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8"/>
  </p:handoutMasterIdLst>
  <p:sldIdLst>
    <p:sldId id="256" r:id="rId2"/>
    <p:sldId id="257" r:id="rId3"/>
    <p:sldId id="274" r:id="rId4"/>
    <p:sldId id="303" r:id="rId5"/>
    <p:sldId id="259" r:id="rId6"/>
    <p:sldId id="277" r:id="rId7"/>
    <p:sldId id="263" r:id="rId8"/>
    <p:sldId id="275" r:id="rId9"/>
    <p:sldId id="276" r:id="rId10"/>
    <p:sldId id="304" r:id="rId11"/>
    <p:sldId id="305" r:id="rId12"/>
    <p:sldId id="262" r:id="rId13"/>
    <p:sldId id="260" r:id="rId14"/>
    <p:sldId id="278" r:id="rId15"/>
    <p:sldId id="282" r:id="rId16"/>
    <p:sldId id="283" r:id="rId17"/>
    <p:sldId id="284" r:id="rId18"/>
    <p:sldId id="285" r:id="rId19"/>
    <p:sldId id="301" r:id="rId20"/>
    <p:sldId id="302" r:id="rId21"/>
    <p:sldId id="280" r:id="rId22"/>
    <p:sldId id="279" r:id="rId23"/>
    <p:sldId id="287" r:id="rId24"/>
    <p:sldId id="288" r:id="rId25"/>
    <p:sldId id="289" r:id="rId26"/>
    <p:sldId id="261" r:id="rId27"/>
    <p:sldId id="292" r:id="rId28"/>
    <p:sldId id="290" r:id="rId29"/>
    <p:sldId id="291" r:id="rId30"/>
    <p:sldId id="293" r:id="rId31"/>
    <p:sldId id="306" r:id="rId32"/>
    <p:sldId id="307" r:id="rId33"/>
    <p:sldId id="308" r:id="rId34"/>
    <p:sldId id="309" r:id="rId35"/>
    <p:sldId id="311" r:id="rId36"/>
    <p:sldId id="310" r:id="rId37"/>
    <p:sldId id="266" r:id="rId38"/>
    <p:sldId id="267" r:id="rId39"/>
    <p:sldId id="297" r:id="rId40"/>
    <p:sldId id="294" r:id="rId41"/>
    <p:sldId id="296" r:id="rId42"/>
    <p:sldId id="270" r:id="rId43"/>
    <p:sldId id="269" r:id="rId44"/>
    <p:sldId id="268" r:id="rId45"/>
    <p:sldId id="298" r:id="rId46"/>
    <p:sldId id="273" r:id="rId4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201B8D84-A11F-4D40-8901-21B3A32615C7}">
          <p14:sldIdLst>
            <p14:sldId id="256"/>
          </p14:sldIdLst>
        </p14:section>
        <p14:section name="Introduction and structure" id="{47172938-9EDC-4394-B24E-11193539A090}">
          <p14:sldIdLst>
            <p14:sldId id="257"/>
            <p14:sldId id="274"/>
            <p14:sldId id="303"/>
          </p14:sldIdLst>
        </p14:section>
        <p14:section name="General info on RIS3" id="{BB466760-35D9-4856-9D5C-994CAAE0644F}">
          <p14:sldIdLst>
            <p14:sldId id="259"/>
            <p14:sldId id="277"/>
            <p14:sldId id="263"/>
            <p14:sldId id="275"/>
            <p14:sldId id="276"/>
            <p14:sldId id="304"/>
            <p14:sldId id="305"/>
          </p14:sldIdLst>
        </p14:section>
        <p14:section name="Methodology for RIS3" id="{DC6377CB-F30D-4CB3-BC71-0334663446D8}">
          <p14:sldIdLst>
            <p14:sldId id="262"/>
            <p14:sldId id="260"/>
            <p14:sldId id="278"/>
            <p14:sldId id="282"/>
            <p14:sldId id="283"/>
            <p14:sldId id="284"/>
            <p14:sldId id="285"/>
            <p14:sldId id="301"/>
            <p14:sldId id="302"/>
            <p14:sldId id="280"/>
            <p14:sldId id="279"/>
            <p14:sldId id="287"/>
            <p14:sldId id="288"/>
            <p14:sldId id="289"/>
          </p14:sldIdLst>
        </p14:section>
        <p14:section name="Examples of RIS3" id="{F7977CE2-6DDC-465D-8586-946A8EE39776}">
          <p14:sldIdLst>
            <p14:sldId id="261"/>
            <p14:sldId id="292"/>
            <p14:sldId id="290"/>
            <p14:sldId id="291"/>
            <p14:sldId id="293"/>
          </p14:sldIdLst>
        </p14:section>
        <p14:section name="Assessments and discussion on RIS3" id="{4DD6EB27-0F89-496A-9FB5-D65ADB3F2D6D}">
          <p14:sldIdLst>
            <p14:sldId id="306"/>
            <p14:sldId id="307"/>
            <p14:sldId id="308"/>
            <p14:sldId id="309"/>
            <p14:sldId id="311"/>
            <p14:sldId id="310"/>
            <p14:sldId id="266"/>
          </p14:sldIdLst>
        </p14:section>
        <p14:section name="General recommendations on RIS3" id="{C22791D5-2C63-4D75-BAAF-B290E8C5AD8C}">
          <p14:sldIdLst>
            <p14:sldId id="267"/>
            <p14:sldId id="297"/>
            <p14:sldId id="294"/>
            <p14:sldId id="296"/>
          </p14:sldIdLst>
        </p14:section>
        <p14:section name="Integration of RIS3 and RDSs" id="{F1282848-C4EF-4C06-8DDD-DD18E6C0426E}">
          <p14:sldIdLst>
            <p14:sldId id="270"/>
            <p14:sldId id="269"/>
            <p14:sldId id="268"/>
            <p14:sldId id="298"/>
            <p14:sldId id="27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Girejko" initials="RG" lastIdx="1" clrIdx="0">
    <p:extLst>
      <p:ext uri="{19B8F6BF-5375-455C-9EA6-DF929625EA0E}">
        <p15:presenceInfo xmlns:p15="http://schemas.microsoft.com/office/powerpoint/2012/main" userId="4163dc3b8fe10e4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66"/>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Styl z motywem 1 — Ak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27F97BB-C833-4FB7-BDE5-3F7075034690}" styleName="Styl z motywem 2 — Ak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 z motywem 2 — Ak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48" autoAdjust="0"/>
    <p:restoredTop sz="95501" autoAdjust="0"/>
  </p:normalViewPr>
  <p:slideViewPr>
    <p:cSldViewPr snapToGrid="0">
      <p:cViewPr varScale="1">
        <p:scale>
          <a:sx n="114" d="100"/>
          <a:sy n="114" d="100"/>
        </p:scale>
        <p:origin x="216"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B5660-7585-4BAE-865B-66E62B20232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ED045BFB-B7F7-4D48-8181-B20F524FDC20}">
      <dgm:prSet phldrT="[Text]" custT="1"/>
      <dgm:spPr/>
      <dgm:t>
        <a:bodyPr/>
        <a:lstStyle/>
        <a:p>
          <a:r>
            <a:rPr lang="uk-UA" sz="2000" noProof="0" dirty="0"/>
            <a:t>Наукова, технологічна та економічна спеціалізація у розвитку порівняльних переваг та стимулювання економічного зростання</a:t>
          </a:r>
        </a:p>
      </dgm:t>
    </dgm:pt>
    <dgm:pt modelId="{CA461C7B-36B3-4453-A445-B18BEB73A32F}" type="parTrans" cxnId="{7E725445-60C4-43A1-9C48-E35165E7F16F}">
      <dgm:prSet/>
      <dgm:spPr/>
      <dgm:t>
        <a:bodyPr/>
        <a:lstStyle/>
        <a:p>
          <a:endParaRPr lang="en-GB"/>
        </a:p>
      </dgm:t>
    </dgm:pt>
    <dgm:pt modelId="{8A530EF5-9E03-40BA-BFD8-DE26920CEEE7}" type="sibTrans" cxnId="{7E725445-60C4-43A1-9C48-E35165E7F16F}">
      <dgm:prSet/>
      <dgm:spPr/>
      <dgm:t>
        <a:bodyPr/>
        <a:lstStyle/>
        <a:p>
          <a:endParaRPr lang="en-GB"/>
        </a:p>
      </dgm:t>
    </dgm:pt>
    <dgm:pt modelId="{8D651C21-B064-46AA-99D7-9235185640F7}">
      <dgm:prSet phldrT="[Text]" custT="1"/>
      <dgm:spPr/>
      <dgm:t>
        <a:bodyPr/>
        <a:lstStyle/>
        <a:p>
          <a:r>
            <a:rPr lang="uk-UA" sz="2000" noProof="0" dirty="0"/>
            <a:t>Управлінський підхід з ключовою роллю регіонів, приватних зацікавлених сторін та підприємців у перетворенні </a:t>
          </a:r>
          <a:r>
            <a:rPr lang="de-DE" sz="2000" noProof="0" dirty="0"/>
            <a:t>S3 </a:t>
          </a:r>
          <a:r>
            <a:rPr lang="uk-UA" sz="2000" noProof="0" dirty="0"/>
            <a:t>в економічні та соціальні вигоди</a:t>
          </a:r>
          <a:endParaRPr lang="en-GB" sz="2000" noProof="0" dirty="0"/>
        </a:p>
      </dgm:t>
    </dgm:pt>
    <dgm:pt modelId="{B61B7DB1-116B-4FB9-8188-41C2E378EE4A}" type="parTrans" cxnId="{C128ED28-8D33-4DE5-BAE2-894F4393BE59}">
      <dgm:prSet/>
      <dgm:spPr/>
      <dgm:t>
        <a:bodyPr/>
        <a:lstStyle/>
        <a:p>
          <a:endParaRPr lang="en-GB"/>
        </a:p>
      </dgm:t>
    </dgm:pt>
    <dgm:pt modelId="{D82E1603-9BA1-4DBE-94F7-54CF8E8C7930}" type="sibTrans" cxnId="{C128ED28-8D33-4DE5-BAE2-894F4393BE59}">
      <dgm:prSet/>
      <dgm:spPr/>
      <dgm:t>
        <a:bodyPr/>
        <a:lstStyle/>
        <a:p>
          <a:endParaRPr lang="en-GB"/>
        </a:p>
      </dgm:t>
    </dgm:pt>
    <dgm:pt modelId="{59DC370C-70DB-4545-A7CC-D0D1B7198ADE}">
      <dgm:prSet custT="1"/>
      <dgm:spPr/>
      <dgm:t>
        <a:bodyPr/>
        <a:lstStyle/>
        <a:p>
          <a:r>
            <a:rPr lang="uk-UA" sz="2000" dirty="0"/>
            <a:t>Аналіз політики для визначення областей сучасної або майбутньої порівняльної переваги</a:t>
          </a:r>
          <a:endParaRPr lang="en-GB" sz="2000" noProof="0" dirty="0"/>
        </a:p>
      </dgm:t>
    </dgm:pt>
    <dgm:pt modelId="{DF2D1287-66B2-4E3C-8236-9B9358A9E9DF}" type="parTrans" cxnId="{2E85E8CC-B88E-400F-8DAF-7E5EDFBC9EB3}">
      <dgm:prSet/>
      <dgm:spPr/>
      <dgm:t>
        <a:bodyPr/>
        <a:lstStyle/>
        <a:p>
          <a:endParaRPr lang="en-GB"/>
        </a:p>
      </dgm:t>
    </dgm:pt>
    <dgm:pt modelId="{222816ED-A778-4ECB-BE7C-1812DE9421D2}" type="sibTrans" cxnId="{2E85E8CC-B88E-400F-8DAF-7E5EDFBC9EB3}">
      <dgm:prSet/>
      <dgm:spPr/>
      <dgm:t>
        <a:bodyPr/>
        <a:lstStyle/>
        <a:p>
          <a:endParaRPr lang="en-GB"/>
        </a:p>
      </dgm:t>
    </dgm:pt>
    <dgm:pt modelId="{C0F618F0-F5BC-4001-B81F-73E2B4FBE0F7}" type="pres">
      <dgm:prSet presAssocID="{EB9B5660-7585-4BAE-865B-66E62B202329}" presName="diagram" presStyleCnt="0">
        <dgm:presLayoutVars>
          <dgm:dir/>
          <dgm:resizeHandles val="exact"/>
        </dgm:presLayoutVars>
      </dgm:prSet>
      <dgm:spPr/>
    </dgm:pt>
    <dgm:pt modelId="{CB4DAB0F-5843-4CAC-B285-603C91E72DB1}" type="pres">
      <dgm:prSet presAssocID="{ED045BFB-B7F7-4D48-8181-B20F524FDC20}" presName="node" presStyleLbl="node1" presStyleIdx="0" presStyleCnt="3">
        <dgm:presLayoutVars>
          <dgm:bulletEnabled val="1"/>
        </dgm:presLayoutVars>
      </dgm:prSet>
      <dgm:spPr/>
    </dgm:pt>
    <dgm:pt modelId="{820A9C40-F037-4FF4-A0C7-AA5C642175C6}" type="pres">
      <dgm:prSet presAssocID="{8A530EF5-9E03-40BA-BFD8-DE26920CEEE7}" presName="sibTrans" presStyleCnt="0"/>
      <dgm:spPr/>
    </dgm:pt>
    <dgm:pt modelId="{53BA570E-5D6C-4BE9-AA05-E19BDDF3127E}" type="pres">
      <dgm:prSet presAssocID="{59DC370C-70DB-4545-A7CC-D0D1B7198ADE}" presName="node" presStyleLbl="node1" presStyleIdx="1" presStyleCnt="3">
        <dgm:presLayoutVars>
          <dgm:bulletEnabled val="1"/>
        </dgm:presLayoutVars>
      </dgm:prSet>
      <dgm:spPr/>
    </dgm:pt>
    <dgm:pt modelId="{696D3524-9B6E-4971-90AC-6C6C7227AF14}" type="pres">
      <dgm:prSet presAssocID="{222816ED-A778-4ECB-BE7C-1812DE9421D2}" presName="sibTrans" presStyleCnt="0"/>
      <dgm:spPr/>
    </dgm:pt>
    <dgm:pt modelId="{35190E8D-96B0-4839-AF56-5383851EA20D}" type="pres">
      <dgm:prSet presAssocID="{8D651C21-B064-46AA-99D7-9235185640F7}" presName="node" presStyleLbl="node1" presStyleIdx="2" presStyleCnt="3">
        <dgm:presLayoutVars>
          <dgm:bulletEnabled val="1"/>
        </dgm:presLayoutVars>
      </dgm:prSet>
      <dgm:spPr/>
    </dgm:pt>
  </dgm:ptLst>
  <dgm:cxnLst>
    <dgm:cxn modelId="{C128ED28-8D33-4DE5-BAE2-894F4393BE59}" srcId="{EB9B5660-7585-4BAE-865B-66E62B202329}" destId="{8D651C21-B064-46AA-99D7-9235185640F7}" srcOrd="2" destOrd="0" parTransId="{B61B7DB1-116B-4FB9-8188-41C2E378EE4A}" sibTransId="{D82E1603-9BA1-4DBE-94F7-54CF8E8C7930}"/>
    <dgm:cxn modelId="{7E725445-60C4-43A1-9C48-E35165E7F16F}" srcId="{EB9B5660-7585-4BAE-865B-66E62B202329}" destId="{ED045BFB-B7F7-4D48-8181-B20F524FDC20}" srcOrd="0" destOrd="0" parTransId="{CA461C7B-36B3-4453-A445-B18BEB73A32F}" sibTransId="{8A530EF5-9E03-40BA-BFD8-DE26920CEEE7}"/>
    <dgm:cxn modelId="{A5666A97-3B75-44E3-BBB2-A6405B2CFE89}" type="presOf" srcId="{ED045BFB-B7F7-4D48-8181-B20F524FDC20}" destId="{CB4DAB0F-5843-4CAC-B285-603C91E72DB1}" srcOrd="0" destOrd="0" presId="urn:microsoft.com/office/officeart/2005/8/layout/default"/>
    <dgm:cxn modelId="{2E85E8CC-B88E-400F-8DAF-7E5EDFBC9EB3}" srcId="{EB9B5660-7585-4BAE-865B-66E62B202329}" destId="{59DC370C-70DB-4545-A7CC-D0D1B7198ADE}" srcOrd="1" destOrd="0" parTransId="{DF2D1287-66B2-4E3C-8236-9B9358A9E9DF}" sibTransId="{222816ED-A778-4ECB-BE7C-1812DE9421D2}"/>
    <dgm:cxn modelId="{C3DFE0CD-587E-4645-A992-0E45832B6405}" type="presOf" srcId="{EB9B5660-7585-4BAE-865B-66E62B202329}" destId="{C0F618F0-F5BC-4001-B81F-73E2B4FBE0F7}" srcOrd="0" destOrd="0" presId="urn:microsoft.com/office/officeart/2005/8/layout/default"/>
    <dgm:cxn modelId="{716B8EEE-C1B5-4180-97E4-1DFBCC465BD6}" type="presOf" srcId="{59DC370C-70DB-4545-A7CC-D0D1B7198ADE}" destId="{53BA570E-5D6C-4BE9-AA05-E19BDDF3127E}" srcOrd="0" destOrd="0" presId="urn:microsoft.com/office/officeart/2005/8/layout/default"/>
    <dgm:cxn modelId="{ED04B1FA-EC0F-48C4-9E1D-46A2AD3237C5}" type="presOf" srcId="{8D651C21-B064-46AA-99D7-9235185640F7}" destId="{35190E8D-96B0-4839-AF56-5383851EA20D}" srcOrd="0" destOrd="0" presId="urn:microsoft.com/office/officeart/2005/8/layout/default"/>
    <dgm:cxn modelId="{A0A7FF85-A6E6-4540-80C2-E764887FFC85}" type="presParOf" srcId="{C0F618F0-F5BC-4001-B81F-73E2B4FBE0F7}" destId="{CB4DAB0F-5843-4CAC-B285-603C91E72DB1}" srcOrd="0" destOrd="0" presId="urn:microsoft.com/office/officeart/2005/8/layout/default"/>
    <dgm:cxn modelId="{AE5D9561-B6C2-42BB-999B-3E02E6DD1B62}" type="presParOf" srcId="{C0F618F0-F5BC-4001-B81F-73E2B4FBE0F7}" destId="{820A9C40-F037-4FF4-A0C7-AA5C642175C6}" srcOrd="1" destOrd="0" presId="urn:microsoft.com/office/officeart/2005/8/layout/default"/>
    <dgm:cxn modelId="{B112527B-A74D-4D2C-8D29-BD99B7086AA0}" type="presParOf" srcId="{C0F618F0-F5BC-4001-B81F-73E2B4FBE0F7}" destId="{53BA570E-5D6C-4BE9-AA05-E19BDDF3127E}" srcOrd="2" destOrd="0" presId="urn:microsoft.com/office/officeart/2005/8/layout/default"/>
    <dgm:cxn modelId="{A995EF1E-B46F-4431-B7C9-BB42147387C5}" type="presParOf" srcId="{C0F618F0-F5BC-4001-B81F-73E2B4FBE0F7}" destId="{696D3524-9B6E-4971-90AC-6C6C7227AF14}" srcOrd="3" destOrd="0" presId="urn:microsoft.com/office/officeart/2005/8/layout/default"/>
    <dgm:cxn modelId="{DCCB4CE3-0E35-4FC8-BFB6-46F062C7675F}" type="presParOf" srcId="{C0F618F0-F5BC-4001-B81F-73E2B4FBE0F7}" destId="{35190E8D-96B0-4839-AF56-5383851EA20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A4B938-67A9-406A-8CA8-EE6A4CEDE7D3}" type="doc">
      <dgm:prSet loTypeId="urn:diagrams.loki3.com/VaryingWidthList" loCatId="list" qsTypeId="urn:microsoft.com/office/officeart/2005/8/quickstyle/simple1" qsCatId="simple" csTypeId="urn:microsoft.com/office/officeart/2005/8/colors/colorful1" csCatId="colorful" phldr="1"/>
      <dgm:spPr/>
    </dgm:pt>
    <dgm:pt modelId="{BDEC826C-17E9-4B66-A5DD-2863D6AF44CF}">
      <dgm:prSet phldrT="[Text]" custT="1"/>
      <dgm:spPr/>
      <dgm:t>
        <a:bodyPr/>
        <a:lstStyle/>
        <a:p>
          <a:r>
            <a:rPr lang="uk-UA" sz="2000" noProof="0" dirty="0"/>
            <a:t>Загальні інновації</a:t>
          </a:r>
          <a:endParaRPr lang="en-GB" sz="2000" noProof="0" dirty="0"/>
        </a:p>
      </dgm:t>
    </dgm:pt>
    <dgm:pt modelId="{22B8D881-455A-4638-BFD2-9597782E2711}" type="parTrans" cxnId="{879919C1-AB3A-47BE-AE6A-F3A4E93190C8}">
      <dgm:prSet/>
      <dgm:spPr/>
      <dgm:t>
        <a:bodyPr/>
        <a:lstStyle/>
        <a:p>
          <a:endParaRPr lang="en-GB"/>
        </a:p>
      </dgm:t>
    </dgm:pt>
    <dgm:pt modelId="{DC24A816-17D3-4F5A-A00A-48FB9F4C7A63}" type="sibTrans" cxnId="{879919C1-AB3A-47BE-AE6A-F3A4E93190C8}">
      <dgm:prSet/>
      <dgm:spPr/>
      <dgm:t>
        <a:bodyPr/>
        <a:lstStyle/>
        <a:p>
          <a:endParaRPr lang="en-GB"/>
        </a:p>
      </dgm:t>
    </dgm:pt>
    <dgm:pt modelId="{DDF75030-B798-4293-90F0-54333D06DC44}">
      <dgm:prSet phldrT="[Text]" custT="1"/>
      <dgm:spPr/>
      <dgm:t>
        <a:bodyPr/>
        <a:lstStyle/>
        <a:p>
          <a:r>
            <a:rPr lang="uk-UA" sz="2000" noProof="0" dirty="0"/>
            <a:t>Основні розумні</a:t>
          </a:r>
          <a:endParaRPr lang="en-GB" sz="2000" noProof="0" dirty="0"/>
        </a:p>
      </dgm:t>
    </dgm:pt>
    <dgm:pt modelId="{3786AB48-95BB-43FE-AF05-9E13780D5557}" type="parTrans" cxnId="{0675454A-1798-4CF6-9B7B-541318BBB555}">
      <dgm:prSet/>
      <dgm:spPr/>
      <dgm:t>
        <a:bodyPr/>
        <a:lstStyle/>
        <a:p>
          <a:endParaRPr lang="en-GB"/>
        </a:p>
      </dgm:t>
    </dgm:pt>
    <dgm:pt modelId="{50B5D253-0A49-4415-90CB-386A09C5E11F}" type="sibTrans" cxnId="{0675454A-1798-4CF6-9B7B-541318BBB555}">
      <dgm:prSet/>
      <dgm:spPr/>
      <dgm:t>
        <a:bodyPr/>
        <a:lstStyle/>
        <a:p>
          <a:endParaRPr lang="en-GB"/>
        </a:p>
      </dgm:t>
    </dgm:pt>
    <dgm:pt modelId="{C38DD453-5C0D-4BD5-841A-1A44AE505F1D}">
      <dgm:prSet phldrT="[Text]" custT="1"/>
      <dgm:spPr/>
      <dgm:t>
        <a:bodyPr/>
        <a:lstStyle/>
        <a:p>
          <a:r>
            <a:rPr lang="uk-UA" sz="2000" noProof="0" dirty="0"/>
            <a:t>Потенційні розумні</a:t>
          </a:r>
          <a:endParaRPr lang="en-GB" sz="2000" noProof="0" dirty="0"/>
        </a:p>
      </dgm:t>
    </dgm:pt>
    <dgm:pt modelId="{5A1FE037-4A78-4648-BABE-C861AC661F23}" type="parTrans" cxnId="{F612E8C7-6059-4EE0-9AD4-BE54C17A2430}">
      <dgm:prSet/>
      <dgm:spPr/>
      <dgm:t>
        <a:bodyPr/>
        <a:lstStyle/>
        <a:p>
          <a:endParaRPr lang="en-GB"/>
        </a:p>
      </dgm:t>
    </dgm:pt>
    <dgm:pt modelId="{024DE88B-CAD3-4BA5-B4E7-E9F47D19AB79}" type="sibTrans" cxnId="{F612E8C7-6059-4EE0-9AD4-BE54C17A2430}">
      <dgm:prSet/>
      <dgm:spPr/>
      <dgm:t>
        <a:bodyPr/>
        <a:lstStyle/>
        <a:p>
          <a:endParaRPr lang="en-GB"/>
        </a:p>
      </dgm:t>
    </dgm:pt>
    <dgm:pt modelId="{C1B96AA8-200F-4663-9EA8-240F652AB50A}" type="pres">
      <dgm:prSet presAssocID="{24A4B938-67A9-406A-8CA8-EE6A4CEDE7D3}" presName="Name0" presStyleCnt="0">
        <dgm:presLayoutVars>
          <dgm:resizeHandles/>
        </dgm:presLayoutVars>
      </dgm:prSet>
      <dgm:spPr/>
    </dgm:pt>
    <dgm:pt modelId="{3437DDB4-B053-4844-BB81-5E6C04D00504}" type="pres">
      <dgm:prSet presAssocID="{BDEC826C-17E9-4B66-A5DD-2863D6AF44CF}" presName="text" presStyleLbl="node1" presStyleIdx="0" presStyleCnt="3" custScaleX="523217" custLinFactX="87157" custLinFactNeighborX="100000" custLinFactNeighborY="-29313">
        <dgm:presLayoutVars>
          <dgm:bulletEnabled val="1"/>
        </dgm:presLayoutVars>
      </dgm:prSet>
      <dgm:spPr/>
    </dgm:pt>
    <dgm:pt modelId="{0BAD0E13-B1C7-4931-BC35-F49A3CEFB98E}" type="pres">
      <dgm:prSet presAssocID="{DC24A816-17D3-4F5A-A00A-48FB9F4C7A63}" presName="space" presStyleCnt="0"/>
      <dgm:spPr/>
    </dgm:pt>
    <dgm:pt modelId="{C556B34B-CF58-4B76-BDA1-DBC3B0A4AAD2}" type="pres">
      <dgm:prSet presAssocID="{DDF75030-B798-4293-90F0-54333D06DC44}" presName="text" presStyleLbl="node1" presStyleIdx="1" presStyleCnt="3" custScaleX="625197">
        <dgm:presLayoutVars>
          <dgm:bulletEnabled val="1"/>
        </dgm:presLayoutVars>
      </dgm:prSet>
      <dgm:spPr/>
    </dgm:pt>
    <dgm:pt modelId="{8AC8F847-7739-43DC-9166-C750C7AA579E}" type="pres">
      <dgm:prSet presAssocID="{50B5D253-0A49-4415-90CB-386A09C5E11F}" presName="space" presStyleCnt="0"/>
      <dgm:spPr/>
    </dgm:pt>
    <dgm:pt modelId="{9875CEF1-02A9-40D1-8484-1803AF762719}" type="pres">
      <dgm:prSet presAssocID="{C38DD453-5C0D-4BD5-841A-1A44AE505F1D}" presName="text" presStyleLbl="node1" presStyleIdx="2" presStyleCnt="3" custScaleX="478015">
        <dgm:presLayoutVars>
          <dgm:bulletEnabled val="1"/>
        </dgm:presLayoutVars>
      </dgm:prSet>
      <dgm:spPr/>
    </dgm:pt>
  </dgm:ptLst>
  <dgm:cxnLst>
    <dgm:cxn modelId="{5045A800-262D-4D66-87E4-44EDD2CB5CF8}" type="presOf" srcId="{24A4B938-67A9-406A-8CA8-EE6A4CEDE7D3}" destId="{C1B96AA8-200F-4663-9EA8-240F652AB50A}" srcOrd="0" destOrd="0" presId="urn:diagrams.loki3.com/VaryingWidthList"/>
    <dgm:cxn modelId="{0675454A-1798-4CF6-9B7B-541318BBB555}" srcId="{24A4B938-67A9-406A-8CA8-EE6A4CEDE7D3}" destId="{DDF75030-B798-4293-90F0-54333D06DC44}" srcOrd="1" destOrd="0" parTransId="{3786AB48-95BB-43FE-AF05-9E13780D5557}" sibTransId="{50B5D253-0A49-4415-90CB-386A09C5E11F}"/>
    <dgm:cxn modelId="{F8EB5D8A-DF42-433B-8AAA-6E601F7A0453}" type="presOf" srcId="{C38DD453-5C0D-4BD5-841A-1A44AE505F1D}" destId="{9875CEF1-02A9-40D1-8484-1803AF762719}" srcOrd="0" destOrd="0" presId="urn:diagrams.loki3.com/VaryingWidthList"/>
    <dgm:cxn modelId="{E692B4C0-F449-45C8-B01C-05E08A06D441}" type="presOf" srcId="{BDEC826C-17E9-4B66-A5DD-2863D6AF44CF}" destId="{3437DDB4-B053-4844-BB81-5E6C04D00504}" srcOrd="0" destOrd="0" presId="urn:diagrams.loki3.com/VaryingWidthList"/>
    <dgm:cxn modelId="{879919C1-AB3A-47BE-AE6A-F3A4E93190C8}" srcId="{24A4B938-67A9-406A-8CA8-EE6A4CEDE7D3}" destId="{BDEC826C-17E9-4B66-A5DD-2863D6AF44CF}" srcOrd="0" destOrd="0" parTransId="{22B8D881-455A-4638-BFD2-9597782E2711}" sibTransId="{DC24A816-17D3-4F5A-A00A-48FB9F4C7A63}"/>
    <dgm:cxn modelId="{F612E8C7-6059-4EE0-9AD4-BE54C17A2430}" srcId="{24A4B938-67A9-406A-8CA8-EE6A4CEDE7D3}" destId="{C38DD453-5C0D-4BD5-841A-1A44AE505F1D}" srcOrd="2" destOrd="0" parTransId="{5A1FE037-4A78-4648-BABE-C861AC661F23}" sibTransId="{024DE88B-CAD3-4BA5-B4E7-E9F47D19AB79}"/>
    <dgm:cxn modelId="{2B3868C9-901E-4BC3-908E-F01BFE630337}" type="presOf" srcId="{DDF75030-B798-4293-90F0-54333D06DC44}" destId="{C556B34B-CF58-4B76-BDA1-DBC3B0A4AAD2}" srcOrd="0" destOrd="0" presId="urn:diagrams.loki3.com/VaryingWidthList"/>
    <dgm:cxn modelId="{D2874A0F-5B32-4F1A-BFA9-A259183E9529}" type="presParOf" srcId="{C1B96AA8-200F-4663-9EA8-240F652AB50A}" destId="{3437DDB4-B053-4844-BB81-5E6C04D00504}" srcOrd="0" destOrd="0" presId="urn:diagrams.loki3.com/VaryingWidthList"/>
    <dgm:cxn modelId="{695CF0B6-3563-4792-B02B-6D36544ABF03}" type="presParOf" srcId="{C1B96AA8-200F-4663-9EA8-240F652AB50A}" destId="{0BAD0E13-B1C7-4931-BC35-F49A3CEFB98E}" srcOrd="1" destOrd="0" presId="urn:diagrams.loki3.com/VaryingWidthList"/>
    <dgm:cxn modelId="{EC9D584F-6A37-4725-BE14-562096FDB53B}" type="presParOf" srcId="{C1B96AA8-200F-4663-9EA8-240F652AB50A}" destId="{C556B34B-CF58-4B76-BDA1-DBC3B0A4AAD2}" srcOrd="2" destOrd="0" presId="urn:diagrams.loki3.com/VaryingWidthList"/>
    <dgm:cxn modelId="{0F8BA21F-6534-4820-9AAD-555952D50656}" type="presParOf" srcId="{C1B96AA8-200F-4663-9EA8-240F652AB50A}" destId="{8AC8F847-7739-43DC-9166-C750C7AA579E}" srcOrd="3" destOrd="0" presId="urn:diagrams.loki3.com/VaryingWidthList"/>
    <dgm:cxn modelId="{B9A9BB60-4A65-4C16-A332-1D7987D638B1}" type="presParOf" srcId="{C1B96AA8-200F-4663-9EA8-240F652AB50A}" destId="{9875CEF1-02A9-40D1-8484-1803AF762719}"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A4B938-67A9-406A-8CA8-EE6A4CEDE7D3}" type="doc">
      <dgm:prSet loTypeId="urn:diagrams.loki3.com/VaryingWidthList" loCatId="list" qsTypeId="urn:microsoft.com/office/officeart/2005/8/quickstyle/simple1" qsCatId="simple" csTypeId="urn:microsoft.com/office/officeart/2005/8/colors/colorful1" csCatId="colorful" phldr="1"/>
      <dgm:spPr/>
    </dgm:pt>
    <dgm:pt modelId="{BDEC826C-17E9-4B66-A5DD-2863D6AF44CF}">
      <dgm:prSet phldrT="[Text]" custT="1"/>
      <dgm:spPr/>
      <dgm:t>
        <a:bodyPr/>
        <a:lstStyle/>
        <a:p>
          <a:r>
            <a:rPr lang="uk-UA" sz="1800" noProof="0" dirty="0"/>
            <a:t>Просування стартапів</a:t>
          </a:r>
        </a:p>
        <a:p>
          <a:r>
            <a:rPr lang="uk-UA" sz="1800" noProof="0" dirty="0"/>
            <a:t>Забезпечує відмінні умови для молодих вчених та викладачів в університетах</a:t>
          </a:r>
        </a:p>
        <a:p>
          <a:r>
            <a:rPr lang="uk-UA" sz="1800" noProof="0" dirty="0"/>
            <a:t>Подальше застосування «гостинного  підходу» </a:t>
          </a:r>
        </a:p>
        <a:p>
          <a:r>
            <a:rPr lang="uk-UA" sz="1800" noProof="0" dirty="0"/>
            <a:t>Продовжує займати активну позицію у врахуванні гендерних факторів та заохоченні жінок</a:t>
          </a:r>
        </a:p>
      </dgm:t>
    </dgm:pt>
    <dgm:pt modelId="{22B8D881-455A-4638-BFD2-9597782E2711}" type="parTrans" cxnId="{879919C1-AB3A-47BE-AE6A-F3A4E93190C8}">
      <dgm:prSet/>
      <dgm:spPr/>
      <dgm:t>
        <a:bodyPr/>
        <a:lstStyle/>
        <a:p>
          <a:endParaRPr lang="en-GB"/>
        </a:p>
      </dgm:t>
    </dgm:pt>
    <dgm:pt modelId="{DC24A816-17D3-4F5A-A00A-48FB9F4C7A63}" type="sibTrans" cxnId="{879919C1-AB3A-47BE-AE6A-F3A4E93190C8}">
      <dgm:prSet/>
      <dgm:spPr/>
      <dgm:t>
        <a:bodyPr/>
        <a:lstStyle/>
        <a:p>
          <a:endParaRPr lang="en-GB"/>
        </a:p>
      </dgm:t>
    </dgm:pt>
    <dgm:pt modelId="{DDF75030-B798-4293-90F0-54333D06DC44}">
      <dgm:prSet phldrT="[Text]" custT="1"/>
      <dgm:spPr/>
      <dgm:t>
        <a:bodyPr/>
        <a:lstStyle/>
        <a:p>
          <a:r>
            <a:rPr lang="uk-UA" sz="1800" b="1" noProof="0" dirty="0"/>
            <a:t>Подальший розвиток фокусних областей РТІ :</a:t>
          </a:r>
        </a:p>
        <a:p>
          <a:r>
            <a:rPr lang="uk-UA" sz="1800" noProof="0" dirty="0"/>
            <a:t> Науки про життя / медицина</a:t>
          </a:r>
        </a:p>
        <a:p>
          <a:r>
            <a:rPr lang="uk-UA" sz="1800" noProof="0" dirty="0"/>
            <a:t>Інформаційно-комунікаційні технології (ІКТ)</a:t>
          </a:r>
        </a:p>
        <a:p>
          <a:r>
            <a:rPr lang="uk-UA" sz="1800" noProof="0" dirty="0"/>
            <a:t>Творча індустрія / медіа.</a:t>
          </a:r>
        </a:p>
      </dgm:t>
    </dgm:pt>
    <dgm:pt modelId="{3786AB48-95BB-43FE-AF05-9E13780D5557}" type="parTrans" cxnId="{0675454A-1798-4CF6-9B7B-541318BBB555}">
      <dgm:prSet/>
      <dgm:spPr/>
      <dgm:t>
        <a:bodyPr/>
        <a:lstStyle/>
        <a:p>
          <a:endParaRPr lang="en-GB"/>
        </a:p>
      </dgm:t>
    </dgm:pt>
    <dgm:pt modelId="{50B5D253-0A49-4415-90CB-386A09C5E11F}" type="sibTrans" cxnId="{0675454A-1798-4CF6-9B7B-541318BBB555}">
      <dgm:prSet/>
      <dgm:spPr/>
      <dgm:t>
        <a:bodyPr/>
        <a:lstStyle/>
        <a:p>
          <a:endParaRPr lang="en-GB"/>
        </a:p>
      </dgm:t>
    </dgm:pt>
    <dgm:pt modelId="{C38DD453-5C0D-4BD5-841A-1A44AE505F1D}">
      <dgm:prSet phldrT="[Text]" custT="1"/>
      <dgm:spPr/>
      <dgm:t>
        <a:bodyPr/>
        <a:lstStyle/>
        <a:p>
          <a:r>
            <a:rPr lang="uk-UA" sz="1800" b="1" noProof="0" dirty="0"/>
            <a:t>Важливі потенційні області РТІ</a:t>
          </a:r>
          <a:r>
            <a:rPr lang="en-GB" sz="1800" b="1" noProof="0" dirty="0"/>
            <a:t>:</a:t>
          </a:r>
        </a:p>
        <a:p>
          <a:r>
            <a:rPr lang="uk-UA" sz="1800" b="1" noProof="0" dirty="0"/>
            <a:t>Математика та фізика</a:t>
          </a:r>
          <a:r>
            <a:rPr lang="en-GB" sz="1800" noProof="0" dirty="0"/>
            <a:t>,</a:t>
          </a:r>
        </a:p>
        <a:p>
          <a:r>
            <a:rPr lang="uk-UA" sz="1800" noProof="0" dirty="0"/>
            <a:t>Гуманітарні науки, соціальні і культурні дослідження</a:t>
          </a:r>
          <a:r>
            <a:rPr lang="en-GB" sz="1800" noProof="0" dirty="0"/>
            <a:t>.</a:t>
          </a:r>
        </a:p>
        <a:p>
          <a:endParaRPr lang="en-GB" sz="1800" noProof="0" dirty="0"/>
        </a:p>
      </dgm:t>
    </dgm:pt>
    <dgm:pt modelId="{5A1FE037-4A78-4648-BABE-C861AC661F23}" type="parTrans" cxnId="{F612E8C7-6059-4EE0-9AD4-BE54C17A2430}">
      <dgm:prSet/>
      <dgm:spPr/>
      <dgm:t>
        <a:bodyPr/>
        <a:lstStyle/>
        <a:p>
          <a:endParaRPr lang="en-GB"/>
        </a:p>
      </dgm:t>
    </dgm:pt>
    <dgm:pt modelId="{024DE88B-CAD3-4BA5-B4E7-E9F47D19AB79}" type="sibTrans" cxnId="{F612E8C7-6059-4EE0-9AD4-BE54C17A2430}">
      <dgm:prSet/>
      <dgm:spPr/>
      <dgm:t>
        <a:bodyPr/>
        <a:lstStyle/>
        <a:p>
          <a:endParaRPr lang="en-GB"/>
        </a:p>
      </dgm:t>
    </dgm:pt>
    <dgm:pt modelId="{C1B96AA8-200F-4663-9EA8-240F652AB50A}" type="pres">
      <dgm:prSet presAssocID="{24A4B938-67A9-406A-8CA8-EE6A4CEDE7D3}" presName="Name0" presStyleCnt="0">
        <dgm:presLayoutVars>
          <dgm:resizeHandles/>
        </dgm:presLayoutVars>
      </dgm:prSet>
      <dgm:spPr/>
    </dgm:pt>
    <dgm:pt modelId="{3437DDB4-B053-4844-BB81-5E6C04D00504}" type="pres">
      <dgm:prSet presAssocID="{BDEC826C-17E9-4B66-A5DD-2863D6AF44CF}" presName="text" presStyleLbl="node1" presStyleIdx="0" presStyleCnt="3" custScaleX="523217" custLinFactX="87157" custLinFactNeighborX="100000" custLinFactNeighborY="-29313">
        <dgm:presLayoutVars>
          <dgm:bulletEnabled val="1"/>
        </dgm:presLayoutVars>
      </dgm:prSet>
      <dgm:spPr/>
    </dgm:pt>
    <dgm:pt modelId="{0BAD0E13-B1C7-4931-BC35-F49A3CEFB98E}" type="pres">
      <dgm:prSet presAssocID="{DC24A816-17D3-4F5A-A00A-48FB9F4C7A63}" presName="space" presStyleCnt="0"/>
      <dgm:spPr/>
    </dgm:pt>
    <dgm:pt modelId="{C556B34B-CF58-4B76-BDA1-DBC3B0A4AAD2}" type="pres">
      <dgm:prSet presAssocID="{DDF75030-B798-4293-90F0-54333D06DC44}" presName="text" presStyleLbl="node1" presStyleIdx="1" presStyleCnt="3" custScaleX="625197">
        <dgm:presLayoutVars>
          <dgm:bulletEnabled val="1"/>
        </dgm:presLayoutVars>
      </dgm:prSet>
      <dgm:spPr/>
    </dgm:pt>
    <dgm:pt modelId="{8AC8F847-7739-43DC-9166-C750C7AA579E}" type="pres">
      <dgm:prSet presAssocID="{50B5D253-0A49-4415-90CB-386A09C5E11F}" presName="space" presStyleCnt="0"/>
      <dgm:spPr/>
    </dgm:pt>
    <dgm:pt modelId="{9875CEF1-02A9-40D1-8484-1803AF762719}" type="pres">
      <dgm:prSet presAssocID="{C38DD453-5C0D-4BD5-841A-1A44AE505F1D}" presName="text" presStyleLbl="node1" presStyleIdx="2" presStyleCnt="3" custScaleX="478015">
        <dgm:presLayoutVars>
          <dgm:bulletEnabled val="1"/>
        </dgm:presLayoutVars>
      </dgm:prSet>
      <dgm:spPr/>
    </dgm:pt>
  </dgm:ptLst>
  <dgm:cxnLst>
    <dgm:cxn modelId="{C03F3309-67B5-4A15-A75F-F8BFABF19FCC}" type="presOf" srcId="{C38DD453-5C0D-4BD5-841A-1A44AE505F1D}" destId="{9875CEF1-02A9-40D1-8484-1803AF762719}" srcOrd="0" destOrd="0" presId="urn:diagrams.loki3.com/VaryingWidthList"/>
    <dgm:cxn modelId="{6F1FA035-8439-4535-AFC4-C95DFC1353E5}" type="presOf" srcId="{24A4B938-67A9-406A-8CA8-EE6A4CEDE7D3}" destId="{C1B96AA8-200F-4663-9EA8-240F652AB50A}" srcOrd="0" destOrd="0" presId="urn:diagrams.loki3.com/VaryingWidthList"/>
    <dgm:cxn modelId="{0675454A-1798-4CF6-9B7B-541318BBB555}" srcId="{24A4B938-67A9-406A-8CA8-EE6A4CEDE7D3}" destId="{DDF75030-B798-4293-90F0-54333D06DC44}" srcOrd="1" destOrd="0" parTransId="{3786AB48-95BB-43FE-AF05-9E13780D5557}" sibTransId="{50B5D253-0A49-4415-90CB-386A09C5E11F}"/>
    <dgm:cxn modelId="{6A08B78D-05CB-4D93-B92B-0765852307E8}" type="presOf" srcId="{BDEC826C-17E9-4B66-A5DD-2863D6AF44CF}" destId="{3437DDB4-B053-4844-BB81-5E6C04D00504}" srcOrd="0" destOrd="0" presId="urn:diagrams.loki3.com/VaryingWidthList"/>
    <dgm:cxn modelId="{E4977DBD-C010-489A-A382-03304663D32D}" type="presOf" srcId="{DDF75030-B798-4293-90F0-54333D06DC44}" destId="{C556B34B-CF58-4B76-BDA1-DBC3B0A4AAD2}" srcOrd="0" destOrd="0" presId="urn:diagrams.loki3.com/VaryingWidthList"/>
    <dgm:cxn modelId="{879919C1-AB3A-47BE-AE6A-F3A4E93190C8}" srcId="{24A4B938-67A9-406A-8CA8-EE6A4CEDE7D3}" destId="{BDEC826C-17E9-4B66-A5DD-2863D6AF44CF}" srcOrd="0" destOrd="0" parTransId="{22B8D881-455A-4638-BFD2-9597782E2711}" sibTransId="{DC24A816-17D3-4F5A-A00A-48FB9F4C7A63}"/>
    <dgm:cxn modelId="{F612E8C7-6059-4EE0-9AD4-BE54C17A2430}" srcId="{24A4B938-67A9-406A-8CA8-EE6A4CEDE7D3}" destId="{C38DD453-5C0D-4BD5-841A-1A44AE505F1D}" srcOrd="2" destOrd="0" parTransId="{5A1FE037-4A78-4648-BABE-C861AC661F23}" sibTransId="{024DE88B-CAD3-4BA5-B4E7-E9F47D19AB79}"/>
    <dgm:cxn modelId="{697D7B7D-1604-421E-9983-07A03919F460}" type="presParOf" srcId="{C1B96AA8-200F-4663-9EA8-240F652AB50A}" destId="{3437DDB4-B053-4844-BB81-5E6C04D00504}" srcOrd="0" destOrd="0" presId="urn:diagrams.loki3.com/VaryingWidthList"/>
    <dgm:cxn modelId="{5EEA73E6-BA6F-45C3-B026-C4F13294B038}" type="presParOf" srcId="{C1B96AA8-200F-4663-9EA8-240F652AB50A}" destId="{0BAD0E13-B1C7-4931-BC35-F49A3CEFB98E}" srcOrd="1" destOrd="0" presId="urn:diagrams.loki3.com/VaryingWidthList"/>
    <dgm:cxn modelId="{E550F3B0-7B92-4234-AC9C-CFEE6F2FF5A3}" type="presParOf" srcId="{C1B96AA8-200F-4663-9EA8-240F652AB50A}" destId="{C556B34B-CF58-4B76-BDA1-DBC3B0A4AAD2}" srcOrd="2" destOrd="0" presId="urn:diagrams.loki3.com/VaryingWidthList"/>
    <dgm:cxn modelId="{66669AA4-6E72-420D-A67D-883B91F24549}" type="presParOf" srcId="{C1B96AA8-200F-4663-9EA8-240F652AB50A}" destId="{8AC8F847-7739-43DC-9166-C750C7AA579E}" srcOrd="3" destOrd="0" presId="urn:diagrams.loki3.com/VaryingWidthList"/>
    <dgm:cxn modelId="{900ABE66-7853-4748-A208-FA5F73E90335}" type="presParOf" srcId="{C1B96AA8-200F-4663-9EA8-240F652AB50A}" destId="{9875CEF1-02A9-40D1-8484-1803AF762719}" srcOrd="4"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A6C12F-F4E2-42DF-A527-1450597C82A0}"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en-GB"/>
        </a:p>
      </dgm:t>
    </dgm:pt>
    <dgm:pt modelId="{4A6096F7-B6F3-434F-8EB3-2546F434DEC9}">
      <dgm:prSet phldrT="[Text]"/>
      <dgm:spPr/>
      <dgm:t>
        <a:bodyPr/>
        <a:lstStyle/>
        <a:p>
          <a:pPr algn="r"/>
          <a:r>
            <a:rPr lang="uk-UA" dirty="0"/>
            <a:t>Глобалізація</a:t>
          </a:r>
          <a:endParaRPr lang="en-GB" dirty="0"/>
        </a:p>
      </dgm:t>
    </dgm:pt>
    <dgm:pt modelId="{F26B9B8D-C271-46A8-9907-D15D91E47F08}" type="parTrans" cxnId="{847536D5-E2C8-41F6-9078-1B516D7BCE0D}">
      <dgm:prSet/>
      <dgm:spPr/>
      <dgm:t>
        <a:bodyPr/>
        <a:lstStyle/>
        <a:p>
          <a:pPr algn="r"/>
          <a:endParaRPr lang="en-GB"/>
        </a:p>
      </dgm:t>
    </dgm:pt>
    <dgm:pt modelId="{BCCA4F6F-1D6B-427C-B62E-10D0CC25E904}" type="sibTrans" cxnId="{847536D5-E2C8-41F6-9078-1B516D7BCE0D}">
      <dgm:prSet/>
      <dgm:spPr/>
      <dgm:t>
        <a:bodyPr/>
        <a:lstStyle/>
        <a:p>
          <a:pPr algn="r"/>
          <a:endParaRPr lang="en-GB"/>
        </a:p>
      </dgm:t>
    </dgm:pt>
    <dgm:pt modelId="{9E655336-181B-46B1-922F-D1ED8E420748}">
      <dgm:prSet phldrT="[Text]"/>
      <dgm:spPr/>
      <dgm:t>
        <a:bodyPr/>
        <a:lstStyle/>
        <a:p>
          <a:pPr algn="r"/>
          <a:r>
            <a:rPr lang="uk-UA" noProof="0" dirty="0"/>
            <a:t>Кооперація</a:t>
          </a:r>
          <a:endParaRPr lang="en-GB" noProof="0" dirty="0"/>
        </a:p>
      </dgm:t>
    </dgm:pt>
    <dgm:pt modelId="{04F60DE2-E2A2-4DFF-9EC4-6DEB2A0CC67C}" type="parTrans" cxnId="{FE0A0A8F-C646-41CA-A5AD-7433514EE40E}">
      <dgm:prSet/>
      <dgm:spPr/>
      <dgm:t>
        <a:bodyPr/>
        <a:lstStyle/>
        <a:p>
          <a:pPr algn="r"/>
          <a:endParaRPr lang="en-GB"/>
        </a:p>
      </dgm:t>
    </dgm:pt>
    <dgm:pt modelId="{C9B3E449-8D5F-4C5F-BBFF-CC3F6994BBA7}" type="sibTrans" cxnId="{FE0A0A8F-C646-41CA-A5AD-7433514EE40E}">
      <dgm:prSet/>
      <dgm:spPr/>
      <dgm:t>
        <a:bodyPr/>
        <a:lstStyle/>
        <a:p>
          <a:pPr algn="r"/>
          <a:endParaRPr lang="en-GB"/>
        </a:p>
      </dgm:t>
    </dgm:pt>
    <dgm:pt modelId="{70A8256C-41B8-4425-A12B-AEA76A00222F}">
      <dgm:prSet phldrT="[Text]"/>
      <dgm:spPr/>
      <dgm:t>
        <a:bodyPr/>
        <a:lstStyle/>
        <a:p>
          <a:pPr algn="r"/>
          <a:r>
            <a:rPr lang="uk-UA" noProof="0" dirty="0"/>
            <a:t>Спеціалізація</a:t>
          </a:r>
          <a:endParaRPr lang="en-GB" noProof="0" dirty="0"/>
        </a:p>
      </dgm:t>
    </dgm:pt>
    <dgm:pt modelId="{5D762BBF-174B-44A5-8293-BF3B7970FA9D}" type="parTrans" cxnId="{B1B258AC-3EF8-4DF3-8F87-5837C6C1D562}">
      <dgm:prSet/>
      <dgm:spPr/>
      <dgm:t>
        <a:bodyPr/>
        <a:lstStyle/>
        <a:p>
          <a:pPr algn="r"/>
          <a:endParaRPr lang="en-GB"/>
        </a:p>
      </dgm:t>
    </dgm:pt>
    <dgm:pt modelId="{EB42B52E-2154-4CCE-BE66-54E7DF730254}" type="sibTrans" cxnId="{B1B258AC-3EF8-4DF3-8F87-5837C6C1D562}">
      <dgm:prSet/>
      <dgm:spPr/>
      <dgm:t>
        <a:bodyPr/>
        <a:lstStyle/>
        <a:p>
          <a:pPr algn="r"/>
          <a:endParaRPr lang="en-GB"/>
        </a:p>
      </dgm:t>
    </dgm:pt>
    <dgm:pt modelId="{185CBB88-9CFD-4959-9542-A79575DEEE40}" type="pres">
      <dgm:prSet presAssocID="{E5A6C12F-F4E2-42DF-A527-1450597C82A0}" presName="Name0" presStyleCnt="0">
        <dgm:presLayoutVars>
          <dgm:chMax val="7"/>
          <dgm:chPref val="7"/>
          <dgm:dir/>
          <dgm:animLvl val="lvl"/>
        </dgm:presLayoutVars>
      </dgm:prSet>
      <dgm:spPr/>
    </dgm:pt>
    <dgm:pt modelId="{F960DFAF-E875-4EEC-B82F-2F51BF677075}" type="pres">
      <dgm:prSet presAssocID="{4A6096F7-B6F3-434F-8EB3-2546F434DEC9}" presName="Accent1" presStyleCnt="0"/>
      <dgm:spPr/>
    </dgm:pt>
    <dgm:pt modelId="{ABAABA96-A618-42B4-9991-3F72E60B4E49}" type="pres">
      <dgm:prSet presAssocID="{4A6096F7-B6F3-434F-8EB3-2546F434DEC9}" presName="Accent" presStyleLbl="node1" presStyleIdx="0" presStyleCnt="3" custAng="13687816" custLinFactNeighborX="-32077" custLinFactNeighborY="1128"/>
      <dgm:spPr/>
    </dgm:pt>
    <dgm:pt modelId="{38D2F223-51C6-4D5E-B93B-E6BD7306FA31}" type="pres">
      <dgm:prSet presAssocID="{4A6096F7-B6F3-434F-8EB3-2546F434DEC9}" presName="Parent1" presStyleLbl="revTx" presStyleIdx="0" presStyleCnt="3" custScaleX="191037">
        <dgm:presLayoutVars>
          <dgm:chMax val="1"/>
          <dgm:chPref val="1"/>
          <dgm:bulletEnabled val="1"/>
        </dgm:presLayoutVars>
      </dgm:prSet>
      <dgm:spPr/>
    </dgm:pt>
    <dgm:pt modelId="{8C4EC3F2-EB81-4475-BA36-C80FB5FA7740}" type="pres">
      <dgm:prSet presAssocID="{9E655336-181B-46B1-922F-D1ED8E420748}" presName="Accent2" presStyleCnt="0"/>
      <dgm:spPr/>
    </dgm:pt>
    <dgm:pt modelId="{0A29EC20-5100-4B43-BC3A-6F71ADDC0423}" type="pres">
      <dgm:prSet presAssocID="{9E655336-181B-46B1-922F-D1ED8E420748}" presName="Accent" presStyleLbl="node1" presStyleIdx="1" presStyleCnt="3" custAng="9630173" custLinFactNeighborX="33433" custLinFactNeighborY="1194"/>
      <dgm:spPr/>
    </dgm:pt>
    <dgm:pt modelId="{1C7AE033-B566-4E48-8501-CD9DBEDF7B16}" type="pres">
      <dgm:prSet presAssocID="{9E655336-181B-46B1-922F-D1ED8E420748}" presName="Parent2" presStyleLbl="revTx" presStyleIdx="1" presStyleCnt="3" custScaleX="180182" custLinFactNeighborX="49421">
        <dgm:presLayoutVars>
          <dgm:chMax val="1"/>
          <dgm:chPref val="1"/>
          <dgm:bulletEnabled val="1"/>
        </dgm:presLayoutVars>
      </dgm:prSet>
      <dgm:spPr/>
    </dgm:pt>
    <dgm:pt modelId="{D9E5FDB6-830D-4BE9-B8F9-25CECFEC52C3}" type="pres">
      <dgm:prSet presAssocID="{70A8256C-41B8-4425-A12B-AEA76A00222F}" presName="Accent3" presStyleCnt="0"/>
      <dgm:spPr/>
    </dgm:pt>
    <dgm:pt modelId="{0B3A29E4-DA8D-47D0-9D7C-0A16C5262104}" type="pres">
      <dgm:prSet presAssocID="{70A8256C-41B8-4425-A12B-AEA76A00222F}" presName="Accent" presStyleLbl="node1" presStyleIdx="2" presStyleCnt="3" custAng="7264989" custLinFactNeighborX="-29185" custLinFactNeighborY="-2759"/>
      <dgm:spPr/>
    </dgm:pt>
    <dgm:pt modelId="{81D640AC-06DA-448D-8171-0A3DB9053E5F}" type="pres">
      <dgm:prSet presAssocID="{70A8256C-41B8-4425-A12B-AEA76A00222F}" presName="Parent3" presStyleLbl="revTx" presStyleIdx="2" presStyleCnt="3" custAng="0" custScaleX="186502">
        <dgm:presLayoutVars>
          <dgm:chMax val="1"/>
          <dgm:chPref val="1"/>
          <dgm:bulletEnabled val="1"/>
        </dgm:presLayoutVars>
      </dgm:prSet>
      <dgm:spPr/>
    </dgm:pt>
  </dgm:ptLst>
  <dgm:cxnLst>
    <dgm:cxn modelId="{6EBB9C7E-A0D4-48D8-A87B-089CE39C9D1A}" type="presOf" srcId="{E5A6C12F-F4E2-42DF-A527-1450597C82A0}" destId="{185CBB88-9CFD-4959-9542-A79575DEEE40}" srcOrd="0" destOrd="0" presId="urn:microsoft.com/office/officeart/2009/layout/CircleArrowProcess"/>
    <dgm:cxn modelId="{E0C46586-2C50-4DD0-B333-0F90084EF716}" type="presOf" srcId="{4A6096F7-B6F3-434F-8EB3-2546F434DEC9}" destId="{38D2F223-51C6-4D5E-B93B-E6BD7306FA31}" srcOrd="0" destOrd="0" presId="urn:microsoft.com/office/officeart/2009/layout/CircleArrowProcess"/>
    <dgm:cxn modelId="{FE0A0A8F-C646-41CA-A5AD-7433514EE40E}" srcId="{E5A6C12F-F4E2-42DF-A527-1450597C82A0}" destId="{9E655336-181B-46B1-922F-D1ED8E420748}" srcOrd="1" destOrd="0" parTransId="{04F60DE2-E2A2-4DFF-9EC4-6DEB2A0CC67C}" sibTransId="{C9B3E449-8D5F-4C5F-BBFF-CC3F6994BBA7}"/>
    <dgm:cxn modelId="{E52EF690-BB00-4ADA-BCC0-7E0FF147CB84}" type="presOf" srcId="{70A8256C-41B8-4425-A12B-AEA76A00222F}" destId="{81D640AC-06DA-448D-8171-0A3DB9053E5F}" srcOrd="0" destOrd="0" presId="urn:microsoft.com/office/officeart/2009/layout/CircleArrowProcess"/>
    <dgm:cxn modelId="{B1B258AC-3EF8-4DF3-8F87-5837C6C1D562}" srcId="{E5A6C12F-F4E2-42DF-A527-1450597C82A0}" destId="{70A8256C-41B8-4425-A12B-AEA76A00222F}" srcOrd="2" destOrd="0" parTransId="{5D762BBF-174B-44A5-8293-BF3B7970FA9D}" sibTransId="{EB42B52E-2154-4CCE-BE66-54E7DF730254}"/>
    <dgm:cxn modelId="{356A4DBB-251C-4B17-A3D8-178420604201}" type="presOf" srcId="{9E655336-181B-46B1-922F-D1ED8E420748}" destId="{1C7AE033-B566-4E48-8501-CD9DBEDF7B16}" srcOrd="0" destOrd="0" presId="urn:microsoft.com/office/officeart/2009/layout/CircleArrowProcess"/>
    <dgm:cxn modelId="{847536D5-E2C8-41F6-9078-1B516D7BCE0D}" srcId="{E5A6C12F-F4E2-42DF-A527-1450597C82A0}" destId="{4A6096F7-B6F3-434F-8EB3-2546F434DEC9}" srcOrd="0" destOrd="0" parTransId="{F26B9B8D-C271-46A8-9907-D15D91E47F08}" sibTransId="{BCCA4F6F-1D6B-427C-B62E-10D0CC25E904}"/>
    <dgm:cxn modelId="{3F6E6D0F-578D-4F43-9009-AB629F36E4F7}" type="presParOf" srcId="{185CBB88-9CFD-4959-9542-A79575DEEE40}" destId="{F960DFAF-E875-4EEC-B82F-2F51BF677075}" srcOrd="0" destOrd="0" presId="urn:microsoft.com/office/officeart/2009/layout/CircleArrowProcess"/>
    <dgm:cxn modelId="{D1A5A538-99A0-4C33-B016-FDB87B3857F0}" type="presParOf" srcId="{F960DFAF-E875-4EEC-B82F-2F51BF677075}" destId="{ABAABA96-A618-42B4-9991-3F72E60B4E49}" srcOrd="0" destOrd="0" presId="urn:microsoft.com/office/officeart/2009/layout/CircleArrowProcess"/>
    <dgm:cxn modelId="{262FB459-8134-4F3B-BC26-5838B04C8272}" type="presParOf" srcId="{185CBB88-9CFD-4959-9542-A79575DEEE40}" destId="{38D2F223-51C6-4D5E-B93B-E6BD7306FA31}" srcOrd="1" destOrd="0" presId="urn:microsoft.com/office/officeart/2009/layout/CircleArrowProcess"/>
    <dgm:cxn modelId="{79C3488F-B34E-4F72-9682-D6CCFCF6D8E2}" type="presParOf" srcId="{185CBB88-9CFD-4959-9542-A79575DEEE40}" destId="{8C4EC3F2-EB81-4475-BA36-C80FB5FA7740}" srcOrd="2" destOrd="0" presId="urn:microsoft.com/office/officeart/2009/layout/CircleArrowProcess"/>
    <dgm:cxn modelId="{6B564619-8BF9-42E8-97D7-DF251156B120}" type="presParOf" srcId="{8C4EC3F2-EB81-4475-BA36-C80FB5FA7740}" destId="{0A29EC20-5100-4B43-BC3A-6F71ADDC0423}" srcOrd="0" destOrd="0" presId="urn:microsoft.com/office/officeart/2009/layout/CircleArrowProcess"/>
    <dgm:cxn modelId="{7F7F7436-EEC3-47FB-9840-832C45BA5D75}" type="presParOf" srcId="{185CBB88-9CFD-4959-9542-A79575DEEE40}" destId="{1C7AE033-B566-4E48-8501-CD9DBEDF7B16}" srcOrd="3" destOrd="0" presId="urn:microsoft.com/office/officeart/2009/layout/CircleArrowProcess"/>
    <dgm:cxn modelId="{59C79C96-0799-41A0-BEC8-D936BC2E6559}" type="presParOf" srcId="{185CBB88-9CFD-4959-9542-A79575DEEE40}" destId="{D9E5FDB6-830D-4BE9-B8F9-25CECFEC52C3}" srcOrd="4" destOrd="0" presId="urn:microsoft.com/office/officeart/2009/layout/CircleArrowProcess"/>
    <dgm:cxn modelId="{62C73CC1-4100-4B80-AF70-3F9663A46AFB}" type="presParOf" srcId="{D9E5FDB6-830D-4BE9-B8F9-25CECFEC52C3}" destId="{0B3A29E4-DA8D-47D0-9D7C-0A16C5262104}" srcOrd="0" destOrd="0" presId="urn:microsoft.com/office/officeart/2009/layout/CircleArrowProcess"/>
    <dgm:cxn modelId="{9E887003-77CE-46D1-B633-D4CA62294477}" type="presParOf" srcId="{185CBB88-9CFD-4959-9542-A79575DEEE40}" destId="{81D640AC-06DA-448D-8171-0A3DB9053E5F}" srcOrd="5" destOrd="0" presId="urn:microsoft.com/office/officeart/2009/layout/CircleArrowProcess"/>
  </dgm:cxnLst>
  <dgm:bg>
    <a:solidFill>
      <a:srgbClr val="FFFF66"/>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DAB0F-5843-4CAC-B285-603C91E72DB1}">
      <dsp:nvSpPr>
        <dsp:cNvPr id="0" name=""/>
        <dsp:cNvSpPr/>
      </dsp:nvSpPr>
      <dsp:spPr>
        <a:xfrm>
          <a:off x="942" y="588412"/>
          <a:ext cx="3674929" cy="22049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noProof="0" dirty="0"/>
            <a:t>Наукова, технологічна та економічна спеціалізація у розвитку порівняльних переваг та стимулювання економічного зростання</a:t>
          </a:r>
        </a:p>
      </dsp:txBody>
      <dsp:txXfrm>
        <a:off x="942" y="588412"/>
        <a:ext cx="3674929" cy="2204957"/>
      </dsp:txXfrm>
    </dsp:sp>
    <dsp:sp modelId="{53BA570E-5D6C-4BE9-AA05-E19BDDF3127E}">
      <dsp:nvSpPr>
        <dsp:cNvPr id="0" name=""/>
        <dsp:cNvSpPr/>
      </dsp:nvSpPr>
      <dsp:spPr>
        <a:xfrm>
          <a:off x="4043364" y="588412"/>
          <a:ext cx="3674929" cy="22049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dirty="0"/>
            <a:t>Аналіз політики для визначення областей сучасної або майбутньої порівняльної переваги</a:t>
          </a:r>
          <a:endParaRPr lang="en-GB" sz="2000" kern="1200" noProof="0" dirty="0"/>
        </a:p>
      </dsp:txBody>
      <dsp:txXfrm>
        <a:off x="4043364" y="588412"/>
        <a:ext cx="3674929" cy="2204957"/>
      </dsp:txXfrm>
    </dsp:sp>
    <dsp:sp modelId="{35190E8D-96B0-4839-AF56-5383851EA20D}">
      <dsp:nvSpPr>
        <dsp:cNvPr id="0" name=""/>
        <dsp:cNvSpPr/>
      </dsp:nvSpPr>
      <dsp:spPr>
        <a:xfrm>
          <a:off x="2022153" y="3160862"/>
          <a:ext cx="3674929" cy="22049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noProof="0" dirty="0"/>
            <a:t>Управлінський підхід з ключовою роллю регіонів, приватних зацікавлених сторін та підприємців у перетворенні </a:t>
          </a:r>
          <a:r>
            <a:rPr lang="de-DE" sz="2000" kern="1200" noProof="0" dirty="0"/>
            <a:t>S3 </a:t>
          </a:r>
          <a:r>
            <a:rPr lang="uk-UA" sz="2000" kern="1200" noProof="0" dirty="0"/>
            <a:t>в економічні та соціальні вигоди</a:t>
          </a:r>
          <a:endParaRPr lang="en-GB" sz="2000" kern="1200" noProof="0" dirty="0"/>
        </a:p>
      </dsp:txBody>
      <dsp:txXfrm>
        <a:off x="2022153" y="3160862"/>
        <a:ext cx="3674929" cy="2204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7DDB4-B053-4844-BB81-5E6C04D00504}">
      <dsp:nvSpPr>
        <dsp:cNvPr id="0" name=""/>
        <dsp:cNvSpPr/>
      </dsp:nvSpPr>
      <dsp:spPr>
        <a:xfrm>
          <a:off x="0" y="0"/>
          <a:ext cx="2084906" cy="14217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uk-UA" sz="2000" kern="1200" noProof="0" dirty="0"/>
            <a:t>Загальні інновації</a:t>
          </a:r>
          <a:endParaRPr lang="en-GB" sz="2000" kern="1200" noProof="0" dirty="0"/>
        </a:p>
      </dsp:txBody>
      <dsp:txXfrm>
        <a:off x="0" y="0"/>
        <a:ext cx="2084906" cy="1421735"/>
      </dsp:txXfrm>
    </dsp:sp>
    <dsp:sp modelId="{C556B34B-CF58-4B76-BDA1-DBC3B0A4AAD2}">
      <dsp:nvSpPr>
        <dsp:cNvPr id="0" name=""/>
        <dsp:cNvSpPr/>
      </dsp:nvSpPr>
      <dsp:spPr>
        <a:xfrm>
          <a:off x="0" y="1494976"/>
          <a:ext cx="2084906" cy="142173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uk-UA" sz="2000" kern="1200" noProof="0" dirty="0"/>
            <a:t>Основні розумні</a:t>
          </a:r>
          <a:endParaRPr lang="en-GB" sz="2000" kern="1200" noProof="0" dirty="0"/>
        </a:p>
      </dsp:txBody>
      <dsp:txXfrm>
        <a:off x="0" y="1494976"/>
        <a:ext cx="2084906" cy="1421735"/>
      </dsp:txXfrm>
    </dsp:sp>
    <dsp:sp modelId="{9875CEF1-02A9-40D1-8484-1803AF762719}">
      <dsp:nvSpPr>
        <dsp:cNvPr id="0" name=""/>
        <dsp:cNvSpPr/>
      </dsp:nvSpPr>
      <dsp:spPr>
        <a:xfrm>
          <a:off x="0" y="2987799"/>
          <a:ext cx="2084906" cy="14217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uk-UA" sz="2000" kern="1200" noProof="0" dirty="0"/>
            <a:t>Потенційні розумні</a:t>
          </a:r>
          <a:endParaRPr lang="en-GB" sz="2000" kern="1200" noProof="0" dirty="0"/>
        </a:p>
      </dsp:txBody>
      <dsp:txXfrm>
        <a:off x="0" y="2987799"/>
        <a:ext cx="2084906" cy="1421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7DDB4-B053-4844-BB81-5E6C04D00504}">
      <dsp:nvSpPr>
        <dsp:cNvPr id="0" name=""/>
        <dsp:cNvSpPr/>
      </dsp:nvSpPr>
      <dsp:spPr>
        <a:xfrm>
          <a:off x="0" y="0"/>
          <a:ext cx="9140645" cy="14217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uk-UA" sz="1800" kern="1200" noProof="0" dirty="0"/>
            <a:t>Просування стартапів</a:t>
          </a:r>
        </a:p>
        <a:p>
          <a:pPr marL="0" lvl="0" indent="0" algn="ctr" defTabSz="800100">
            <a:lnSpc>
              <a:spcPct val="90000"/>
            </a:lnSpc>
            <a:spcBef>
              <a:spcPct val="0"/>
            </a:spcBef>
            <a:spcAft>
              <a:spcPct val="35000"/>
            </a:spcAft>
            <a:buNone/>
          </a:pPr>
          <a:r>
            <a:rPr lang="uk-UA" sz="1800" kern="1200" noProof="0" dirty="0"/>
            <a:t>Забезпечує відмінні умови для молодих вчених та викладачів в університетах</a:t>
          </a:r>
        </a:p>
        <a:p>
          <a:pPr marL="0" lvl="0" indent="0" algn="ctr" defTabSz="800100">
            <a:lnSpc>
              <a:spcPct val="90000"/>
            </a:lnSpc>
            <a:spcBef>
              <a:spcPct val="0"/>
            </a:spcBef>
            <a:spcAft>
              <a:spcPct val="35000"/>
            </a:spcAft>
            <a:buNone/>
          </a:pPr>
          <a:r>
            <a:rPr lang="uk-UA" sz="1800" kern="1200" noProof="0" dirty="0"/>
            <a:t>Подальше застосування «гостинного  підходу» </a:t>
          </a:r>
        </a:p>
        <a:p>
          <a:pPr marL="0" lvl="0" indent="0" algn="ctr" defTabSz="800100">
            <a:lnSpc>
              <a:spcPct val="90000"/>
            </a:lnSpc>
            <a:spcBef>
              <a:spcPct val="0"/>
            </a:spcBef>
            <a:spcAft>
              <a:spcPct val="35000"/>
            </a:spcAft>
            <a:buNone/>
          </a:pPr>
          <a:r>
            <a:rPr lang="uk-UA" sz="1800" kern="1200" noProof="0" dirty="0"/>
            <a:t>Продовжує займати активну позицію у врахуванні гендерних факторів та заохоченні жінок</a:t>
          </a:r>
        </a:p>
      </dsp:txBody>
      <dsp:txXfrm>
        <a:off x="0" y="0"/>
        <a:ext cx="9140645" cy="1421735"/>
      </dsp:txXfrm>
    </dsp:sp>
    <dsp:sp modelId="{C556B34B-CF58-4B76-BDA1-DBC3B0A4AAD2}">
      <dsp:nvSpPr>
        <dsp:cNvPr id="0" name=""/>
        <dsp:cNvSpPr/>
      </dsp:nvSpPr>
      <dsp:spPr>
        <a:xfrm>
          <a:off x="0" y="1494976"/>
          <a:ext cx="9140645" cy="142173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uk-UA" sz="1800" b="1" kern="1200" noProof="0" dirty="0"/>
            <a:t>Подальший розвиток фокусних областей РТІ :</a:t>
          </a:r>
        </a:p>
        <a:p>
          <a:pPr marL="0" lvl="0" indent="0" algn="ctr" defTabSz="800100">
            <a:lnSpc>
              <a:spcPct val="90000"/>
            </a:lnSpc>
            <a:spcBef>
              <a:spcPct val="0"/>
            </a:spcBef>
            <a:spcAft>
              <a:spcPct val="35000"/>
            </a:spcAft>
            <a:buNone/>
          </a:pPr>
          <a:r>
            <a:rPr lang="uk-UA" sz="1800" kern="1200" noProof="0" dirty="0"/>
            <a:t> Науки про життя / медицина</a:t>
          </a:r>
        </a:p>
        <a:p>
          <a:pPr marL="0" lvl="0" indent="0" algn="ctr" defTabSz="800100">
            <a:lnSpc>
              <a:spcPct val="90000"/>
            </a:lnSpc>
            <a:spcBef>
              <a:spcPct val="0"/>
            </a:spcBef>
            <a:spcAft>
              <a:spcPct val="35000"/>
            </a:spcAft>
            <a:buNone/>
          </a:pPr>
          <a:r>
            <a:rPr lang="uk-UA" sz="1800" kern="1200" noProof="0" dirty="0"/>
            <a:t>Інформаційно-комунікаційні технології (ІКТ)</a:t>
          </a:r>
        </a:p>
        <a:p>
          <a:pPr marL="0" lvl="0" indent="0" algn="ctr" defTabSz="800100">
            <a:lnSpc>
              <a:spcPct val="90000"/>
            </a:lnSpc>
            <a:spcBef>
              <a:spcPct val="0"/>
            </a:spcBef>
            <a:spcAft>
              <a:spcPct val="35000"/>
            </a:spcAft>
            <a:buNone/>
          </a:pPr>
          <a:r>
            <a:rPr lang="uk-UA" sz="1800" kern="1200" noProof="0" dirty="0"/>
            <a:t>Творча індустрія / медіа.</a:t>
          </a:r>
        </a:p>
      </dsp:txBody>
      <dsp:txXfrm>
        <a:off x="0" y="1494976"/>
        <a:ext cx="9140645" cy="1421735"/>
      </dsp:txXfrm>
    </dsp:sp>
    <dsp:sp modelId="{9875CEF1-02A9-40D1-8484-1803AF762719}">
      <dsp:nvSpPr>
        <dsp:cNvPr id="0" name=""/>
        <dsp:cNvSpPr/>
      </dsp:nvSpPr>
      <dsp:spPr>
        <a:xfrm>
          <a:off x="0" y="2987799"/>
          <a:ext cx="9140645" cy="14217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uk-UA" sz="1800" b="1" kern="1200" noProof="0" dirty="0"/>
            <a:t>Важливі потенційні області РТІ</a:t>
          </a:r>
          <a:r>
            <a:rPr lang="en-GB" sz="1800" b="1" kern="1200" noProof="0" dirty="0"/>
            <a:t>:</a:t>
          </a:r>
        </a:p>
        <a:p>
          <a:pPr marL="0" lvl="0" indent="0" algn="ctr" defTabSz="800100">
            <a:lnSpc>
              <a:spcPct val="90000"/>
            </a:lnSpc>
            <a:spcBef>
              <a:spcPct val="0"/>
            </a:spcBef>
            <a:spcAft>
              <a:spcPct val="35000"/>
            </a:spcAft>
            <a:buNone/>
          </a:pPr>
          <a:r>
            <a:rPr lang="uk-UA" sz="1800" b="1" kern="1200" noProof="0" dirty="0"/>
            <a:t>Математика та фізика</a:t>
          </a:r>
          <a:r>
            <a:rPr lang="en-GB" sz="1800" kern="1200" noProof="0" dirty="0"/>
            <a:t>,</a:t>
          </a:r>
        </a:p>
        <a:p>
          <a:pPr marL="0" lvl="0" indent="0" algn="ctr" defTabSz="800100">
            <a:lnSpc>
              <a:spcPct val="90000"/>
            </a:lnSpc>
            <a:spcBef>
              <a:spcPct val="0"/>
            </a:spcBef>
            <a:spcAft>
              <a:spcPct val="35000"/>
            </a:spcAft>
            <a:buNone/>
          </a:pPr>
          <a:r>
            <a:rPr lang="uk-UA" sz="1800" kern="1200" noProof="0" dirty="0"/>
            <a:t>Гуманітарні науки, соціальні і культурні дослідження</a:t>
          </a:r>
          <a:r>
            <a:rPr lang="en-GB" sz="1800" kern="1200" noProof="0" dirty="0"/>
            <a:t>.</a:t>
          </a:r>
        </a:p>
        <a:p>
          <a:pPr marL="0" lvl="0" indent="0" algn="ctr" defTabSz="800100">
            <a:lnSpc>
              <a:spcPct val="90000"/>
            </a:lnSpc>
            <a:spcBef>
              <a:spcPct val="0"/>
            </a:spcBef>
            <a:spcAft>
              <a:spcPct val="35000"/>
            </a:spcAft>
            <a:buNone/>
          </a:pPr>
          <a:endParaRPr lang="en-GB" sz="1800" kern="1200" noProof="0" dirty="0"/>
        </a:p>
      </dsp:txBody>
      <dsp:txXfrm>
        <a:off x="0" y="2987799"/>
        <a:ext cx="9140645" cy="14217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ABA96-A618-42B4-9991-3F72E60B4E49}">
      <dsp:nvSpPr>
        <dsp:cNvPr id="0" name=""/>
        <dsp:cNvSpPr/>
      </dsp:nvSpPr>
      <dsp:spPr>
        <a:xfrm rot="13687816">
          <a:off x="577601" y="17385"/>
          <a:ext cx="1541030" cy="1541264"/>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D2F223-51C6-4D5E-B93B-E6BD7306FA31}">
      <dsp:nvSpPr>
        <dsp:cNvPr id="0" name=""/>
        <dsp:cNvSpPr/>
      </dsp:nvSpPr>
      <dsp:spPr>
        <a:xfrm>
          <a:off x="1022751" y="556443"/>
          <a:ext cx="1635889" cy="42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r" defTabSz="933450">
            <a:lnSpc>
              <a:spcPct val="90000"/>
            </a:lnSpc>
            <a:spcBef>
              <a:spcPct val="0"/>
            </a:spcBef>
            <a:spcAft>
              <a:spcPct val="35000"/>
            </a:spcAft>
            <a:buNone/>
          </a:pPr>
          <a:r>
            <a:rPr lang="uk-UA" sz="2100" kern="1200" dirty="0"/>
            <a:t>Глобалізація</a:t>
          </a:r>
          <a:endParaRPr lang="en-GB" sz="2100" kern="1200" dirty="0"/>
        </a:p>
      </dsp:txBody>
      <dsp:txXfrm>
        <a:off x="1022751" y="556443"/>
        <a:ext cx="1635889" cy="428057"/>
      </dsp:txXfrm>
    </dsp:sp>
    <dsp:sp modelId="{0A29EC20-5100-4B43-BC3A-6F71ADDC0423}">
      <dsp:nvSpPr>
        <dsp:cNvPr id="0" name=""/>
        <dsp:cNvSpPr/>
      </dsp:nvSpPr>
      <dsp:spPr>
        <a:xfrm rot="9630173">
          <a:off x="1159114" y="903973"/>
          <a:ext cx="1541030" cy="1541264"/>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7AE033-B566-4E48-8501-CD9DBEDF7B16}">
      <dsp:nvSpPr>
        <dsp:cNvPr id="0" name=""/>
        <dsp:cNvSpPr/>
      </dsp:nvSpPr>
      <dsp:spPr>
        <a:xfrm>
          <a:off x="1066151" y="1447136"/>
          <a:ext cx="1542935" cy="42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r" defTabSz="889000">
            <a:lnSpc>
              <a:spcPct val="90000"/>
            </a:lnSpc>
            <a:spcBef>
              <a:spcPct val="0"/>
            </a:spcBef>
            <a:spcAft>
              <a:spcPct val="35000"/>
            </a:spcAft>
            <a:buNone/>
          </a:pPr>
          <a:r>
            <a:rPr lang="uk-UA" sz="2000" kern="1200" noProof="0" dirty="0"/>
            <a:t>Кооперація</a:t>
          </a:r>
          <a:endParaRPr lang="en-GB" sz="2000" kern="1200" noProof="0" dirty="0"/>
        </a:p>
      </dsp:txBody>
      <dsp:txXfrm>
        <a:off x="1066151" y="1447136"/>
        <a:ext cx="1542935" cy="428057"/>
      </dsp:txXfrm>
    </dsp:sp>
    <dsp:sp modelId="{0B3A29E4-DA8D-47D0-9D7C-0A16C5262104}">
      <dsp:nvSpPr>
        <dsp:cNvPr id="0" name=""/>
        <dsp:cNvSpPr/>
      </dsp:nvSpPr>
      <dsp:spPr>
        <a:xfrm rot="7264989">
          <a:off x="795194" y="1840572"/>
          <a:ext cx="1323983" cy="1324514"/>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D640AC-06DA-448D-8171-0A3DB9053E5F}">
      <dsp:nvSpPr>
        <dsp:cNvPr id="0" name=""/>
        <dsp:cNvSpPr/>
      </dsp:nvSpPr>
      <dsp:spPr>
        <a:xfrm>
          <a:off x="1044194" y="2339110"/>
          <a:ext cx="1597055" cy="42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r" defTabSz="844550">
            <a:lnSpc>
              <a:spcPct val="90000"/>
            </a:lnSpc>
            <a:spcBef>
              <a:spcPct val="0"/>
            </a:spcBef>
            <a:spcAft>
              <a:spcPct val="35000"/>
            </a:spcAft>
            <a:buNone/>
          </a:pPr>
          <a:r>
            <a:rPr lang="uk-UA" sz="1900" kern="1200" noProof="0" dirty="0"/>
            <a:t>Спеціалізація</a:t>
          </a:r>
          <a:endParaRPr lang="en-GB" sz="1900" kern="1200" noProof="0" dirty="0"/>
        </a:p>
      </dsp:txBody>
      <dsp:txXfrm>
        <a:off x="1044194" y="2339110"/>
        <a:ext cx="1597055" cy="4280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04A6F73-4621-4965-91A8-FEDD19483086}" type="datetimeFigureOut">
              <a:rPr lang="uk-UA" smtClean="0"/>
              <a:t>22.06.2018</a:t>
            </a:fld>
            <a:endParaRPr lang="uk-UA"/>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uk-UA"/>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D612321A-0A19-40D0-B457-DCA8F103D7F9}" type="slidenum">
              <a:rPr lang="uk-UA" smtClean="0"/>
              <a:t>‹#›</a:t>
            </a:fld>
            <a:endParaRPr lang="uk-UA"/>
          </a:p>
        </p:txBody>
      </p:sp>
    </p:spTree>
    <p:extLst>
      <p:ext uri="{BB962C8B-B14F-4D97-AF65-F5344CB8AC3E}">
        <p14:creationId xmlns:p14="http://schemas.microsoft.com/office/powerpoint/2010/main" val="13544633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7A1444-5E62-4068-9A9E-486D0A9D9E7A}"/>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GB"/>
          </a:p>
        </p:txBody>
      </p:sp>
      <p:sp>
        <p:nvSpPr>
          <p:cNvPr id="3" name="Podtytuł 2">
            <a:extLst>
              <a:ext uri="{FF2B5EF4-FFF2-40B4-BE49-F238E27FC236}">
                <a16:creationId xmlns:a16="http://schemas.microsoft.com/office/drawing/2014/main" id="{DA410350-AD08-4980-9E32-3E1BEC3AC1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GB"/>
          </a:p>
        </p:txBody>
      </p:sp>
      <p:sp>
        <p:nvSpPr>
          <p:cNvPr id="4" name="Symbol zastępczy daty 3">
            <a:extLst>
              <a:ext uri="{FF2B5EF4-FFF2-40B4-BE49-F238E27FC236}">
                <a16:creationId xmlns:a16="http://schemas.microsoft.com/office/drawing/2014/main" id="{118B2FD3-7878-491E-ABE4-B0C430D0A46B}"/>
              </a:ext>
            </a:extLst>
          </p:cNvPr>
          <p:cNvSpPr>
            <a:spLocks noGrp="1"/>
          </p:cNvSpPr>
          <p:nvPr>
            <p:ph type="dt" sz="half" idx="10"/>
          </p:nvPr>
        </p:nvSpPr>
        <p:spPr/>
        <p:txBody>
          <a:bodyPr/>
          <a:lstStyle/>
          <a:p>
            <a:fld id="{386B5BF9-1553-4496-BFCD-192C74805483}" type="datetimeFigureOut">
              <a:rPr lang="en-GB" smtClean="0"/>
              <a:t>22/06/2018</a:t>
            </a:fld>
            <a:endParaRPr lang="en-GB" dirty="0"/>
          </a:p>
        </p:txBody>
      </p:sp>
      <p:sp>
        <p:nvSpPr>
          <p:cNvPr id="5" name="Symbol zastępczy stopki 4">
            <a:extLst>
              <a:ext uri="{FF2B5EF4-FFF2-40B4-BE49-F238E27FC236}">
                <a16:creationId xmlns:a16="http://schemas.microsoft.com/office/drawing/2014/main" id="{B6E97B14-8130-4264-B7FC-0BDBD402AA3C}"/>
              </a:ext>
            </a:extLst>
          </p:cNvPr>
          <p:cNvSpPr>
            <a:spLocks noGrp="1"/>
          </p:cNvSpPr>
          <p:nvPr>
            <p:ph type="ftr" sz="quarter" idx="11"/>
          </p:nvPr>
        </p:nvSpPr>
        <p:spPr/>
        <p:txBody>
          <a:bodyPr/>
          <a:lstStyle/>
          <a:p>
            <a:endParaRPr lang="en-GB" dirty="0"/>
          </a:p>
        </p:txBody>
      </p:sp>
      <p:sp>
        <p:nvSpPr>
          <p:cNvPr id="6" name="Symbol zastępczy numeru slajdu 5">
            <a:extLst>
              <a:ext uri="{FF2B5EF4-FFF2-40B4-BE49-F238E27FC236}">
                <a16:creationId xmlns:a16="http://schemas.microsoft.com/office/drawing/2014/main" id="{E758E72C-77A3-424A-A78B-DBDE8F09DDD6}"/>
              </a:ext>
            </a:extLst>
          </p:cNvPr>
          <p:cNvSpPr>
            <a:spLocks noGrp="1"/>
          </p:cNvSpPr>
          <p:nvPr>
            <p:ph type="sldNum" sz="quarter" idx="12"/>
          </p:nvPr>
        </p:nvSpPr>
        <p:spPr/>
        <p:txBody>
          <a:bodyPr/>
          <a:lstStyle/>
          <a:p>
            <a:fld id="{ADF7FC92-CA93-447C-A948-8F5E3458FC5B}" type="slidenum">
              <a:rPr lang="en-GB" smtClean="0"/>
              <a:t>‹#›</a:t>
            </a:fld>
            <a:endParaRPr lang="en-GB" dirty="0"/>
          </a:p>
        </p:txBody>
      </p:sp>
    </p:spTree>
    <p:extLst>
      <p:ext uri="{BB962C8B-B14F-4D97-AF65-F5344CB8AC3E}">
        <p14:creationId xmlns:p14="http://schemas.microsoft.com/office/powerpoint/2010/main" val="346857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03E9D8-0C89-442B-BA15-BB08C6977C13}"/>
              </a:ext>
            </a:extLst>
          </p:cNvPr>
          <p:cNvSpPr>
            <a:spLocks noGrp="1"/>
          </p:cNvSpPr>
          <p:nvPr>
            <p:ph type="title"/>
          </p:nvPr>
        </p:nvSpPr>
        <p:spPr/>
        <p:txBody>
          <a:bodyPr/>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4890A49D-ED7C-4D09-8DAB-A192D0D35DFF}"/>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9B3F9B8C-C64B-42DE-A778-AB3D96720D0C}"/>
              </a:ext>
            </a:extLst>
          </p:cNvPr>
          <p:cNvSpPr>
            <a:spLocks noGrp="1"/>
          </p:cNvSpPr>
          <p:nvPr>
            <p:ph type="dt" sz="half" idx="10"/>
          </p:nvPr>
        </p:nvSpPr>
        <p:spPr/>
        <p:txBody>
          <a:bodyPr/>
          <a:lstStyle/>
          <a:p>
            <a:fld id="{386B5BF9-1553-4496-BFCD-192C74805483}" type="datetimeFigureOut">
              <a:rPr lang="en-GB" smtClean="0"/>
              <a:t>22/06/2018</a:t>
            </a:fld>
            <a:endParaRPr lang="en-GB" dirty="0"/>
          </a:p>
        </p:txBody>
      </p:sp>
      <p:sp>
        <p:nvSpPr>
          <p:cNvPr id="5" name="Symbol zastępczy stopki 4">
            <a:extLst>
              <a:ext uri="{FF2B5EF4-FFF2-40B4-BE49-F238E27FC236}">
                <a16:creationId xmlns:a16="http://schemas.microsoft.com/office/drawing/2014/main" id="{6FABA52D-64C3-4CDC-B493-A80D4199B16B}"/>
              </a:ext>
            </a:extLst>
          </p:cNvPr>
          <p:cNvSpPr>
            <a:spLocks noGrp="1"/>
          </p:cNvSpPr>
          <p:nvPr>
            <p:ph type="ftr" sz="quarter" idx="11"/>
          </p:nvPr>
        </p:nvSpPr>
        <p:spPr/>
        <p:txBody>
          <a:bodyPr/>
          <a:lstStyle/>
          <a:p>
            <a:endParaRPr lang="en-GB" dirty="0"/>
          </a:p>
        </p:txBody>
      </p:sp>
      <p:sp>
        <p:nvSpPr>
          <p:cNvPr id="6" name="Symbol zastępczy numeru slajdu 5">
            <a:extLst>
              <a:ext uri="{FF2B5EF4-FFF2-40B4-BE49-F238E27FC236}">
                <a16:creationId xmlns:a16="http://schemas.microsoft.com/office/drawing/2014/main" id="{DBDAAE87-E0DA-421E-B5F8-48335B5FD2C9}"/>
              </a:ext>
            </a:extLst>
          </p:cNvPr>
          <p:cNvSpPr>
            <a:spLocks noGrp="1"/>
          </p:cNvSpPr>
          <p:nvPr>
            <p:ph type="sldNum" sz="quarter" idx="12"/>
          </p:nvPr>
        </p:nvSpPr>
        <p:spPr/>
        <p:txBody>
          <a:bodyPr/>
          <a:lstStyle/>
          <a:p>
            <a:fld id="{ADF7FC92-CA93-447C-A948-8F5E3458FC5B}" type="slidenum">
              <a:rPr lang="en-GB" smtClean="0"/>
              <a:t>‹#›</a:t>
            </a:fld>
            <a:endParaRPr lang="en-GB" dirty="0"/>
          </a:p>
        </p:txBody>
      </p:sp>
    </p:spTree>
    <p:extLst>
      <p:ext uri="{BB962C8B-B14F-4D97-AF65-F5344CB8AC3E}">
        <p14:creationId xmlns:p14="http://schemas.microsoft.com/office/powerpoint/2010/main" val="3284925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41CF0A85-B200-4022-A674-D8EDDCEB9CF6}"/>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33A561C0-9335-49DE-BA0A-E207B8F382DF}"/>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ACEA4A9C-5DA0-4C5E-91D0-97DEE34472EB}"/>
              </a:ext>
            </a:extLst>
          </p:cNvPr>
          <p:cNvSpPr>
            <a:spLocks noGrp="1"/>
          </p:cNvSpPr>
          <p:nvPr>
            <p:ph type="dt" sz="half" idx="10"/>
          </p:nvPr>
        </p:nvSpPr>
        <p:spPr/>
        <p:txBody>
          <a:bodyPr/>
          <a:lstStyle/>
          <a:p>
            <a:fld id="{386B5BF9-1553-4496-BFCD-192C74805483}" type="datetimeFigureOut">
              <a:rPr lang="en-GB" smtClean="0"/>
              <a:t>22/06/2018</a:t>
            </a:fld>
            <a:endParaRPr lang="en-GB" dirty="0"/>
          </a:p>
        </p:txBody>
      </p:sp>
      <p:sp>
        <p:nvSpPr>
          <p:cNvPr id="5" name="Symbol zastępczy stopki 4">
            <a:extLst>
              <a:ext uri="{FF2B5EF4-FFF2-40B4-BE49-F238E27FC236}">
                <a16:creationId xmlns:a16="http://schemas.microsoft.com/office/drawing/2014/main" id="{1A480C70-32B5-4121-BA8A-81A71CFBD1A4}"/>
              </a:ext>
            </a:extLst>
          </p:cNvPr>
          <p:cNvSpPr>
            <a:spLocks noGrp="1"/>
          </p:cNvSpPr>
          <p:nvPr>
            <p:ph type="ftr" sz="quarter" idx="11"/>
          </p:nvPr>
        </p:nvSpPr>
        <p:spPr/>
        <p:txBody>
          <a:bodyPr/>
          <a:lstStyle/>
          <a:p>
            <a:endParaRPr lang="en-GB" dirty="0"/>
          </a:p>
        </p:txBody>
      </p:sp>
      <p:sp>
        <p:nvSpPr>
          <p:cNvPr id="6" name="Symbol zastępczy numeru slajdu 5">
            <a:extLst>
              <a:ext uri="{FF2B5EF4-FFF2-40B4-BE49-F238E27FC236}">
                <a16:creationId xmlns:a16="http://schemas.microsoft.com/office/drawing/2014/main" id="{F1F1B02B-FD96-476F-8097-18836F56D379}"/>
              </a:ext>
            </a:extLst>
          </p:cNvPr>
          <p:cNvSpPr>
            <a:spLocks noGrp="1"/>
          </p:cNvSpPr>
          <p:nvPr>
            <p:ph type="sldNum" sz="quarter" idx="12"/>
          </p:nvPr>
        </p:nvSpPr>
        <p:spPr/>
        <p:txBody>
          <a:bodyPr/>
          <a:lstStyle/>
          <a:p>
            <a:fld id="{ADF7FC92-CA93-447C-A948-8F5E3458FC5B}" type="slidenum">
              <a:rPr lang="en-GB" smtClean="0"/>
              <a:t>‹#›</a:t>
            </a:fld>
            <a:endParaRPr lang="en-GB" dirty="0"/>
          </a:p>
        </p:txBody>
      </p:sp>
    </p:spTree>
    <p:extLst>
      <p:ext uri="{BB962C8B-B14F-4D97-AF65-F5344CB8AC3E}">
        <p14:creationId xmlns:p14="http://schemas.microsoft.com/office/powerpoint/2010/main" val="161307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B2ECD8-855B-457F-A9FB-6FB7EC593C02}"/>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BDC5EAC4-B3A0-4D39-AEDB-32E551423DDE}"/>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3DC6FC42-E207-44D8-8471-D6FB56E4EFA6}"/>
              </a:ext>
            </a:extLst>
          </p:cNvPr>
          <p:cNvSpPr>
            <a:spLocks noGrp="1"/>
          </p:cNvSpPr>
          <p:nvPr>
            <p:ph type="dt" sz="half" idx="10"/>
          </p:nvPr>
        </p:nvSpPr>
        <p:spPr/>
        <p:txBody>
          <a:bodyPr/>
          <a:lstStyle/>
          <a:p>
            <a:fld id="{386B5BF9-1553-4496-BFCD-192C74805483}" type="datetimeFigureOut">
              <a:rPr lang="en-GB" smtClean="0"/>
              <a:t>22/06/2018</a:t>
            </a:fld>
            <a:endParaRPr lang="en-GB" dirty="0"/>
          </a:p>
        </p:txBody>
      </p:sp>
      <p:sp>
        <p:nvSpPr>
          <p:cNvPr id="5" name="Symbol zastępczy stopki 4">
            <a:extLst>
              <a:ext uri="{FF2B5EF4-FFF2-40B4-BE49-F238E27FC236}">
                <a16:creationId xmlns:a16="http://schemas.microsoft.com/office/drawing/2014/main" id="{0AE5B83D-DE29-4E3D-B791-190C306E99F0}"/>
              </a:ext>
            </a:extLst>
          </p:cNvPr>
          <p:cNvSpPr>
            <a:spLocks noGrp="1"/>
          </p:cNvSpPr>
          <p:nvPr>
            <p:ph type="ftr" sz="quarter" idx="11"/>
          </p:nvPr>
        </p:nvSpPr>
        <p:spPr/>
        <p:txBody>
          <a:bodyPr/>
          <a:lstStyle/>
          <a:p>
            <a:endParaRPr lang="en-GB" dirty="0"/>
          </a:p>
        </p:txBody>
      </p:sp>
      <p:sp>
        <p:nvSpPr>
          <p:cNvPr id="6" name="Symbol zastępczy numeru slajdu 5">
            <a:extLst>
              <a:ext uri="{FF2B5EF4-FFF2-40B4-BE49-F238E27FC236}">
                <a16:creationId xmlns:a16="http://schemas.microsoft.com/office/drawing/2014/main" id="{8F5CD026-1F9A-41A0-89EE-523ABC0D5A82}"/>
              </a:ext>
            </a:extLst>
          </p:cNvPr>
          <p:cNvSpPr>
            <a:spLocks noGrp="1"/>
          </p:cNvSpPr>
          <p:nvPr>
            <p:ph type="sldNum" sz="quarter" idx="12"/>
          </p:nvPr>
        </p:nvSpPr>
        <p:spPr/>
        <p:txBody>
          <a:bodyPr/>
          <a:lstStyle/>
          <a:p>
            <a:fld id="{ADF7FC92-CA93-447C-A948-8F5E3458FC5B}" type="slidenum">
              <a:rPr lang="en-GB" smtClean="0"/>
              <a:t>‹#›</a:t>
            </a:fld>
            <a:endParaRPr lang="en-GB" dirty="0"/>
          </a:p>
        </p:txBody>
      </p:sp>
    </p:spTree>
    <p:extLst>
      <p:ext uri="{BB962C8B-B14F-4D97-AF65-F5344CB8AC3E}">
        <p14:creationId xmlns:p14="http://schemas.microsoft.com/office/powerpoint/2010/main" val="333375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C205B9-9B98-4DDE-B1D2-A54CF397AFE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GB"/>
          </a:p>
        </p:txBody>
      </p:sp>
      <p:sp>
        <p:nvSpPr>
          <p:cNvPr id="3" name="Symbol zastępczy tekstu 2">
            <a:extLst>
              <a:ext uri="{FF2B5EF4-FFF2-40B4-BE49-F238E27FC236}">
                <a16:creationId xmlns:a16="http://schemas.microsoft.com/office/drawing/2014/main" id="{5FCD9C27-E9DC-4285-BFBD-22327EC5E7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41CF7B62-B4DE-4FFA-9824-430F108D16B2}"/>
              </a:ext>
            </a:extLst>
          </p:cNvPr>
          <p:cNvSpPr>
            <a:spLocks noGrp="1"/>
          </p:cNvSpPr>
          <p:nvPr>
            <p:ph type="dt" sz="half" idx="10"/>
          </p:nvPr>
        </p:nvSpPr>
        <p:spPr/>
        <p:txBody>
          <a:bodyPr/>
          <a:lstStyle/>
          <a:p>
            <a:fld id="{386B5BF9-1553-4496-BFCD-192C74805483}" type="datetimeFigureOut">
              <a:rPr lang="en-GB" smtClean="0"/>
              <a:t>22/06/2018</a:t>
            </a:fld>
            <a:endParaRPr lang="en-GB" dirty="0"/>
          </a:p>
        </p:txBody>
      </p:sp>
      <p:sp>
        <p:nvSpPr>
          <p:cNvPr id="5" name="Symbol zastępczy stopki 4">
            <a:extLst>
              <a:ext uri="{FF2B5EF4-FFF2-40B4-BE49-F238E27FC236}">
                <a16:creationId xmlns:a16="http://schemas.microsoft.com/office/drawing/2014/main" id="{9D493DB3-EDDC-46EF-BC6F-73483D8FBE3B}"/>
              </a:ext>
            </a:extLst>
          </p:cNvPr>
          <p:cNvSpPr>
            <a:spLocks noGrp="1"/>
          </p:cNvSpPr>
          <p:nvPr>
            <p:ph type="ftr" sz="quarter" idx="11"/>
          </p:nvPr>
        </p:nvSpPr>
        <p:spPr/>
        <p:txBody>
          <a:bodyPr/>
          <a:lstStyle/>
          <a:p>
            <a:endParaRPr lang="en-GB" dirty="0"/>
          </a:p>
        </p:txBody>
      </p:sp>
      <p:sp>
        <p:nvSpPr>
          <p:cNvPr id="6" name="Symbol zastępczy numeru slajdu 5">
            <a:extLst>
              <a:ext uri="{FF2B5EF4-FFF2-40B4-BE49-F238E27FC236}">
                <a16:creationId xmlns:a16="http://schemas.microsoft.com/office/drawing/2014/main" id="{6010EDCD-29AF-47EF-A3AC-026762555943}"/>
              </a:ext>
            </a:extLst>
          </p:cNvPr>
          <p:cNvSpPr>
            <a:spLocks noGrp="1"/>
          </p:cNvSpPr>
          <p:nvPr>
            <p:ph type="sldNum" sz="quarter" idx="12"/>
          </p:nvPr>
        </p:nvSpPr>
        <p:spPr/>
        <p:txBody>
          <a:bodyPr/>
          <a:lstStyle/>
          <a:p>
            <a:fld id="{ADF7FC92-CA93-447C-A948-8F5E3458FC5B}" type="slidenum">
              <a:rPr lang="en-GB" smtClean="0"/>
              <a:t>‹#›</a:t>
            </a:fld>
            <a:endParaRPr lang="en-GB" dirty="0"/>
          </a:p>
        </p:txBody>
      </p:sp>
    </p:spTree>
    <p:extLst>
      <p:ext uri="{BB962C8B-B14F-4D97-AF65-F5344CB8AC3E}">
        <p14:creationId xmlns:p14="http://schemas.microsoft.com/office/powerpoint/2010/main" val="47091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264F3A-AC92-42D2-A741-06916F68DA35}"/>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43553782-24BD-4640-8E7A-DFB86E21838F}"/>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zawartości 3">
            <a:extLst>
              <a:ext uri="{FF2B5EF4-FFF2-40B4-BE49-F238E27FC236}">
                <a16:creationId xmlns:a16="http://schemas.microsoft.com/office/drawing/2014/main" id="{5522555C-C09D-42A1-BDD8-DD9B38DEDA1C}"/>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daty 4">
            <a:extLst>
              <a:ext uri="{FF2B5EF4-FFF2-40B4-BE49-F238E27FC236}">
                <a16:creationId xmlns:a16="http://schemas.microsoft.com/office/drawing/2014/main" id="{E47895E6-7175-4273-9B6A-F2C8DC37052B}"/>
              </a:ext>
            </a:extLst>
          </p:cNvPr>
          <p:cNvSpPr>
            <a:spLocks noGrp="1"/>
          </p:cNvSpPr>
          <p:nvPr>
            <p:ph type="dt" sz="half" idx="10"/>
          </p:nvPr>
        </p:nvSpPr>
        <p:spPr/>
        <p:txBody>
          <a:bodyPr/>
          <a:lstStyle/>
          <a:p>
            <a:fld id="{386B5BF9-1553-4496-BFCD-192C74805483}" type="datetimeFigureOut">
              <a:rPr lang="en-GB" smtClean="0"/>
              <a:t>22/06/2018</a:t>
            </a:fld>
            <a:endParaRPr lang="en-GB" dirty="0"/>
          </a:p>
        </p:txBody>
      </p:sp>
      <p:sp>
        <p:nvSpPr>
          <p:cNvPr id="6" name="Symbol zastępczy stopki 5">
            <a:extLst>
              <a:ext uri="{FF2B5EF4-FFF2-40B4-BE49-F238E27FC236}">
                <a16:creationId xmlns:a16="http://schemas.microsoft.com/office/drawing/2014/main" id="{917BAF8B-5963-4111-B4F2-C50CA01665D8}"/>
              </a:ext>
            </a:extLst>
          </p:cNvPr>
          <p:cNvSpPr>
            <a:spLocks noGrp="1"/>
          </p:cNvSpPr>
          <p:nvPr>
            <p:ph type="ftr" sz="quarter" idx="11"/>
          </p:nvPr>
        </p:nvSpPr>
        <p:spPr/>
        <p:txBody>
          <a:bodyPr/>
          <a:lstStyle/>
          <a:p>
            <a:endParaRPr lang="en-GB" dirty="0"/>
          </a:p>
        </p:txBody>
      </p:sp>
      <p:sp>
        <p:nvSpPr>
          <p:cNvPr id="7" name="Symbol zastępczy numeru slajdu 6">
            <a:extLst>
              <a:ext uri="{FF2B5EF4-FFF2-40B4-BE49-F238E27FC236}">
                <a16:creationId xmlns:a16="http://schemas.microsoft.com/office/drawing/2014/main" id="{CEB6C016-9347-4AA4-93C7-BA39185FFB9B}"/>
              </a:ext>
            </a:extLst>
          </p:cNvPr>
          <p:cNvSpPr>
            <a:spLocks noGrp="1"/>
          </p:cNvSpPr>
          <p:nvPr>
            <p:ph type="sldNum" sz="quarter" idx="12"/>
          </p:nvPr>
        </p:nvSpPr>
        <p:spPr/>
        <p:txBody>
          <a:bodyPr/>
          <a:lstStyle/>
          <a:p>
            <a:fld id="{ADF7FC92-CA93-447C-A948-8F5E3458FC5B}" type="slidenum">
              <a:rPr lang="en-GB" smtClean="0"/>
              <a:t>‹#›</a:t>
            </a:fld>
            <a:endParaRPr lang="en-GB" dirty="0"/>
          </a:p>
        </p:txBody>
      </p:sp>
    </p:spTree>
    <p:extLst>
      <p:ext uri="{BB962C8B-B14F-4D97-AF65-F5344CB8AC3E}">
        <p14:creationId xmlns:p14="http://schemas.microsoft.com/office/powerpoint/2010/main" val="472700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C9AD68-E0AA-49F0-8520-6A33D9662654}"/>
              </a:ext>
            </a:extLst>
          </p:cNvPr>
          <p:cNvSpPr>
            <a:spLocks noGrp="1"/>
          </p:cNvSpPr>
          <p:nvPr>
            <p:ph type="title"/>
          </p:nvPr>
        </p:nvSpPr>
        <p:spPr>
          <a:xfrm>
            <a:off x="839788" y="365125"/>
            <a:ext cx="10515600" cy="1325563"/>
          </a:xfrm>
        </p:spPr>
        <p:txBody>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04EAE000-5338-4594-951B-6966C1FCE1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55687938-67B9-4F03-B3C9-00DF538821A0}"/>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tekstu 4">
            <a:extLst>
              <a:ext uri="{FF2B5EF4-FFF2-40B4-BE49-F238E27FC236}">
                <a16:creationId xmlns:a16="http://schemas.microsoft.com/office/drawing/2014/main" id="{7088D35E-189E-4FDE-8A2E-C812B2BBC3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1C7EF02C-A56D-4896-9306-6B7D05F78661}"/>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7" name="Symbol zastępczy daty 6">
            <a:extLst>
              <a:ext uri="{FF2B5EF4-FFF2-40B4-BE49-F238E27FC236}">
                <a16:creationId xmlns:a16="http://schemas.microsoft.com/office/drawing/2014/main" id="{0A0BF3B0-0360-42D9-9C2D-CB075DB067E6}"/>
              </a:ext>
            </a:extLst>
          </p:cNvPr>
          <p:cNvSpPr>
            <a:spLocks noGrp="1"/>
          </p:cNvSpPr>
          <p:nvPr>
            <p:ph type="dt" sz="half" idx="10"/>
          </p:nvPr>
        </p:nvSpPr>
        <p:spPr/>
        <p:txBody>
          <a:bodyPr/>
          <a:lstStyle/>
          <a:p>
            <a:fld id="{386B5BF9-1553-4496-BFCD-192C74805483}" type="datetimeFigureOut">
              <a:rPr lang="en-GB" smtClean="0"/>
              <a:t>22/06/2018</a:t>
            </a:fld>
            <a:endParaRPr lang="en-GB" dirty="0"/>
          </a:p>
        </p:txBody>
      </p:sp>
      <p:sp>
        <p:nvSpPr>
          <p:cNvPr id="8" name="Symbol zastępczy stopki 7">
            <a:extLst>
              <a:ext uri="{FF2B5EF4-FFF2-40B4-BE49-F238E27FC236}">
                <a16:creationId xmlns:a16="http://schemas.microsoft.com/office/drawing/2014/main" id="{3A4040CD-991E-4B8F-88CA-12C65735663C}"/>
              </a:ext>
            </a:extLst>
          </p:cNvPr>
          <p:cNvSpPr>
            <a:spLocks noGrp="1"/>
          </p:cNvSpPr>
          <p:nvPr>
            <p:ph type="ftr" sz="quarter" idx="11"/>
          </p:nvPr>
        </p:nvSpPr>
        <p:spPr/>
        <p:txBody>
          <a:bodyPr/>
          <a:lstStyle/>
          <a:p>
            <a:endParaRPr lang="en-GB" dirty="0"/>
          </a:p>
        </p:txBody>
      </p:sp>
      <p:sp>
        <p:nvSpPr>
          <p:cNvPr id="9" name="Symbol zastępczy numeru slajdu 8">
            <a:extLst>
              <a:ext uri="{FF2B5EF4-FFF2-40B4-BE49-F238E27FC236}">
                <a16:creationId xmlns:a16="http://schemas.microsoft.com/office/drawing/2014/main" id="{9163A4CC-BDF7-4F3E-99BB-445A05843FA7}"/>
              </a:ext>
            </a:extLst>
          </p:cNvPr>
          <p:cNvSpPr>
            <a:spLocks noGrp="1"/>
          </p:cNvSpPr>
          <p:nvPr>
            <p:ph type="sldNum" sz="quarter" idx="12"/>
          </p:nvPr>
        </p:nvSpPr>
        <p:spPr/>
        <p:txBody>
          <a:bodyPr/>
          <a:lstStyle/>
          <a:p>
            <a:fld id="{ADF7FC92-CA93-447C-A948-8F5E3458FC5B}" type="slidenum">
              <a:rPr lang="en-GB" smtClean="0"/>
              <a:t>‹#›</a:t>
            </a:fld>
            <a:endParaRPr lang="en-GB" dirty="0"/>
          </a:p>
        </p:txBody>
      </p:sp>
    </p:spTree>
    <p:extLst>
      <p:ext uri="{BB962C8B-B14F-4D97-AF65-F5344CB8AC3E}">
        <p14:creationId xmlns:p14="http://schemas.microsoft.com/office/powerpoint/2010/main" val="181739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57C5B4-BD94-4DA1-A3CC-EE65EA65A1F7}"/>
              </a:ext>
            </a:extLst>
          </p:cNvPr>
          <p:cNvSpPr>
            <a:spLocks noGrp="1"/>
          </p:cNvSpPr>
          <p:nvPr>
            <p:ph type="title"/>
          </p:nvPr>
        </p:nvSpPr>
        <p:spPr/>
        <p:txBody>
          <a:bodyPr/>
          <a:lstStyle/>
          <a:p>
            <a:r>
              <a:rPr lang="pl-PL"/>
              <a:t>Kliknij, aby edytować styl</a:t>
            </a:r>
            <a:endParaRPr lang="en-GB"/>
          </a:p>
        </p:txBody>
      </p:sp>
      <p:sp>
        <p:nvSpPr>
          <p:cNvPr id="3" name="Symbol zastępczy daty 2">
            <a:extLst>
              <a:ext uri="{FF2B5EF4-FFF2-40B4-BE49-F238E27FC236}">
                <a16:creationId xmlns:a16="http://schemas.microsoft.com/office/drawing/2014/main" id="{8A913FEC-7BFA-4F0B-81D7-393CF4F13E28}"/>
              </a:ext>
            </a:extLst>
          </p:cNvPr>
          <p:cNvSpPr>
            <a:spLocks noGrp="1"/>
          </p:cNvSpPr>
          <p:nvPr>
            <p:ph type="dt" sz="half" idx="10"/>
          </p:nvPr>
        </p:nvSpPr>
        <p:spPr/>
        <p:txBody>
          <a:bodyPr/>
          <a:lstStyle/>
          <a:p>
            <a:fld id="{386B5BF9-1553-4496-BFCD-192C74805483}" type="datetimeFigureOut">
              <a:rPr lang="en-GB" smtClean="0"/>
              <a:t>22/06/2018</a:t>
            </a:fld>
            <a:endParaRPr lang="en-GB" dirty="0"/>
          </a:p>
        </p:txBody>
      </p:sp>
      <p:sp>
        <p:nvSpPr>
          <p:cNvPr id="4" name="Symbol zastępczy stopki 3">
            <a:extLst>
              <a:ext uri="{FF2B5EF4-FFF2-40B4-BE49-F238E27FC236}">
                <a16:creationId xmlns:a16="http://schemas.microsoft.com/office/drawing/2014/main" id="{B319F4D9-1B65-4986-9B48-38BF6EC07C3B}"/>
              </a:ext>
            </a:extLst>
          </p:cNvPr>
          <p:cNvSpPr>
            <a:spLocks noGrp="1"/>
          </p:cNvSpPr>
          <p:nvPr>
            <p:ph type="ftr" sz="quarter" idx="11"/>
          </p:nvPr>
        </p:nvSpPr>
        <p:spPr/>
        <p:txBody>
          <a:bodyPr/>
          <a:lstStyle/>
          <a:p>
            <a:endParaRPr lang="en-GB" dirty="0"/>
          </a:p>
        </p:txBody>
      </p:sp>
      <p:sp>
        <p:nvSpPr>
          <p:cNvPr id="5" name="Symbol zastępczy numeru slajdu 4">
            <a:extLst>
              <a:ext uri="{FF2B5EF4-FFF2-40B4-BE49-F238E27FC236}">
                <a16:creationId xmlns:a16="http://schemas.microsoft.com/office/drawing/2014/main" id="{DE6F9D93-96C2-41D0-B723-D0DB1E03E60D}"/>
              </a:ext>
            </a:extLst>
          </p:cNvPr>
          <p:cNvSpPr>
            <a:spLocks noGrp="1"/>
          </p:cNvSpPr>
          <p:nvPr>
            <p:ph type="sldNum" sz="quarter" idx="12"/>
          </p:nvPr>
        </p:nvSpPr>
        <p:spPr/>
        <p:txBody>
          <a:bodyPr/>
          <a:lstStyle/>
          <a:p>
            <a:fld id="{ADF7FC92-CA93-447C-A948-8F5E3458FC5B}" type="slidenum">
              <a:rPr lang="en-GB" smtClean="0"/>
              <a:t>‹#›</a:t>
            </a:fld>
            <a:endParaRPr lang="en-GB" dirty="0"/>
          </a:p>
        </p:txBody>
      </p:sp>
    </p:spTree>
    <p:extLst>
      <p:ext uri="{BB962C8B-B14F-4D97-AF65-F5344CB8AC3E}">
        <p14:creationId xmlns:p14="http://schemas.microsoft.com/office/powerpoint/2010/main" val="281674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684211C-96CB-4B6E-87CC-B0690BCDF04C}"/>
              </a:ext>
            </a:extLst>
          </p:cNvPr>
          <p:cNvSpPr>
            <a:spLocks noGrp="1"/>
          </p:cNvSpPr>
          <p:nvPr>
            <p:ph type="dt" sz="half" idx="10"/>
          </p:nvPr>
        </p:nvSpPr>
        <p:spPr/>
        <p:txBody>
          <a:bodyPr/>
          <a:lstStyle/>
          <a:p>
            <a:fld id="{386B5BF9-1553-4496-BFCD-192C74805483}" type="datetimeFigureOut">
              <a:rPr lang="en-GB" smtClean="0"/>
              <a:t>22/06/2018</a:t>
            </a:fld>
            <a:endParaRPr lang="en-GB" dirty="0"/>
          </a:p>
        </p:txBody>
      </p:sp>
      <p:sp>
        <p:nvSpPr>
          <p:cNvPr id="3" name="Symbol zastępczy stopki 2">
            <a:extLst>
              <a:ext uri="{FF2B5EF4-FFF2-40B4-BE49-F238E27FC236}">
                <a16:creationId xmlns:a16="http://schemas.microsoft.com/office/drawing/2014/main" id="{492762D6-52D6-4355-8397-4A57346D8EE2}"/>
              </a:ext>
            </a:extLst>
          </p:cNvPr>
          <p:cNvSpPr>
            <a:spLocks noGrp="1"/>
          </p:cNvSpPr>
          <p:nvPr>
            <p:ph type="ftr" sz="quarter" idx="11"/>
          </p:nvPr>
        </p:nvSpPr>
        <p:spPr/>
        <p:txBody>
          <a:bodyPr/>
          <a:lstStyle/>
          <a:p>
            <a:endParaRPr lang="en-GB" dirty="0"/>
          </a:p>
        </p:txBody>
      </p:sp>
      <p:sp>
        <p:nvSpPr>
          <p:cNvPr id="4" name="Symbol zastępczy numeru slajdu 3">
            <a:extLst>
              <a:ext uri="{FF2B5EF4-FFF2-40B4-BE49-F238E27FC236}">
                <a16:creationId xmlns:a16="http://schemas.microsoft.com/office/drawing/2014/main" id="{7CE0D348-CEBC-4594-8C80-619E6C19F8E1}"/>
              </a:ext>
            </a:extLst>
          </p:cNvPr>
          <p:cNvSpPr>
            <a:spLocks noGrp="1"/>
          </p:cNvSpPr>
          <p:nvPr>
            <p:ph type="sldNum" sz="quarter" idx="12"/>
          </p:nvPr>
        </p:nvSpPr>
        <p:spPr/>
        <p:txBody>
          <a:bodyPr/>
          <a:lstStyle/>
          <a:p>
            <a:fld id="{ADF7FC92-CA93-447C-A948-8F5E3458FC5B}" type="slidenum">
              <a:rPr lang="en-GB" smtClean="0"/>
              <a:t>‹#›</a:t>
            </a:fld>
            <a:endParaRPr lang="en-GB" dirty="0"/>
          </a:p>
        </p:txBody>
      </p:sp>
    </p:spTree>
    <p:extLst>
      <p:ext uri="{BB962C8B-B14F-4D97-AF65-F5344CB8AC3E}">
        <p14:creationId xmlns:p14="http://schemas.microsoft.com/office/powerpoint/2010/main" val="913149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2CD91E-8A72-4202-AC40-6F112FB0F19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6DEFD280-A557-4136-A35F-4AD19C5F9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tekstu 3">
            <a:extLst>
              <a:ext uri="{FF2B5EF4-FFF2-40B4-BE49-F238E27FC236}">
                <a16:creationId xmlns:a16="http://schemas.microsoft.com/office/drawing/2014/main" id="{E88E9692-C7DF-4FF4-BA46-9D02296FC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8C7B8847-B18C-49E6-8F17-395C0CAB7EBD}"/>
              </a:ext>
            </a:extLst>
          </p:cNvPr>
          <p:cNvSpPr>
            <a:spLocks noGrp="1"/>
          </p:cNvSpPr>
          <p:nvPr>
            <p:ph type="dt" sz="half" idx="10"/>
          </p:nvPr>
        </p:nvSpPr>
        <p:spPr/>
        <p:txBody>
          <a:bodyPr/>
          <a:lstStyle/>
          <a:p>
            <a:fld id="{386B5BF9-1553-4496-BFCD-192C74805483}" type="datetimeFigureOut">
              <a:rPr lang="en-GB" smtClean="0"/>
              <a:t>22/06/2018</a:t>
            </a:fld>
            <a:endParaRPr lang="en-GB" dirty="0"/>
          </a:p>
        </p:txBody>
      </p:sp>
      <p:sp>
        <p:nvSpPr>
          <p:cNvPr id="6" name="Symbol zastępczy stopki 5">
            <a:extLst>
              <a:ext uri="{FF2B5EF4-FFF2-40B4-BE49-F238E27FC236}">
                <a16:creationId xmlns:a16="http://schemas.microsoft.com/office/drawing/2014/main" id="{FDD1B9F2-A273-444D-A1D0-6557B566202C}"/>
              </a:ext>
            </a:extLst>
          </p:cNvPr>
          <p:cNvSpPr>
            <a:spLocks noGrp="1"/>
          </p:cNvSpPr>
          <p:nvPr>
            <p:ph type="ftr" sz="quarter" idx="11"/>
          </p:nvPr>
        </p:nvSpPr>
        <p:spPr/>
        <p:txBody>
          <a:bodyPr/>
          <a:lstStyle/>
          <a:p>
            <a:endParaRPr lang="en-GB" dirty="0"/>
          </a:p>
        </p:txBody>
      </p:sp>
      <p:sp>
        <p:nvSpPr>
          <p:cNvPr id="7" name="Symbol zastępczy numeru slajdu 6">
            <a:extLst>
              <a:ext uri="{FF2B5EF4-FFF2-40B4-BE49-F238E27FC236}">
                <a16:creationId xmlns:a16="http://schemas.microsoft.com/office/drawing/2014/main" id="{926A82CF-7BB1-4D78-B45C-36AA7E8B4338}"/>
              </a:ext>
            </a:extLst>
          </p:cNvPr>
          <p:cNvSpPr>
            <a:spLocks noGrp="1"/>
          </p:cNvSpPr>
          <p:nvPr>
            <p:ph type="sldNum" sz="quarter" idx="12"/>
          </p:nvPr>
        </p:nvSpPr>
        <p:spPr/>
        <p:txBody>
          <a:bodyPr/>
          <a:lstStyle/>
          <a:p>
            <a:fld id="{ADF7FC92-CA93-447C-A948-8F5E3458FC5B}" type="slidenum">
              <a:rPr lang="en-GB" smtClean="0"/>
              <a:t>‹#›</a:t>
            </a:fld>
            <a:endParaRPr lang="en-GB" dirty="0"/>
          </a:p>
        </p:txBody>
      </p:sp>
    </p:spTree>
    <p:extLst>
      <p:ext uri="{BB962C8B-B14F-4D97-AF65-F5344CB8AC3E}">
        <p14:creationId xmlns:p14="http://schemas.microsoft.com/office/powerpoint/2010/main" val="273802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756284-F13E-48B7-8DC1-E24B578738E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obrazu 2">
            <a:extLst>
              <a:ext uri="{FF2B5EF4-FFF2-40B4-BE49-F238E27FC236}">
                <a16:creationId xmlns:a16="http://schemas.microsoft.com/office/drawing/2014/main" id="{C2E4BE90-1243-4D1C-B371-D1D77A7C4D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Symbol zastępczy tekstu 3">
            <a:extLst>
              <a:ext uri="{FF2B5EF4-FFF2-40B4-BE49-F238E27FC236}">
                <a16:creationId xmlns:a16="http://schemas.microsoft.com/office/drawing/2014/main" id="{39EB0362-E0C7-483B-80D7-B2E3CEC81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B4C4720E-1C3F-4E2D-8815-6081C1988D86}"/>
              </a:ext>
            </a:extLst>
          </p:cNvPr>
          <p:cNvSpPr>
            <a:spLocks noGrp="1"/>
          </p:cNvSpPr>
          <p:nvPr>
            <p:ph type="dt" sz="half" idx="10"/>
          </p:nvPr>
        </p:nvSpPr>
        <p:spPr/>
        <p:txBody>
          <a:bodyPr/>
          <a:lstStyle/>
          <a:p>
            <a:fld id="{386B5BF9-1553-4496-BFCD-192C74805483}" type="datetimeFigureOut">
              <a:rPr lang="en-GB" smtClean="0"/>
              <a:t>22/06/2018</a:t>
            </a:fld>
            <a:endParaRPr lang="en-GB" dirty="0"/>
          </a:p>
        </p:txBody>
      </p:sp>
      <p:sp>
        <p:nvSpPr>
          <p:cNvPr id="6" name="Symbol zastępczy stopki 5">
            <a:extLst>
              <a:ext uri="{FF2B5EF4-FFF2-40B4-BE49-F238E27FC236}">
                <a16:creationId xmlns:a16="http://schemas.microsoft.com/office/drawing/2014/main" id="{8AFD1ABE-E470-4907-A5E8-3F8CFD462FA7}"/>
              </a:ext>
            </a:extLst>
          </p:cNvPr>
          <p:cNvSpPr>
            <a:spLocks noGrp="1"/>
          </p:cNvSpPr>
          <p:nvPr>
            <p:ph type="ftr" sz="quarter" idx="11"/>
          </p:nvPr>
        </p:nvSpPr>
        <p:spPr/>
        <p:txBody>
          <a:bodyPr/>
          <a:lstStyle/>
          <a:p>
            <a:endParaRPr lang="en-GB" dirty="0"/>
          </a:p>
        </p:txBody>
      </p:sp>
      <p:sp>
        <p:nvSpPr>
          <p:cNvPr id="7" name="Symbol zastępczy numeru slajdu 6">
            <a:extLst>
              <a:ext uri="{FF2B5EF4-FFF2-40B4-BE49-F238E27FC236}">
                <a16:creationId xmlns:a16="http://schemas.microsoft.com/office/drawing/2014/main" id="{F462DB40-54F3-40E6-8CA0-0CE50222B9E2}"/>
              </a:ext>
            </a:extLst>
          </p:cNvPr>
          <p:cNvSpPr>
            <a:spLocks noGrp="1"/>
          </p:cNvSpPr>
          <p:nvPr>
            <p:ph type="sldNum" sz="quarter" idx="12"/>
          </p:nvPr>
        </p:nvSpPr>
        <p:spPr/>
        <p:txBody>
          <a:bodyPr/>
          <a:lstStyle/>
          <a:p>
            <a:fld id="{ADF7FC92-CA93-447C-A948-8F5E3458FC5B}" type="slidenum">
              <a:rPr lang="en-GB" smtClean="0"/>
              <a:t>‹#›</a:t>
            </a:fld>
            <a:endParaRPr lang="en-GB" dirty="0"/>
          </a:p>
        </p:txBody>
      </p:sp>
    </p:spTree>
    <p:extLst>
      <p:ext uri="{BB962C8B-B14F-4D97-AF65-F5344CB8AC3E}">
        <p14:creationId xmlns:p14="http://schemas.microsoft.com/office/powerpoint/2010/main" val="117635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101D0C88-F0BC-4027-BD25-888FA802CD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FBCADCF7-6420-4F3D-B995-DC10F732A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3866E02E-125B-4976-AFCA-47BACD0EEA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B5BF9-1553-4496-BFCD-192C74805483}" type="datetimeFigureOut">
              <a:rPr lang="en-GB" smtClean="0"/>
              <a:t>22/06/2018</a:t>
            </a:fld>
            <a:endParaRPr lang="en-GB" dirty="0"/>
          </a:p>
        </p:txBody>
      </p:sp>
      <p:sp>
        <p:nvSpPr>
          <p:cNvPr id="5" name="Symbol zastępczy stopki 4">
            <a:extLst>
              <a:ext uri="{FF2B5EF4-FFF2-40B4-BE49-F238E27FC236}">
                <a16:creationId xmlns:a16="http://schemas.microsoft.com/office/drawing/2014/main" id="{5B6BD41B-E61D-4668-9BAC-FCE351A20C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ymbol zastępczy numeru slajdu 5">
            <a:extLst>
              <a:ext uri="{FF2B5EF4-FFF2-40B4-BE49-F238E27FC236}">
                <a16:creationId xmlns:a16="http://schemas.microsoft.com/office/drawing/2014/main" id="{B4C08952-3023-4F5E-B4A9-82CF8502E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7FC92-CA93-447C-A948-8F5E3458FC5B}" type="slidenum">
              <a:rPr lang="en-GB" smtClean="0"/>
              <a:t>‹#›</a:t>
            </a:fld>
            <a:endParaRPr lang="en-GB" dirty="0"/>
          </a:p>
        </p:txBody>
      </p:sp>
    </p:spTree>
    <p:extLst>
      <p:ext uri="{BB962C8B-B14F-4D97-AF65-F5344CB8AC3E}">
        <p14:creationId xmlns:p14="http://schemas.microsoft.com/office/powerpoint/2010/main" val="108128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oecd.org/innovation/inno/smart-specialisation.pdf" TargetMode="External"/><Relationship Id="rId2" Type="http://schemas.openxmlformats.org/officeDocument/2006/relationships/hyperlink" Target="https://cor.europa.eu/en/news/Pages/Smart-specialisation-plays-an-important-role-in-promoting-territorial-cohesion.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cor.europa.eu/en/our-work/Documents/Territorial-impact-assessment/smart-specialisation.pdf" TargetMode="Externa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c.europa.eu/regional_policy/sources/docgener/presenta/smart_specialisation/smart_ris3_2012.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hacklibraryschool.com/2012/11/14/getting-along-with-computer-science-folk/"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lohonet-thebook.blogspot.com/2008/02/broadcasting-vs-niche-casting.html"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irekia.euskadi.eus/uploads/attachments/6312/PCTI_Euskadi_2020_en.pdf?142918347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3platform.jrc.ec.europa.eu/regions/PL34/tags/PL3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3platform.jrc.ec.europa.eu/regions/PL22/tags/PL2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3platform.jrc.ec.europa.eu/documents/20182/231925/FI_Lapland_RIS3_2013_Final.pdf/b6bd0260-4a9f-434e-b702-d248abd56ee8"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3platform.jrc.ec.europa.eu/regions/DE2/tags/DE2"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hyperlink" Target="https://www.wien.gv.at/english/research/pdf/innovative-vienna-2020.pdf" TargetMode="Externa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slideshare.net/TR3S_PROJECT/smart-specialisation-strategies-in-the-basque-country"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podlaskiedotacje.pl/index.php?a=efrr/projects&amp;excel=&amp;interesting=&amp;idproject=&amp;priorytet=01&amp;dzialanie=01.01&amp;poddzialanie=0&amp;tp=0&amp;powiat=0&amp;gmina=0&amp;nameb=&amp;namep=&amp;dot=0&amp;date_from=&amp;date_to=&amp;projektsubmit=Szukaj" TargetMode="External"/><Relationship Id="rId2" Type="http://schemas.openxmlformats.org/officeDocument/2006/relationships/hyperlink" Target="https://rpo.slaskie.pl/lsi/nabory"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oecd.org/innovation/inno/smart-specialisation.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ec.europa.eu/regional_policy/sources/newsroom/pdf/results_consultation_smart_specialisation_summary_en.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ec.europa.eu/invest-in-research/pdf/download_en/selected_papers_en.pdf"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2" Type="http://schemas.openxmlformats.org/officeDocument/2006/relationships/hyperlink" Target="https://www.oecd.org/governance/regional-policy/Regional-development-strategies-in-OECD-countries.pdf"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DC3F5FA-2DEC-4CE8-ABF0-51C073592789}"/>
              </a:ext>
            </a:extLst>
          </p:cNvPr>
          <p:cNvSpPr>
            <a:spLocks noGrp="1"/>
          </p:cNvSpPr>
          <p:nvPr>
            <p:ph type="title"/>
          </p:nvPr>
        </p:nvSpPr>
        <p:spPr>
          <a:xfrm>
            <a:off x="838200" y="365125"/>
            <a:ext cx="10515600" cy="3262978"/>
          </a:xfrm>
        </p:spPr>
        <p:txBody>
          <a:bodyPr>
            <a:normAutofit/>
          </a:bodyPr>
          <a:lstStyle/>
          <a:p>
            <a:pPr algn="ctr"/>
            <a:r>
              <a:rPr lang="uk-UA" b="1" dirty="0">
                <a:solidFill>
                  <a:srgbClr val="0070C0"/>
                </a:solidFill>
              </a:rPr>
              <a:t>Дослідницькі та інноваційні стратегії розумної спеціалізації (RIS3) в контексті політики регіонального розвитку в Україні</a:t>
            </a:r>
            <a:endParaRPr lang="uk-UA" dirty="0">
              <a:solidFill>
                <a:srgbClr val="0070C0"/>
              </a:solidFill>
            </a:endParaRPr>
          </a:p>
        </p:txBody>
      </p:sp>
      <p:sp>
        <p:nvSpPr>
          <p:cNvPr id="5" name="Symbol zastępczy zawartości 4">
            <a:extLst>
              <a:ext uri="{FF2B5EF4-FFF2-40B4-BE49-F238E27FC236}">
                <a16:creationId xmlns:a16="http://schemas.microsoft.com/office/drawing/2014/main" id="{CA74AFC5-4934-48D4-80F4-27B8B0AF6035}"/>
              </a:ext>
            </a:extLst>
          </p:cNvPr>
          <p:cNvSpPr>
            <a:spLocks noGrp="1"/>
          </p:cNvSpPr>
          <p:nvPr>
            <p:ph idx="1"/>
          </p:nvPr>
        </p:nvSpPr>
        <p:spPr>
          <a:xfrm>
            <a:off x="838200" y="3706761"/>
            <a:ext cx="10515600" cy="2470202"/>
          </a:xfrm>
        </p:spPr>
        <p:txBody>
          <a:bodyPr/>
          <a:lstStyle/>
          <a:p>
            <a:pPr marL="0" indent="0" algn="ctr">
              <a:buNone/>
            </a:pPr>
            <a:endParaRPr lang="en-GB" dirty="0"/>
          </a:p>
          <a:p>
            <a:pPr marL="0" indent="0" algn="ctr">
              <a:buNone/>
            </a:pPr>
            <a:r>
              <a:rPr lang="en-GB" dirty="0" err="1"/>
              <a:t>Роберт</a:t>
            </a:r>
            <a:r>
              <a:rPr lang="en-GB" dirty="0"/>
              <a:t> </a:t>
            </a:r>
            <a:r>
              <a:rPr lang="uk-UA" dirty="0" err="1"/>
              <a:t>Гірейко</a:t>
            </a:r>
            <a:endParaRPr lang="en-GB" dirty="0"/>
          </a:p>
        </p:txBody>
      </p:sp>
    </p:spTree>
    <p:extLst>
      <p:ext uri="{BB962C8B-B14F-4D97-AF65-F5344CB8AC3E}">
        <p14:creationId xmlns:p14="http://schemas.microsoft.com/office/powerpoint/2010/main" val="2634354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C22786-70FF-4FFA-AB78-ED1546EFB5E8}"/>
              </a:ext>
            </a:extLst>
          </p:cNvPr>
          <p:cNvSpPr>
            <a:spLocks noGrp="1"/>
          </p:cNvSpPr>
          <p:nvPr>
            <p:ph type="title"/>
          </p:nvPr>
        </p:nvSpPr>
        <p:spPr/>
        <p:txBody>
          <a:bodyPr/>
          <a:lstStyle/>
          <a:p>
            <a:r>
              <a:rPr lang="uk-UA" dirty="0">
                <a:solidFill>
                  <a:srgbClr val="0070C0"/>
                </a:solidFill>
              </a:rPr>
              <a:t>Переваги</a:t>
            </a:r>
            <a:r>
              <a:rPr lang="en-GB" dirty="0">
                <a:solidFill>
                  <a:srgbClr val="0070C0"/>
                </a:solidFill>
              </a:rPr>
              <a:t> RIS3</a:t>
            </a:r>
          </a:p>
        </p:txBody>
      </p:sp>
      <p:sp>
        <p:nvSpPr>
          <p:cNvPr id="3" name="Symbol zastępczy zawartości 2">
            <a:extLst>
              <a:ext uri="{FF2B5EF4-FFF2-40B4-BE49-F238E27FC236}">
                <a16:creationId xmlns:a16="http://schemas.microsoft.com/office/drawing/2014/main" id="{2E2233DC-1CA2-44C7-9115-75306CC84B4A}"/>
              </a:ext>
            </a:extLst>
          </p:cNvPr>
          <p:cNvSpPr>
            <a:spLocks noGrp="1"/>
          </p:cNvSpPr>
          <p:nvPr>
            <p:ph idx="1"/>
          </p:nvPr>
        </p:nvSpPr>
        <p:spPr>
          <a:xfrm>
            <a:off x="5911702" y="1825624"/>
            <a:ext cx="5798288" cy="3866173"/>
          </a:xfrm>
        </p:spPr>
        <p:txBody>
          <a:bodyPr>
            <a:noAutofit/>
          </a:bodyPr>
          <a:lstStyle/>
          <a:p>
            <a:pPr marL="0" indent="0">
              <a:buNone/>
            </a:pPr>
            <a:r>
              <a:rPr lang="uk-UA" sz="2000" b="1" dirty="0">
                <a:solidFill>
                  <a:srgbClr val="0070C0"/>
                </a:solidFill>
              </a:rPr>
              <a:t>Розумна спеціалізація відіграє грає важливу роль у сприянні територіальній згуртованості:</a:t>
            </a:r>
          </a:p>
          <a:p>
            <a:pPr marL="0" indent="0">
              <a:buNone/>
            </a:pPr>
            <a:endParaRPr lang="uk-UA" sz="1400" b="1" dirty="0">
              <a:solidFill>
                <a:srgbClr val="0070C0"/>
              </a:solidFill>
            </a:endParaRPr>
          </a:p>
          <a:p>
            <a:r>
              <a:rPr lang="uk-UA" sz="2000" dirty="0"/>
              <a:t>стратегії розумної спеціалізації можуть мати істотний територіальний вплив, особливо щодо економічної, соціальної та територіальної згуртованості, за рахунок підвищення конкурентоспроможності та ефективності європейських регіонів.</a:t>
            </a:r>
          </a:p>
          <a:p>
            <a:r>
              <a:rPr lang="uk-UA" sz="2000" dirty="0"/>
              <a:t>Також можна виявити територіальний вплив розумної спеціалізації на вдосконалення місцевого управління та громадських послуг.</a:t>
            </a:r>
          </a:p>
        </p:txBody>
      </p:sp>
      <p:sp>
        <p:nvSpPr>
          <p:cNvPr id="4" name="Prostokąt 3">
            <a:extLst>
              <a:ext uri="{FF2B5EF4-FFF2-40B4-BE49-F238E27FC236}">
                <a16:creationId xmlns:a16="http://schemas.microsoft.com/office/drawing/2014/main" id="{50A73D8E-C628-4B32-B77B-ED8B4A01CA8B}"/>
              </a:ext>
            </a:extLst>
          </p:cNvPr>
          <p:cNvSpPr/>
          <p:nvPr/>
        </p:nvSpPr>
        <p:spPr>
          <a:xfrm>
            <a:off x="5911702" y="5798570"/>
            <a:ext cx="4901610" cy="523220"/>
          </a:xfrm>
          <a:prstGeom prst="rect">
            <a:avLst/>
          </a:prstGeom>
        </p:spPr>
        <p:txBody>
          <a:bodyPr wrap="square">
            <a:spAutoFit/>
          </a:bodyPr>
          <a:lstStyle/>
          <a:p>
            <a:r>
              <a:rPr lang="pl-PL" sz="1400" dirty="0">
                <a:solidFill>
                  <a:srgbClr val="0070C0"/>
                </a:solidFill>
                <a:hlinkClick r:id="rId2"/>
              </a:rPr>
              <a:t>https://cor.europa.eu/en/news/Pages/Smart-specialisation-plays-an-important-role-in-promoting-territorial-cohesion.aspx</a:t>
            </a:r>
            <a:r>
              <a:rPr lang="pl-PL" sz="1400" dirty="0">
                <a:solidFill>
                  <a:srgbClr val="0070C0"/>
                </a:solidFill>
              </a:rPr>
              <a:t> </a:t>
            </a:r>
            <a:endParaRPr lang="en-GB" sz="1400" dirty="0">
              <a:solidFill>
                <a:srgbClr val="0070C0"/>
              </a:solidFill>
            </a:endParaRPr>
          </a:p>
        </p:txBody>
      </p:sp>
      <p:sp>
        <p:nvSpPr>
          <p:cNvPr id="6" name="Symbol zastępczy zawartości 2">
            <a:extLst>
              <a:ext uri="{FF2B5EF4-FFF2-40B4-BE49-F238E27FC236}">
                <a16:creationId xmlns:a16="http://schemas.microsoft.com/office/drawing/2014/main" id="{38C310CC-C615-42E1-B8F4-B942F157F3B8}"/>
              </a:ext>
            </a:extLst>
          </p:cNvPr>
          <p:cNvSpPr txBox="1">
            <a:spLocks/>
          </p:cNvSpPr>
          <p:nvPr/>
        </p:nvSpPr>
        <p:spPr>
          <a:xfrm>
            <a:off x="109870" y="1825625"/>
            <a:ext cx="5801831" cy="4127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uk-UA" sz="2000" b="1" dirty="0">
                <a:solidFill>
                  <a:srgbClr val="0070C0"/>
                </a:solidFill>
              </a:rPr>
              <a:t>Впливає на регіональні економічні структури S3:</a:t>
            </a:r>
          </a:p>
          <a:p>
            <a:pPr marL="0" indent="0">
              <a:buFont typeface="Arial" panose="020B0604020202020204" pitchFamily="34" charset="0"/>
              <a:buNone/>
            </a:pPr>
            <a:endParaRPr lang="uk-UA" sz="2000" dirty="0"/>
          </a:p>
          <a:p>
            <a:r>
              <a:rPr lang="uk-UA" sz="2000" dirty="0"/>
              <a:t>Посилення взаємодії між бізнесами, між бізнесом та  дослідницькою галуззю, між дослідницькими інституціями, між дослідницькими інституціями та суспільством, а також між бізнесом та суспільством.</a:t>
            </a:r>
            <a:endParaRPr lang="uk-UA" sz="2000" i="1" dirty="0"/>
          </a:p>
          <a:p>
            <a:r>
              <a:rPr lang="uk-UA" sz="2000" dirty="0"/>
              <a:t>Збільшення інвестицій та залучення у регіони нових «провідних підприємств».</a:t>
            </a:r>
            <a:endParaRPr lang="uk-UA" sz="2000" i="1" dirty="0"/>
          </a:p>
          <a:p>
            <a:r>
              <a:rPr lang="uk-UA" sz="2000" dirty="0"/>
              <a:t>Підтримка фахівців високого рівня, які переходять до визначених інноваційних центрів.</a:t>
            </a:r>
          </a:p>
        </p:txBody>
      </p:sp>
      <p:sp>
        <p:nvSpPr>
          <p:cNvPr id="7" name="Prostokąt 3">
            <a:extLst>
              <a:ext uri="{FF2B5EF4-FFF2-40B4-BE49-F238E27FC236}">
                <a16:creationId xmlns:a16="http://schemas.microsoft.com/office/drawing/2014/main" id="{693693AC-6068-44E7-A1A1-9D76FB35DD19}"/>
              </a:ext>
            </a:extLst>
          </p:cNvPr>
          <p:cNvSpPr/>
          <p:nvPr/>
        </p:nvSpPr>
        <p:spPr>
          <a:xfrm>
            <a:off x="109871" y="5691797"/>
            <a:ext cx="5473367" cy="307777"/>
          </a:xfrm>
          <a:prstGeom prst="rect">
            <a:avLst/>
          </a:prstGeom>
        </p:spPr>
        <p:txBody>
          <a:bodyPr wrap="square">
            <a:spAutoFit/>
          </a:bodyPr>
          <a:lstStyle/>
          <a:p>
            <a:r>
              <a:rPr lang="pl-PL" sz="1400" dirty="0">
                <a:solidFill>
                  <a:srgbClr val="0070C0"/>
                </a:solidFill>
                <a:hlinkClick r:id="rId3"/>
              </a:rPr>
              <a:t>https://www.oecd.org/innovation/inno/smart-specialisation.pdf</a:t>
            </a:r>
            <a:r>
              <a:rPr lang="pl-PL" sz="1400" dirty="0">
                <a:solidFill>
                  <a:srgbClr val="0070C0"/>
                </a:solidFill>
              </a:rPr>
              <a:t> </a:t>
            </a:r>
            <a:endParaRPr lang="en-GB" sz="1400" dirty="0">
              <a:solidFill>
                <a:srgbClr val="0070C0"/>
              </a:solidFill>
            </a:endParaRPr>
          </a:p>
        </p:txBody>
      </p:sp>
    </p:spTree>
    <p:extLst>
      <p:ext uri="{BB962C8B-B14F-4D97-AF65-F5344CB8AC3E}">
        <p14:creationId xmlns:p14="http://schemas.microsoft.com/office/powerpoint/2010/main" val="4029765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C22786-70FF-4FFA-AB78-ED1546EFB5E8}"/>
              </a:ext>
            </a:extLst>
          </p:cNvPr>
          <p:cNvSpPr>
            <a:spLocks noGrp="1"/>
          </p:cNvSpPr>
          <p:nvPr>
            <p:ph type="title"/>
          </p:nvPr>
        </p:nvSpPr>
        <p:spPr>
          <a:xfrm>
            <a:off x="0" y="19564"/>
            <a:ext cx="10515600" cy="1077177"/>
          </a:xfrm>
        </p:spPr>
        <p:txBody>
          <a:bodyPr/>
          <a:lstStyle/>
          <a:p>
            <a:r>
              <a:rPr lang="en-GB" dirty="0" err="1">
                <a:solidFill>
                  <a:srgbClr val="0070C0"/>
                </a:solidFill>
              </a:rPr>
              <a:t>Вплив</a:t>
            </a:r>
            <a:r>
              <a:rPr lang="en-GB" dirty="0">
                <a:solidFill>
                  <a:srgbClr val="0070C0"/>
                </a:solidFill>
              </a:rPr>
              <a:t> RIS3</a:t>
            </a:r>
          </a:p>
        </p:txBody>
      </p:sp>
      <p:sp>
        <p:nvSpPr>
          <p:cNvPr id="4" name="Prostokąt 3">
            <a:extLst>
              <a:ext uri="{FF2B5EF4-FFF2-40B4-BE49-F238E27FC236}">
                <a16:creationId xmlns:a16="http://schemas.microsoft.com/office/drawing/2014/main" id="{50A73D8E-C628-4B32-B77B-ED8B4A01CA8B}"/>
              </a:ext>
            </a:extLst>
          </p:cNvPr>
          <p:cNvSpPr/>
          <p:nvPr/>
        </p:nvSpPr>
        <p:spPr>
          <a:xfrm>
            <a:off x="2529700" y="6361523"/>
            <a:ext cx="7869237" cy="307777"/>
          </a:xfrm>
          <a:prstGeom prst="rect">
            <a:avLst/>
          </a:prstGeom>
        </p:spPr>
        <p:txBody>
          <a:bodyPr wrap="square">
            <a:spAutoFit/>
          </a:bodyPr>
          <a:lstStyle/>
          <a:p>
            <a:r>
              <a:rPr lang="pl-PL" sz="1400" dirty="0">
                <a:solidFill>
                  <a:srgbClr val="0070C0"/>
                </a:solidFill>
                <a:hlinkClick r:id="rId2"/>
              </a:rPr>
              <a:t>https://cor.europa.eu/en/our-work/Documents/Territorial-impact-assessment/smart-specialisation.pdf</a:t>
            </a:r>
            <a:r>
              <a:rPr lang="pl-PL" sz="1400" dirty="0">
                <a:solidFill>
                  <a:srgbClr val="0070C0"/>
                </a:solidFill>
              </a:rPr>
              <a:t> </a:t>
            </a:r>
            <a:endParaRPr lang="en-GB" sz="1400" dirty="0">
              <a:solidFill>
                <a:srgbClr val="0070C0"/>
              </a:solidFill>
            </a:endParaRPr>
          </a:p>
        </p:txBody>
      </p:sp>
      <p:sp>
        <p:nvSpPr>
          <p:cNvPr id="5" name="Prostokąt 4">
            <a:extLst>
              <a:ext uri="{FF2B5EF4-FFF2-40B4-BE49-F238E27FC236}">
                <a16:creationId xmlns:a16="http://schemas.microsoft.com/office/drawing/2014/main" id="{123CB865-8760-4338-BDFD-3E09B114C4A9}"/>
              </a:ext>
            </a:extLst>
          </p:cNvPr>
          <p:cNvSpPr/>
          <p:nvPr/>
        </p:nvSpPr>
        <p:spPr>
          <a:xfrm>
            <a:off x="138179" y="1278129"/>
            <a:ext cx="2253343" cy="4801314"/>
          </a:xfrm>
          <a:prstGeom prst="rect">
            <a:avLst/>
          </a:prstGeom>
          <a:solidFill>
            <a:srgbClr val="FFFF00"/>
          </a:solidFill>
        </p:spPr>
        <p:txBody>
          <a:bodyPr wrap="square">
            <a:spAutoFit/>
          </a:bodyPr>
          <a:lstStyle/>
          <a:p>
            <a:r>
              <a:rPr lang="uk-UA" b="1" dirty="0">
                <a:solidFill>
                  <a:srgbClr val="FF0000"/>
                </a:solidFill>
              </a:rPr>
              <a:t>RIS3 справляє позитивний вплив на:</a:t>
            </a:r>
          </a:p>
          <a:p>
            <a:endParaRPr lang="en-GB" b="1" dirty="0">
              <a:solidFill>
                <a:srgbClr val="FF0000"/>
              </a:solidFill>
            </a:endParaRPr>
          </a:p>
          <a:p>
            <a:pPr marL="285750" indent="-285750">
              <a:buFont typeface="Arial" panose="020B0604020202020204" pitchFamily="34" charset="0"/>
              <a:buChar char="•"/>
            </a:pPr>
            <a:r>
              <a:rPr lang="uk-UA" b="1" dirty="0">
                <a:solidFill>
                  <a:srgbClr val="FF0000"/>
                </a:solidFill>
              </a:rPr>
              <a:t>Співпрацю МСП  </a:t>
            </a:r>
          </a:p>
          <a:p>
            <a:pPr marL="285750" indent="-285750">
              <a:buFont typeface="Arial" panose="020B0604020202020204" pitchFamily="34" charset="0"/>
              <a:buChar char="•"/>
            </a:pPr>
            <a:r>
              <a:rPr lang="uk-UA" b="1" dirty="0">
                <a:solidFill>
                  <a:srgbClr val="FF0000"/>
                </a:solidFill>
              </a:rPr>
              <a:t>Економічне зростання (ВВП на душу населення)</a:t>
            </a:r>
          </a:p>
          <a:p>
            <a:endParaRPr lang="uk-UA" b="1" dirty="0">
              <a:solidFill>
                <a:srgbClr val="FF0000"/>
              </a:solidFill>
            </a:endParaRPr>
          </a:p>
          <a:p>
            <a:r>
              <a:rPr lang="uk-UA" b="1" dirty="0">
                <a:solidFill>
                  <a:srgbClr val="FF0000"/>
                </a:solidFill>
              </a:rPr>
              <a:t>і в меншій мірі на:</a:t>
            </a:r>
          </a:p>
          <a:p>
            <a:endParaRPr lang="uk-UA" b="1" dirty="0">
              <a:solidFill>
                <a:srgbClr val="FF0000"/>
              </a:solidFill>
            </a:endParaRPr>
          </a:p>
          <a:p>
            <a:pPr marL="285750" indent="-285750">
              <a:buFont typeface="Arial" panose="020B0604020202020204" pitchFamily="34" charset="0"/>
              <a:buChar char="•"/>
            </a:pPr>
            <a:r>
              <a:rPr lang="uk-UA" b="1" dirty="0">
                <a:solidFill>
                  <a:srgbClr val="FF0000"/>
                </a:solidFill>
              </a:rPr>
              <a:t>Зайнятість </a:t>
            </a:r>
          </a:p>
          <a:p>
            <a:pPr marL="285750" indent="-285750">
              <a:buFont typeface="Arial" panose="020B0604020202020204" pitchFamily="34" charset="0"/>
              <a:buChar char="•"/>
            </a:pPr>
            <a:r>
              <a:rPr lang="uk-UA" b="1" dirty="0">
                <a:solidFill>
                  <a:srgbClr val="FF0000"/>
                </a:solidFill>
              </a:rPr>
              <a:t>Ефективність уряду</a:t>
            </a:r>
          </a:p>
          <a:p>
            <a:pPr marL="285750" indent="-285750">
              <a:buFont typeface="Arial" panose="020B0604020202020204" pitchFamily="34" charset="0"/>
              <a:buChar char="•"/>
            </a:pPr>
            <a:endParaRPr lang="en-GB" b="1" dirty="0">
              <a:solidFill>
                <a:srgbClr val="FF0000"/>
              </a:solidFill>
            </a:endParaRPr>
          </a:p>
          <a:p>
            <a:pPr marL="285750" indent="-285750">
              <a:buFont typeface="Arial" panose="020B0604020202020204" pitchFamily="34" charset="0"/>
              <a:buChar char="•"/>
            </a:pPr>
            <a:endParaRPr lang="en-GB" b="1" dirty="0">
              <a:solidFill>
                <a:srgbClr val="FF0000"/>
              </a:solidFill>
            </a:endParaRPr>
          </a:p>
        </p:txBody>
      </p:sp>
      <p:pic>
        <p:nvPicPr>
          <p:cNvPr id="8" name="Picture 7">
            <a:extLst>
              <a:ext uri="{FF2B5EF4-FFF2-40B4-BE49-F238E27FC236}">
                <a16:creationId xmlns:a16="http://schemas.microsoft.com/office/drawing/2014/main" id="{5F1EA289-F036-44B3-A1D7-5FD5905C3A91}"/>
              </a:ext>
            </a:extLst>
          </p:cNvPr>
          <p:cNvPicPr>
            <a:picLocks noChangeAspect="1"/>
          </p:cNvPicPr>
          <p:nvPr/>
        </p:nvPicPr>
        <p:blipFill>
          <a:blip r:embed="rId3"/>
          <a:stretch>
            <a:fillRect/>
          </a:stretch>
        </p:blipFill>
        <p:spPr>
          <a:xfrm>
            <a:off x="2529700" y="904920"/>
            <a:ext cx="4938941" cy="5270734"/>
          </a:xfrm>
          <a:prstGeom prst="rect">
            <a:avLst/>
          </a:prstGeom>
        </p:spPr>
      </p:pic>
      <p:pic>
        <p:nvPicPr>
          <p:cNvPr id="9" name="Picture 8">
            <a:extLst>
              <a:ext uri="{FF2B5EF4-FFF2-40B4-BE49-F238E27FC236}">
                <a16:creationId xmlns:a16="http://schemas.microsoft.com/office/drawing/2014/main" id="{4A402065-398D-4083-B3A7-046371023AFE}"/>
              </a:ext>
            </a:extLst>
          </p:cNvPr>
          <p:cNvPicPr>
            <a:picLocks noChangeAspect="1"/>
          </p:cNvPicPr>
          <p:nvPr/>
        </p:nvPicPr>
        <p:blipFill>
          <a:blip r:embed="rId4"/>
          <a:stretch>
            <a:fillRect/>
          </a:stretch>
        </p:blipFill>
        <p:spPr>
          <a:xfrm>
            <a:off x="7475730" y="904920"/>
            <a:ext cx="4658175" cy="5270734"/>
          </a:xfrm>
          <a:prstGeom prst="rect">
            <a:avLst/>
          </a:prstGeom>
        </p:spPr>
      </p:pic>
    </p:spTree>
    <p:extLst>
      <p:ext uri="{BB962C8B-B14F-4D97-AF65-F5344CB8AC3E}">
        <p14:creationId xmlns:p14="http://schemas.microsoft.com/office/powerpoint/2010/main" val="1234187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BC1246-B407-4832-8B66-81B221C38436}"/>
              </a:ext>
            </a:extLst>
          </p:cNvPr>
          <p:cNvSpPr>
            <a:spLocks noGrp="1"/>
          </p:cNvSpPr>
          <p:nvPr>
            <p:ph type="title"/>
          </p:nvPr>
        </p:nvSpPr>
        <p:spPr/>
        <p:txBody>
          <a:bodyPr/>
          <a:lstStyle/>
          <a:p>
            <a:r>
              <a:rPr lang="en-GB" dirty="0">
                <a:solidFill>
                  <a:srgbClr val="0070C0"/>
                </a:solidFill>
              </a:rPr>
              <a:t>цілі RIS3</a:t>
            </a:r>
          </a:p>
        </p:txBody>
      </p:sp>
      <p:sp>
        <p:nvSpPr>
          <p:cNvPr id="3" name="Symbol zastępczy zawartości 2">
            <a:extLst>
              <a:ext uri="{FF2B5EF4-FFF2-40B4-BE49-F238E27FC236}">
                <a16:creationId xmlns:a16="http://schemas.microsoft.com/office/drawing/2014/main" id="{FB308ACC-7982-491E-B199-6459BFA9DEB4}"/>
              </a:ext>
            </a:extLst>
          </p:cNvPr>
          <p:cNvSpPr>
            <a:spLocks noGrp="1"/>
          </p:cNvSpPr>
          <p:nvPr>
            <p:ph idx="1"/>
          </p:nvPr>
        </p:nvSpPr>
        <p:spPr/>
        <p:txBody>
          <a:bodyPr>
            <a:normAutofit fontScale="77500" lnSpcReduction="20000"/>
          </a:bodyPr>
          <a:lstStyle/>
          <a:p>
            <a:r>
              <a:rPr lang="uk-UA" dirty="0"/>
              <a:t>Підхід RIS3 має відповідає всім трьом пріоритетами “</a:t>
            </a:r>
            <a:r>
              <a:rPr lang="uk-UA" b="1" dirty="0"/>
              <a:t>Європа 2020</a:t>
            </a:r>
            <a:r>
              <a:rPr lang="uk-UA" dirty="0"/>
              <a:t>”, тобто розумному, сталому та інклюзивному зростанню</a:t>
            </a:r>
            <a:r>
              <a:rPr lang="en-GB" dirty="0"/>
              <a:t>. </a:t>
            </a:r>
          </a:p>
          <a:p>
            <a:endParaRPr lang="en-GB" dirty="0"/>
          </a:p>
          <a:p>
            <a:r>
              <a:rPr lang="en-GB" dirty="0"/>
              <a:t> </a:t>
            </a:r>
            <a:r>
              <a:rPr lang="uk-UA" b="1" dirty="0"/>
              <a:t>Економіка, заснована на знаннях і інноваціях </a:t>
            </a:r>
            <a:r>
              <a:rPr lang="uk-UA" dirty="0"/>
              <a:t>залишається однією з основних задач і загальною спрямованістю</a:t>
            </a:r>
            <a:r>
              <a:rPr lang="en-GB" dirty="0"/>
              <a:t>.</a:t>
            </a:r>
          </a:p>
          <a:p>
            <a:endParaRPr lang="en-GB" dirty="0"/>
          </a:p>
          <a:p>
            <a:r>
              <a:rPr lang="uk-UA" dirty="0"/>
              <a:t>Стратегія розумної спеціалізації є актуальною для досягнення сталого зростання, сприяючи</a:t>
            </a:r>
            <a:r>
              <a:rPr lang="uk-UA" b="1" dirty="0"/>
              <a:t> переходу до ресурсозберігаючої та низьковуглецевої економіки</a:t>
            </a:r>
            <a:r>
              <a:rPr lang="uk-UA" dirty="0"/>
              <a:t>, створюючи </a:t>
            </a:r>
            <a:r>
              <a:rPr lang="uk-UA" b="1" dirty="0"/>
              <a:t>можливості на внутрішніх та глобальних ринках</a:t>
            </a:r>
            <a:r>
              <a:rPr lang="ru-RU" dirty="0"/>
              <a:t>.</a:t>
            </a:r>
            <a:endParaRPr lang="en-GB" dirty="0"/>
          </a:p>
          <a:p>
            <a:endParaRPr lang="en-GB" dirty="0"/>
          </a:p>
          <a:p>
            <a:r>
              <a:rPr lang="uk-UA" dirty="0"/>
              <a:t>Розумна </a:t>
            </a:r>
            <a:r>
              <a:rPr lang="en-GB" dirty="0" err="1"/>
              <a:t>спеціалізація</a:t>
            </a:r>
            <a:r>
              <a:rPr lang="en-GB" dirty="0"/>
              <a:t> </a:t>
            </a:r>
            <a:r>
              <a:rPr lang="uk-UA" dirty="0"/>
              <a:t>сприяє </a:t>
            </a:r>
            <a:r>
              <a:rPr lang="uk-UA" b="1" dirty="0"/>
              <a:t>інклюзивному зростанню </a:t>
            </a:r>
            <a:r>
              <a:rPr lang="en-GB" dirty="0"/>
              <a:t>в</a:t>
            </a:r>
            <a:r>
              <a:rPr lang="uk-UA" dirty="0"/>
              <a:t> межах</a:t>
            </a:r>
            <a:r>
              <a:rPr lang="en-GB" dirty="0"/>
              <a:t> і </a:t>
            </a:r>
            <a:r>
              <a:rPr lang="uk-UA" dirty="0"/>
              <a:t>між </a:t>
            </a:r>
            <a:r>
              <a:rPr lang="en-GB" dirty="0" err="1"/>
              <a:t>регіон</a:t>
            </a:r>
            <a:r>
              <a:rPr lang="uk-UA" dirty="0" err="1"/>
              <a:t>ами</a:t>
            </a:r>
            <a:r>
              <a:rPr lang="en-GB" dirty="0"/>
              <a:t> </a:t>
            </a:r>
            <a:r>
              <a:rPr lang="en-GB" b="1" dirty="0" err="1"/>
              <a:t>зміцненн</a:t>
            </a:r>
            <a:r>
              <a:rPr lang="uk-UA" b="1" dirty="0" err="1"/>
              <a:t>ючи</a:t>
            </a:r>
            <a:r>
              <a:rPr lang="en-GB" b="1" dirty="0"/>
              <a:t> </a:t>
            </a:r>
            <a:r>
              <a:rPr lang="en-GB" b="1" dirty="0" err="1"/>
              <a:t>територіальн</a:t>
            </a:r>
            <a:r>
              <a:rPr lang="uk-UA" b="1" dirty="0"/>
              <a:t>у</a:t>
            </a:r>
            <a:r>
              <a:rPr lang="en-GB" b="1" dirty="0"/>
              <a:t> </a:t>
            </a:r>
            <a:r>
              <a:rPr lang="en-GB" b="1" dirty="0" err="1"/>
              <a:t>згуртован</a:t>
            </a:r>
            <a:r>
              <a:rPr lang="uk-UA" b="1" dirty="0" err="1"/>
              <a:t>ість</a:t>
            </a:r>
            <a:r>
              <a:rPr lang="en-GB" b="1" dirty="0"/>
              <a:t> і </a:t>
            </a:r>
            <a:r>
              <a:rPr lang="en-GB" b="1" dirty="0" err="1"/>
              <a:t>підтрим</a:t>
            </a:r>
            <a:r>
              <a:rPr lang="uk-UA" b="1" dirty="0" err="1"/>
              <a:t>уючи</a:t>
            </a:r>
            <a:r>
              <a:rPr lang="en-GB" b="1" dirty="0"/>
              <a:t> </a:t>
            </a:r>
            <a:r>
              <a:rPr lang="en-GB" b="1" dirty="0" err="1"/>
              <a:t>структурн</a:t>
            </a:r>
            <a:r>
              <a:rPr lang="uk-UA" b="1" dirty="0"/>
              <a:t>і зміни</a:t>
            </a:r>
            <a:r>
              <a:rPr lang="en-GB" dirty="0"/>
              <a:t>, пропонуючи </a:t>
            </a:r>
            <a:r>
              <a:rPr lang="en-GB" dirty="0" err="1"/>
              <a:t>нові</a:t>
            </a:r>
            <a:r>
              <a:rPr lang="en-GB" dirty="0"/>
              <a:t> </a:t>
            </a:r>
            <a:r>
              <a:rPr lang="uk-UA" dirty="0"/>
              <a:t>та</a:t>
            </a:r>
            <a:r>
              <a:rPr lang="en-GB" dirty="0"/>
              <a:t> кращі робочі </a:t>
            </a:r>
            <a:r>
              <a:rPr lang="en-GB" dirty="0" err="1"/>
              <a:t>місця</a:t>
            </a:r>
            <a:r>
              <a:rPr lang="en-GB" dirty="0"/>
              <a:t> </a:t>
            </a:r>
            <a:r>
              <a:rPr lang="uk-UA" dirty="0"/>
              <a:t>та</a:t>
            </a:r>
            <a:r>
              <a:rPr lang="en-GB" dirty="0"/>
              <a:t> </a:t>
            </a:r>
            <a:r>
              <a:rPr lang="en-GB" b="1" dirty="0" err="1"/>
              <a:t>соціальні</a:t>
            </a:r>
            <a:r>
              <a:rPr lang="en-GB" b="1" dirty="0"/>
              <a:t> </a:t>
            </a:r>
            <a:r>
              <a:rPr lang="en-GB" b="1" dirty="0" err="1"/>
              <a:t>інновації</a:t>
            </a:r>
            <a:r>
              <a:rPr lang="uk-UA" dirty="0"/>
              <a:t>.</a:t>
            </a:r>
            <a:endParaRPr lang="en-GB" dirty="0"/>
          </a:p>
        </p:txBody>
      </p:sp>
    </p:spTree>
    <p:extLst>
      <p:ext uri="{BB962C8B-B14F-4D97-AF65-F5344CB8AC3E}">
        <p14:creationId xmlns:p14="http://schemas.microsoft.com/office/powerpoint/2010/main" val="261009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trzałka: w prawo 18">
            <a:extLst>
              <a:ext uri="{FF2B5EF4-FFF2-40B4-BE49-F238E27FC236}">
                <a16:creationId xmlns:a16="http://schemas.microsoft.com/office/drawing/2014/main" id="{B5D5BDB7-F491-4D33-B2A7-CD292A0B1CA9}"/>
              </a:ext>
            </a:extLst>
          </p:cNvPr>
          <p:cNvSpPr/>
          <p:nvPr/>
        </p:nvSpPr>
        <p:spPr>
          <a:xfrm>
            <a:off x="834215" y="990600"/>
            <a:ext cx="11191249" cy="5502275"/>
          </a:xfrm>
          <a:prstGeom prst="rightArrow">
            <a:avLst>
              <a:gd name="adj1" fmla="val 72826"/>
              <a:gd name="adj2" fmla="val 793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ytuł 2">
            <a:extLst>
              <a:ext uri="{FF2B5EF4-FFF2-40B4-BE49-F238E27FC236}">
                <a16:creationId xmlns:a16="http://schemas.microsoft.com/office/drawing/2014/main" id="{1F7D9753-E21D-47C1-B9FF-2458989C5AD3}"/>
              </a:ext>
            </a:extLst>
          </p:cNvPr>
          <p:cNvSpPr>
            <a:spLocks noGrp="1"/>
          </p:cNvSpPr>
          <p:nvPr>
            <p:ph type="title"/>
          </p:nvPr>
        </p:nvSpPr>
        <p:spPr>
          <a:xfrm>
            <a:off x="147484" y="365125"/>
            <a:ext cx="11881966" cy="1325563"/>
          </a:xfrm>
        </p:spPr>
        <p:txBody>
          <a:bodyPr/>
          <a:lstStyle/>
          <a:p>
            <a:r>
              <a:rPr lang="en-GB" dirty="0">
                <a:solidFill>
                  <a:srgbClr val="0070C0"/>
                </a:solidFill>
              </a:rPr>
              <a:t>Стандартні кроки для розробки національних / регіональних RIS3</a:t>
            </a:r>
          </a:p>
        </p:txBody>
      </p:sp>
      <p:sp>
        <p:nvSpPr>
          <p:cNvPr id="4" name="Symbol zastępczy zawartości 3">
            <a:extLst>
              <a:ext uri="{FF2B5EF4-FFF2-40B4-BE49-F238E27FC236}">
                <a16:creationId xmlns:a16="http://schemas.microsoft.com/office/drawing/2014/main" id="{3AC56A0F-5D9A-426F-9532-7AC7AD4E6374}"/>
              </a:ext>
            </a:extLst>
          </p:cNvPr>
          <p:cNvSpPr>
            <a:spLocks noGrp="1"/>
          </p:cNvSpPr>
          <p:nvPr>
            <p:ph idx="1"/>
          </p:nvPr>
        </p:nvSpPr>
        <p:spPr>
          <a:xfrm>
            <a:off x="853266" y="1825625"/>
            <a:ext cx="8133417" cy="4041775"/>
          </a:xfrm>
        </p:spPr>
        <p:txBody>
          <a:bodyPr>
            <a:normAutofit fontScale="62500" lnSpcReduction="20000"/>
          </a:bodyPr>
          <a:lstStyle/>
          <a:p>
            <a:pPr marL="514350" indent="-514350">
              <a:buFont typeface="+mj-lt"/>
              <a:buAutoNum type="arabicPeriod"/>
            </a:pPr>
            <a:r>
              <a:rPr lang="uk-UA" b="1" dirty="0"/>
              <a:t>Аналіз національного / регіонального контексту і потенціалу для інновацій</a:t>
            </a:r>
            <a:endParaRPr lang="en-GB" b="1" dirty="0"/>
          </a:p>
          <a:p>
            <a:pPr marL="514350" indent="-514350">
              <a:buFont typeface="+mj-lt"/>
              <a:buAutoNum type="arabicPeriod"/>
            </a:pPr>
            <a:endParaRPr lang="en-GB" b="1" dirty="0"/>
          </a:p>
          <a:p>
            <a:pPr marL="514350" indent="-514350">
              <a:buFont typeface="+mj-lt"/>
              <a:buAutoNum type="arabicPeriod"/>
            </a:pPr>
            <a:r>
              <a:rPr lang="uk-UA" b="1" dirty="0"/>
              <a:t>Заснування надійної та інклюзивної структури управління</a:t>
            </a:r>
            <a:endParaRPr lang="en-GB" b="1" dirty="0"/>
          </a:p>
          <a:p>
            <a:pPr marL="514350" indent="-514350">
              <a:buFont typeface="+mj-lt"/>
              <a:buAutoNum type="arabicPeriod"/>
            </a:pPr>
            <a:endParaRPr lang="en-GB" b="1" dirty="0"/>
          </a:p>
          <a:p>
            <a:pPr marL="514350" indent="-514350">
              <a:buFont typeface="+mj-lt"/>
              <a:buAutoNum type="arabicPeriod"/>
            </a:pPr>
            <a:r>
              <a:rPr lang="uk-UA" b="1" dirty="0"/>
              <a:t>Вироблення спільного бачення щодо майбутнього країни / регіону</a:t>
            </a:r>
            <a:endParaRPr lang="en-GB" b="1" dirty="0"/>
          </a:p>
          <a:p>
            <a:pPr marL="514350" indent="-514350">
              <a:buFont typeface="+mj-lt"/>
              <a:buAutoNum type="arabicPeriod"/>
            </a:pPr>
            <a:endParaRPr lang="en-GB" b="1" dirty="0"/>
          </a:p>
          <a:p>
            <a:pPr marL="514350" indent="-514350">
              <a:buFont typeface="+mj-lt"/>
              <a:buAutoNum type="arabicPeriod"/>
            </a:pPr>
            <a:r>
              <a:rPr lang="en-GB" b="1" dirty="0"/>
              <a:t>Вибір обмеженого числа пріоритетів національного / регіонального розвитку</a:t>
            </a:r>
          </a:p>
          <a:p>
            <a:pPr marL="514350" indent="-514350">
              <a:buFont typeface="+mj-lt"/>
              <a:buAutoNum type="arabicPeriod"/>
            </a:pPr>
            <a:endParaRPr lang="en-GB" b="1" dirty="0"/>
          </a:p>
          <a:p>
            <a:pPr marL="514350" indent="-514350">
              <a:buFont typeface="+mj-lt"/>
              <a:buAutoNum type="arabicPeriod"/>
            </a:pPr>
            <a:r>
              <a:rPr lang="en-GB" b="1" dirty="0" err="1"/>
              <a:t>Створення</a:t>
            </a:r>
            <a:r>
              <a:rPr lang="en-GB" b="1" dirty="0"/>
              <a:t> </a:t>
            </a:r>
            <a:r>
              <a:rPr lang="en-GB" b="1" dirty="0" err="1"/>
              <a:t>відповідн</a:t>
            </a:r>
            <a:r>
              <a:rPr lang="uk-UA" b="1" dirty="0"/>
              <a:t>ого</a:t>
            </a:r>
            <a:r>
              <a:rPr lang="en-GB" b="1" dirty="0"/>
              <a:t> </a:t>
            </a:r>
            <a:r>
              <a:rPr lang="uk-UA" b="1" dirty="0"/>
              <a:t>комбінування </a:t>
            </a:r>
            <a:r>
              <a:rPr lang="en-GB" b="1" dirty="0" err="1"/>
              <a:t>політики</a:t>
            </a:r>
            <a:r>
              <a:rPr lang="en-GB" b="1" dirty="0"/>
              <a:t> </a:t>
            </a:r>
          </a:p>
          <a:p>
            <a:pPr marL="514350" indent="-514350">
              <a:buFont typeface="+mj-lt"/>
              <a:buAutoNum type="arabicPeriod"/>
            </a:pPr>
            <a:endParaRPr lang="en-GB" b="1" dirty="0"/>
          </a:p>
          <a:p>
            <a:pPr marL="514350" indent="-514350">
              <a:buFont typeface="+mj-lt"/>
              <a:buAutoNum type="arabicPeriod"/>
            </a:pPr>
            <a:r>
              <a:rPr lang="en-GB" b="1" dirty="0"/>
              <a:t>Інтеграція механізмів моніторингу та оцінки.</a:t>
            </a:r>
          </a:p>
        </p:txBody>
      </p:sp>
      <p:sp>
        <p:nvSpPr>
          <p:cNvPr id="6" name="Prostokąt 5">
            <a:extLst>
              <a:ext uri="{FF2B5EF4-FFF2-40B4-BE49-F238E27FC236}">
                <a16:creationId xmlns:a16="http://schemas.microsoft.com/office/drawing/2014/main" id="{7B31119D-B3C4-4787-83E5-EB7B66115A40}"/>
              </a:ext>
            </a:extLst>
          </p:cNvPr>
          <p:cNvSpPr/>
          <p:nvPr/>
        </p:nvSpPr>
        <p:spPr>
          <a:xfrm>
            <a:off x="838200" y="6185098"/>
            <a:ext cx="10360742" cy="523220"/>
          </a:xfrm>
          <a:prstGeom prst="rect">
            <a:avLst/>
          </a:prstGeom>
        </p:spPr>
        <p:txBody>
          <a:bodyPr wrap="square">
            <a:spAutoFit/>
          </a:bodyPr>
          <a:lstStyle/>
          <a:p>
            <a:r>
              <a:rPr lang="en-GB" sz="1400" dirty="0"/>
              <a:t>Європейська комісія «Керівництво з досліджень і інноваційним стратегіям для смарт-спеціалізацій (RIS 3)» (2012)</a:t>
            </a:r>
            <a:r>
              <a:rPr lang="pl-PL" sz="1400" dirty="0"/>
              <a:t>; </a:t>
            </a:r>
            <a:r>
              <a:rPr lang="pl-PL" sz="1400" dirty="0">
                <a:hlinkClick r:id="rId2"/>
              </a:rPr>
              <a:t>http://ec.europa.eu/regional_policy/sources/docgener/presenta/smart_specialisation/smart_ris3_2012.pdf</a:t>
            </a:r>
            <a:r>
              <a:rPr lang="pl-PL" sz="1400" dirty="0"/>
              <a:t>  </a:t>
            </a:r>
            <a:endParaRPr lang="en-GB" sz="1400" dirty="0"/>
          </a:p>
        </p:txBody>
      </p:sp>
      <p:sp>
        <p:nvSpPr>
          <p:cNvPr id="16" name="pole tekstowe 15">
            <a:extLst>
              <a:ext uri="{FF2B5EF4-FFF2-40B4-BE49-F238E27FC236}">
                <a16:creationId xmlns:a16="http://schemas.microsoft.com/office/drawing/2014/main" id="{4041DD9B-6112-4A93-B247-8553F7593E66}"/>
              </a:ext>
            </a:extLst>
          </p:cNvPr>
          <p:cNvSpPr txBox="1"/>
          <p:nvPr/>
        </p:nvSpPr>
        <p:spPr>
          <a:xfrm>
            <a:off x="8980707" y="4699033"/>
            <a:ext cx="3042765" cy="1477328"/>
          </a:xfrm>
          <a:prstGeom prst="rect">
            <a:avLst/>
          </a:prstGeom>
          <a:solidFill>
            <a:srgbClr val="FFFF00"/>
          </a:solidFill>
        </p:spPr>
        <p:txBody>
          <a:bodyPr wrap="square" rtlCol="0">
            <a:spAutoFit/>
          </a:bodyPr>
          <a:lstStyle/>
          <a:p>
            <a:r>
              <a:rPr lang="uk-UA" b="1" dirty="0">
                <a:solidFill>
                  <a:srgbClr val="FF0000"/>
                </a:solidFill>
              </a:rPr>
              <a:t>Взаємопов'язані</a:t>
            </a:r>
            <a:endParaRPr lang="uk-UA" dirty="0">
              <a:solidFill>
                <a:srgbClr val="FF0000"/>
              </a:solidFill>
            </a:endParaRPr>
          </a:p>
          <a:p>
            <a:r>
              <a:rPr lang="uk-UA" b="1" dirty="0">
                <a:solidFill>
                  <a:srgbClr val="FF0000"/>
                </a:solidFill>
              </a:rPr>
              <a:t>Нелінійні</a:t>
            </a:r>
            <a:endParaRPr lang="uk-UA" dirty="0">
              <a:solidFill>
                <a:srgbClr val="FF0000"/>
              </a:solidFill>
            </a:endParaRPr>
          </a:p>
          <a:p>
            <a:r>
              <a:rPr lang="uk-UA" b="1" dirty="0">
                <a:solidFill>
                  <a:srgbClr val="FF0000"/>
                </a:solidFill>
              </a:rPr>
              <a:t>Вичерпні та комплексні</a:t>
            </a:r>
            <a:endParaRPr lang="uk-UA" dirty="0">
              <a:solidFill>
                <a:srgbClr val="FF0000"/>
              </a:solidFill>
            </a:endParaRPr>
          </a:p>
          <a:p>
            <a:r>
              <a:rPr lang="uk-UA" b="1" dirty="0">
                <a:solidFill>
                  <a:srgbClr val="FF0000"/>
                </a:solidFill>
              </a:rPr>
              <a:t>Діагностичні та директивні</a:t>
            </a:r>
            <a:endParaRPr lang="uk-UA" dirty="0">
              <a:solidFill>
                <a:srgbClr val="FF0000"/>
              </a:solidFill>
            </a:endParaRPr>
          </a:p>
          <a:p>
            <a:r>
              <a:rPr lang="uk-UA" b="1" dirty="0">
                <a:solidFill>
                  <a:srgbClr val="FF0000"/>
                </a:solidFill>
              </a:rPr>
              <a:t>На основі консенсусу</a:t>
            </a:r>
            <a:endParaRPr lang="en-GB" b="1" dirty="0">
              <a:solidFill>
                <a:srgbClr val="FF0000"/>
              </a:solidFill>
            </a:endParaRPr>
          </a:p>
        </p:txBody>
      </p:sp>
    </p:spTree>
    <p:extLst>
      <p:ext uri="{BB962C8B-B14F-4D97-AF65-F5344CB8AC3E}">
        <p14:creationId xmlns:p14="http://schemas.microsoft.com/office/powerpoint/2010/main" val="1102219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aśnienie: strzałka w prawo 10">
            <a:extLst>
              <a:ext uri="{FF2B5EF4-FFF2-40B4-BE49-F238E27FC236}">
                <a16:creationId xmlns:a16="http://schemas.microsoft.com/office/drawing/2014/main" id="{6869A57D-3F38-4187-A39C-2F6AB2430845}"/>
              </a:ext>
            </a:extLst>
          </p:cNvPr>
          <p:cNvSpPr/>
          <p:nvPr/>
        </p:nvSpPr>
        <p:spPr>
          <a:xfrm>
            <a:off x="172714" y="1407589"/>
            <a:ext cx="4753248" cy="1950099"/>
          </a:xfrm>
          <a:prstGeom prst="rightArrowCallout">
            <a:avLst>
              <a:gd name="adj1" fmla="val 32558"/>
              <a:gd name="adj2" fmla="val 47674"/>
              <a:gd name="adj3" fmla="val 18702"/>
              <a:gd name="adj4" fmla="val 8957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ytuł 3">
            <a:extLst>
              <a:ext uri="{FF2B5EF4-FFF2-40B4-BE49-F238E27FC236}">
                <a16:creationId xmlns:a16="http://schemas.microsoft.com/office/drawing/2014/main" id="{82F26CFD-59EE-4181-B5C1-72C171BD75CB}"/>
              </a:ext>
            </a:extLst>
          </p:cNvPr>
          <p:cNvSpPr>
            <a:spLocks noGrp="1"/>
          </p:cNvSpPr>
          <p:nvPr>
            <p:ph type="title"/>
          </p:nvPr>
        </p:nvSpPr>
        <p:spPr>
          <a:xfrm>
            <a:off x="838200" y="0"/>
            <a:ext cx="10515600" cy="1325563"/>
          </a:xfrm>
        </p:spPr>
        <p:txBody>
          <a:bodyPr>
            <a:normAutofit/>
          </a:bodyPr>
          <a:lstStyle/>
          <a:p>
            <a:r>
              <a:rPr lang="pl-PL" sz="3600" dirty="0">
                <a:solidFill>
                  <a:srgbClr val="0070C0"/>
                </a:solidFill>
              </a:rPr>
              <a:t>1. </a:t>
            </a:r>
            <a:r>
              <a:rPr lang="en-GB" sz="3600" dirty="0">
                <a:solidFill>
                  <a:srgbClr val="0070C0"/>
                </a:solidFill>
              </a:rPr>
              <a:t>Аналіз національного / регіонального контексту і </a:t>
            </a:r>
            <a:r>
              <a:rPr lang="uk-UA" sz="3600" dirty="0">
                <a:solidFill>
                  <a:srgbClr val="0070C0"/>
                </a:solidFill>
              </a:rPr>
              <a:t>потенціалу</a:t>
            </a:r>
            <a:r>
              <a:rPr lang="en-GB" sz="3600" dirty="0">
                <a:solidFill>
                  <a:srgbClr val="0070C0"/>
                </a:solidFill>
              </a:rPr>
              <a:t> для інновацій</a:t>
            </a:r>
          </a:p>
        </p:txBody>
      </p:sp>
      <p:sp>
        <p:nvSpPr>
          <p:cNvPr id="6" name="Symbol zastępczy zawartości 5">
            <a:extLst>
              <a:ext uri="{FF2B5EF4-FFF2-40B4-BE49-F238E27FC236}">
                <a16:creationId xmlns:a16="http://schemas.microsoft.com/office/drawing/2014/main" id="{EF765556-474A-41E2-B0F7-72C80A9DDB67}"/>
              </a:ext>
            </a:extLst>
          </p:cNvPr>
          <p:cNvSpPr>
            <a:spLocks noGrp="1"/>
          </p:cNvSpPr>
          <p:nvPr>
            <p:ph sz="half" idx="1"/>
          </p:nvPr>
        </p:nvSpPr>
        <p:spPr>
          <a:xfrm>
            <a:off x="255814" y="1057076"/>
            <a:ext cx="4474029" cy="4858204"/>
          </a:xfrm>
        </p:spPr>
        <p:txBody>
          <a:bodyPr>
            <a:noAutofit/>
          </a:bodyPr>
          <a:lstStyle/>
          <a:p>
            <a:pPr marL="0" indent="0">
              <a:buNone/>
            </a:pPr>
            <a:r>
              <a:rPr lang="en-GB" sz="1550" b="1" dirty="0">
                <a:solidFill>
                  <a:srgbClr val="FF0000"/>
                </a:solidFill>
              </a:rPr>
              <a:t>Пропоновані аналізи:</a:t>
            </a:r>
          </a:p>
          <a:p>
            <a:pPr marL="342900" indent="-342900">
              <a:buFont typeface="+mj-lt"/>
              <a:buAutoNum type="arabicPeriod"/>
            </a:pPr>
            <a:r>
              <a:rPr lang="uk-UA" sz="1550" dirty="0"/>
              <a:t>А</a:t>
            </a:r>
            <a:r>
              <a:rPr lang="en-GB" sz="1550" dirty="0" err="1"/>
              <a:t>наліз</a:t>
            </a:r>
            <a:r>
              <a:rPr lang="uk-UA" sz="1550" dirty="0"/>
              <a:t> прогалин</a:t>
            </a:r>
            <a:r>
              <a:rPr lang="en-GB" sz="1550" dirty="0"/>
              <a:t> інноваційної стратегії та системи і </a:t>
            </a:r>
            <a:r>
              <a:rPr lang="en-GB" sz="1550" dirty="0" err="1"/>
              <a:t>інфраструктур</a:t>
            </a:r>
            <a:r>
              <a:rPr lang="uk-UA" sz="1550" dirty="0"/>
              <a:t>и</a:t>
            </a:r>
            <a:r>
              <a:rPr lang="en-GB" sz="1550" dirty="0"/>
              <a:t> підтримки </a:t>
            </a:r>
            <a:r>
              <a:rPr lang="en-GB" sz="1550" dirty="0" err="1"/>
              <a:t>інноваційної</a:t>
            </a:r>
            <a:r>
              <a:rPr lang="en-GB" sz="1550" dirty="0"/>
              <a:t> </a:t>
            </a:r>
            <a:r>
              <a:rPr lang="en-GB" sz="1550" dirty="0" err="1"/>
              <a:t>діяльності</a:t>
            </a:r>
            <a:endParaRPr lang="uk-UA" sz="1550" dirty="0"/>
          </a:p>
          <a:p>
            <a:pPr marL="342900" indent="-342900">
              <a:buFont typeface="+mj-lt"/>
              <a:buAutoNum type="arabicPeriod"/>
            </a:pPr>
            <a:r>
              <a:rPr lang="en-GB" sz="1550" dirty="0" err="1"/>
              <a:t>Аналіз</a:t>
            </a:r>
            <a:r>
              <a:rPr lang="en-GB" sz="1550" dirty="0"/>
              <a:t> (</a:t>
            </a:r>
            <a:r>
              <a:rPr lang="uk-UA" sz="1550" dirty="0"/>
              <a:t>уз</a:t>
            </a:r>
            <a:r>
              <a:rPr lang="en-GB" sz="1550" dirty="0" err="1"/>
              <a:t>годження</a:t>
            </a:r>
            <a:r>
              <a:rPr lang="en-GB" sz="1550" dirty="0"/>
              <a:t>) науково-технологічної спеціалізації: аналіз </a:t>
            </a:r>
            <a:r>
              <a:rPr lang="en-GB" sz="1550" dirty="0" err="1"/>
              <a:t>спеціалізації</a:t>
            </a:r>
            <a:r>
              <a:rPr lang="en-GB" sz="1550" dirty="0"/>
              <a:t> </a:t>
            </a:r>
            <a:r>
              <a:rPr lang="en-GB" sz="1550" dirty="0" err="1"/>
              <a:t>інвестицій</a:t>
            </a:r>
            <a:r>
              <a:rPr lang="uk-UA" sz="1550" dirty="0"/>
              <a:t> у наукові дослідження і розробки</a:t>
            </a:r>
            <a:r>
              <a:rPr lang="en-GB" sz="1550" dirty="0"/>
              <a:t>, публікацій і посилань, а </a:t>
            </a:r>
            <a:r>
              <a:rPr lang="en-GB" sz="1550" dirty="0" err="1"/>
              <a:t>також</a:t>
            </a:r>
            <a:r>
              <a:rPr lang="en-GB" sz="1550" dirty="0"/>
              <a:t>  </a:t>
            </a:r>
            <a:r>
              <a:rPr lang="en-GB" sz="1550" dirty="0" err="1"/>
              <a:t>патент</a:t>
            </a:r>
            <a:r>
              <a:rPr lang="uk-UA" sz="1550" dirty="0"/>
              <a:t>н</a:t>
            </a:r>
            <a:r>
              <a:rPr lang="en-GB" sz="1550" dirty="0"/>
              <a:t>и</a:t>
            </a:r>
            <a:r>
              <a:rPr lang="uk-UA" sz="1550" dirty="0"/>
              <a:t>х </a:t>
            </a:r>
            <a:r>
              <a:rPr lang="en-GB" sz="1550" dirty="0" err="1"/>
              <a:t>заяв</a:t>
            </a:r>
            <a:r>
              <a:rPr lang="uk-UA" sz="1550" dirty="0" err="1"/>
              <a:t>ок</a:t>
            </a:r>
            <a:r>
              <a:rPr lang="en-GB" sz="1550" dirty="0"/>
              <a:t> і </a:t>
            </a:r>
            <a:r>
              <a:rPr lang="en-GB" sz="1550" dirty="0" err="1"/>
              <a:t>посилань</a:t>
            </a:r>
            <a:r>
              <a:rPr lang="uk-UA" sz="1550" dirty="0"/>
              <a:t> по напрямах</a:t>
            </a:r>
            <a:r>
              <a:rPr lang="en-GB" sz="1550" dirty="0"/>
              <a:t>.</a:t>
            </a:r>
          </a:p>
          <a:p>
            <a:pPr marL="342900" indent="-342900">
              <a:buFont typeface="+mj-lt"/>
              <a:buAutoNum type="arabicPeriod"/>
            </a:pPr>
            <a:r>
              <a:rPr lang="uk-UA" sz="1550" dirty="0"/>
              <a:t>Аналіз регіональної економічної спеціалізації: кількісні аналізи, які обчислюють ступені спеціалізації регіональних економік на основі даних про зайнятість (або додану вартість) (коефіцієнти місцезнаходження).</a:t>
            </a:r>
            <a:endParaRPr lang="en-GB" sz="1550" dirty="0"/>
          </a:p>
          <a:p>
            <a:pPr marL="342900" indent="-342900">
              <a:buFont typeface="+mj-lt"/>
              <a:buAutoNum type="arabicPeriod"/>
            </a:pPr>
            <a:r>
              <a:rPr lang="uk-UA" sz="1550" dirty="0"/>
              <a:t>Поглиблені дослідження "кластерів" та експертні оцінки: якісні дослідження з областей діяльності, де область показує відносну спеціалізацію</a:t>
            </a:r>
            <a:r>
              <a:rPr lang="en-GB" sz="1550" dirty="0"/>
              <a:t>.</a:t>
            </a:r>
          </a:p>
          <a:p>
            <a:pPr marL="342900" indent="-342900">
              <a:buFont typeface="+mj-lt"/>
              <a:buAutoNum type="arabicPeriod"/>
            </a:pPr>
            <a:r>
              <a:rPr lang="uk-UA" sz="1550" dirty="0"/>
              <a:t>Прогноз: залучення існуючих експертних джерел інформації про майбутні тенденції та їх доступність для прийняття поточних рішень; відкриття дебатів щодо можливих шляхів розвитку</a:t>
            </a:r>
            <a:r>
              <a:rPr lang="en-GB" sz="1550" dirty="0"/>
              <a:t>.</a:t>
            </a:r>
          </a:p>
        </p:txBody>
      </p:sp>
      <p:sp>
        <p:nvSpPr>
          <p:cNvPr id="7" name="Symbol zastępczy zawartości 6">
            <a:extLst>
              <a:ext uri="{FF2B5EF4-FFF2-40B4-BE49-F238E27FC236}">
                <a16:creationId xmlns:a16="http://schemas.microsoft.com/office/drawing/2014/main" id="{951C4E7F-AA0E-414A-88DF-E8382077FDDB}"/>
              </a:ext>
            </a:extLst>
          </p:cNvPr>
          <p:cNvSpPr>
            <a:spLocks noGrp="1"/>
          </p:cNvSpPr>
          <p:nvPr>
            <p:ph sz="half" idx="2"/>
          </p:nvPr>
        </p:nvSpPr>
        <p:spPr>
          <a:xfrm>
            <a:off x="4729843" y="1228517"/>
            <a:ext cx="7462157" cy="4858204"/>
          </a:xfrm>
        </p:spPr>
        <p:txBody>
          <a:bodyPr>
            <a:noAutofit/>
          </a:bodyPr>
          <a:lstStyle/>
          <a:p>
            <a:pPr marL="0" indent="0">
              <a:buNone/>
            </a:pPr>
            <a:r>
              <a:rPr lang="uk-UA" sz="1400" b="1" dirty="0">
                <a:solidFill>
                  <a:srgbClr val="FF0000"/>
                </a:solidFill>
              </a:rPr>
              <a:t>Оцінка</a:t>
            </a:r>
            <a:r>
              <a:rPr lang="en-GB" sz="1400" b="1" dirty="0">
                <a:solidFill>
                  <a:srgbClr val="FF0000"/>
                </a:solidFill>
              </a:rPr>
              <a:t> </a:t>
            </a:r>
            <a:r>
              <a:rPr lang="uk-UA" sz="1400" b="1" dirty="0">
                <a:solidFill>
                  <a:srgbClr val="FF0000"/>
                </a:solidFill>
              </a:rPr>
              <a:t>інноваційної</a:t>
            </a:r>
            <a:r>
              <a:rPr lang="en-GB" sz="1400" b="1" dirty="0">
                <a:solidFill>
                  <a:srgbClr val="FF0000"/>
                </a:solidFill>
              </a:rPr>
              <a:t> </a:t>
            </a:r>
            <a:r>
              <a:rPr lang="uk-UA" sz="1400" b="1" dirty="0">
                <a:solidFill>
                  <a:srgbClr val="FF0000"/>
                </a:solidFill>
              </a:rPr>
              <a:t>стратегії</a:t>
            </a:r>
            <a:r>
              <a:rPr lang="en-GB" sz="1400" b="1" dirty="0">
                <a:solidFill>
                  <a:srgbClr val="FF0000"/>
                </a:solidFill>
              </a:rPr>
              <a:t> </a:t>
            </a:r>
            <a:r>
              <a:rPr lang="uk-UA" sz="1400" b="1" dirty="0">
                <a:solidFill>
                  <a:srgbClr val="FF0000"/>
                </a:solidFill>
              </a:rPr>
              <a:t>та</a:t>
            </a:r>
            <a:r>
              <a:rPr lang="en-GB" sz="1400" b="1" dirty="0">
                <a:solidFill>
                  <a:srgbClr val="FF0000"/>
                </a:solidFill>
              </a:rPr>
              <a:t> </a:t>
            </a:r>
            <a:r>
              <a:rPr lang="uk-UA" sz="1400" b="1" dirty="0">
                <a:solidFill>
                  <a:srgbClr val="FF0000"/>
                </a:solidFill>
              </a:rPr>
              <a:t>системи</a:t>
            </a:r>
            <a:r>
              <a:rPr lang="en-GB" sz="1400" b="1" dirty="0">
                <a:solidFill>
                  <a:srgbClr val="FF0000"/>
                </a:solidFill>
              </a:rPr>
              <a:t> / наукової і </a:t>
            </a:r>
            <a:r>
              <a:rPr lang="uk-UA" sz="1400" b="1" dirty="0">
                <a:solidFill>
                  <a:srgbClr val="FF0000"/>
                </a:solidFill>
              </a:rPr>
              <a:t>технологічної</a:t>
            </a:r>
            <a:r>
              <a:rPr lang="en-GB" sz="1400" b="1" dirty="0">
                <a:solidFill>
                  <a:srgbClr val="FF0000"/>
                </a:solidFill>
              </a:rPr>
              <a:t> </a:t>
            </a:r>
            <a:r>
              <a:rPr lang="uk-UA" sz="1400" b="1" dirty="0">
                <a:solidFill>
                  <a:srgbClr val="FF0000"/>
                </a:solidFill>
              </a:rPr>
              <a:t>спеціалізації</a:t>
            </a:r>
            <a:r>
              <a:rPr lang="en-GB" sz="1400" b="1" dirty="0">
                <a:solidFill>
                  <a:srgbClr val="FF0000"/>
                </a:solidFill>
              </a:rPr>
              <a:t>:</a:t>
            </a:r>
          </a:p>
          <a:p>
            <a:r>
              <a:rPr lang="en-GB" sz="1400" dirty="0"/>
              <a:t>Стратегічний підхід: </a:t>
            </a:r>
            <a:r>
              <a:rPr lang="uk-UA" sz="1400" dirty="0"/>
              <a:t>затвердження </a:t>
            </a:r>
            <a:r>
              <a:rPr lang="en-GB" sz="1400" dirty="0" err="1"/>
              <a:t>інноваційної</a:t>
            </a:r>
            <a:r>
              <a:rPr lang="en-GB" sz="1400" dirty="0"/>
              <a:t> стратегії на найвищому політичному рівні; приоритезация державних </a:t>
            </a:r>
            <a:r>
              <a:rPr lang="en-GB" sz="1400" dirty="0" err="1"/>
              <a:t>інвестицій</a:t>
            </a:r>
            <a:r>
              <a:rPr lang="en-GB" sz="1400" dirty="0"/>
              <a:t> </a:t>
            </a:r>
            <a:r>
              <a:rPr lang="uk-UA" sz="1400" dirty="0"/>
              <a:t>у</a:t>
            </a:r>
            <a:r>
              <a:rPr lang="en-GB" sz="1400" dirty="0"/>
              <a:t> </a:t>
            </a:r>
            <a:r>
              <a:rPr lang="en-GB" sz="1400" dirty="0" err="1"/>
              <a:t>дослід</a:t>
            </a:r>
            <a:r>
              <a:rPr lang="uk-UA" sz="1400" dirty="0" err="1"/>
              <a:t>ження</a:t>
            </a:r>
            <a:r>
              <a:rPr lang="en-GB" sz="1400" dirty="0"/>
              <a:t>/</a:t>
            </a:r>
            <a:r>
              <a:rPr lang="en-GB" sz="1400" dirty="0" err="1"/>
              <a:t>освіт</a:t>
            </a:r>
            <a:r>
              <a:rPr lang="uk-UA" sz="1400" dirty="0"/>
              <a:t>у</a:t>
            </a:r>
            <a:r>
              <a:rPr lang="en-GB" sz="1400" dirty="0"/>
              <a:t>/</a:t>
            </a:r>
            <a:r>
              <a:rPr lang="en-GB" sz="1400" dirty="0" err="1"/>
              <a:t>інновації</a:t>
            </a:r>
            <a:r>
              <a:rPr lang="en-GB" sz="1400" dirty="0"/>
              <a:t>.</a:t>
            </a:r>
          </a:p>
          <a:p>
            <a:r>
              <a:rPr lang="uk-UA" sz="1400" dirty="0"/>
              <a:t>Комбінування </a:t>
            </a:r>
            <a:r>
              <a:rPr lang="en-GB" sz="1400" dirty="0" err="1"/>
              <a:t>політики</a:t>
            </a:r>
            <a:r>
              <a:rPr lang="en-GB" sz="1400" dirty="0"/>
              <a:t> і </a:t>
            </a:r>
            <a:r>
              <a:rPr lang="en-GB" sz="1400" dirty="0" err="1"/>
              <a:t>рамков</a:t>
            </a:r>
            <a:r>
              <a:rPr lang="uk-UA" sz="1400" dirty="0" err="1"/>
              <a:t>их</a:t>
            </a:r>
            <a:r>
              <a:rPr lang="en-GB" sz="1400" dirty="0"/>
              <a:t> </a:t>
            </a:r>
            <a:r>
              <a:rPr lang="en-GB" sz="1400" dirty="0" err="1"/>
              <a:t>умов</a:t>
            </a:r>
            <a:r>
              <a:rPr lang="en-GB" sz="1400" dirty="0"/>
              <a:t>: співпраця між місцевими, регіональними, національними </a:t>
            </a:r>
            <a:r>
              <a:rPr lang="en-GB" sz="1400" dirty="0" err="1"/>
              <a:t>рівнями</a:t>
            </a:r>
            <a:r>
              <a:rPr lang="en-GB" sz="1400" dirty="0"/>
              <a:t> </a:t>
            </a:r>
            <a:r>
              <a:rPr lang="uk-UA" sz="1400" dirty="0"/>
              <a:t>щодо</a:t>
            </a:r>
            <a:r>
              <a:rPr lang="pl-PL" sz="1400" dirty="0"/>
              <a:t> </a:t>
            </a:r>
            <a:r>
              <a:rPr lang="en-GB" sz="1400" dirty="0" err="1"/>
              <a:t>відповідн</a:t>
            </a:r>
            <a:r>
              <a:rPr lang="uk-UA" sz="1400" dirty="0" err="1"/>
              <a:t>ої</a:t>
            </a:r>
            <a:r>
              <a:rPr lang="en-GB" sz="1400" dirty="0"/>
              <a:t> </a:t>
            </a:r>
            <a:r>
              <a:rPr lang="en-GB" sz="1400" dirty="0" err="1"/>
              <a:t>політик</a:t>
            </a:r>
            <a:r>
              <a:rPr lang="uk-UA" sz="1400" dirty="0"/>
              <a:t>и</a:t>
            </a:r>
            <a:r>
              <a:rPr lang="en-GB" sz="1400" dirty="0"/>
              <a:t> (</a:t>
            </a:r>
            <a:r>
              <a:rPr lang="uk-UA" sz="1400" dirty="0"/>
              <a:t>наукові дослідження і розробки</a:t>
            </a:r>
            <a:r>
              <a:rPr lang="en-GB" sz="1400" dirty="0"/>
              <a:t>, </a:t>
            </a:r>
            <a:r>
              <a:rPr lang="en-GB" sz="1400" dirty="0" err="1"/>
              <a:t>інноваці</a:t>
            </a:r>
            <a:r>
              <a:rPr lang="uk-UA" sz="1400" dirty="0"/>
              <a:t>ї</a:t>
            </a:r>
            <a:r>
              <a:rPr lang="en-GB" sz="1400" dirty="0"/>
              <a:t>, освіта, ІКТ); координація</a:t>
            </a:r>
            <a:r>
              <a:rPr lang="pl-PL" sz="1400" dirty="0"/>
              <a:t>, </a:t>
            </a:r>
            <a:r>
              <a:rPr lang="en-GB" sz="1400" dirty="0" err="1"/>
              <a:t>узгодженість</a:t>
            </a:r>
            <a:r>
              <a:rPr lang="en-GB" sz="1400" dirty="0"/>
              <a:t> </a:t>
            </a:r>
            <a:r>
              <a:rPr lang="en-GB" sz="1400" dirty="0" err="1"/>
              <a:t>політик</a:t>
            </a:r>
            <a:r>
              <a:rPr lang="en-GB" sz="1400" dirty="0"/>
              <a:t>.</a:t>
            </a:r>
          </a:p>
          <a:p>
            <a:r>
              <a:rPr lang="ru-RU" sz="1400" dirty="0" err="1"/>
              <a:t>Підприємництво</a:t>
            </a:r>
            <a:r>
              <a:rPr lang="ru-RU" sz="1400" dirty="0"/>
              <a:t>: </a:t>
            </a:r>
            <a:r>
              <a:rPr lang="ru-RU" sz="1400" dirty="0" err="1"/>
              <a:t>умови</a:t>
            </a:r>
            <a:r>
              <a:rPr lang="ru-RU" sz="1400" dirty="0"/>
              <a:t> для </a:t>
            </a:r>
            <a:r>
              <a:rPr lang="ru-RU" sz="1400" dirty="0" err="1"/>
              <a:t>інвестицій</a:t>
            </a:r>
            <a:r>
              <a:rPr lang="ru-RU" sz="1400" dirty="0"/>
              <a:t> в </a:t>
            </a:r>
            <a:r>
              <a:rPr lang="ru-RU" sz="1400" dirty="0" err="1"/>
              <a:t>акціонерний</a:t>
            </a:r>
            <a:r>
              <a:rPr lang="ru-RU" sz="1400" dirty="0"/>
              <a:t> </a:t>
            </a:r>
            <a:r>
              <a:rPr lang="ru-RU" sz="1400" dirty="0" err="1"/>
              <a:t>капітал</a:t>
            </a:r>
            <a:r>
              <a:rPr lang="ru-RU" sz="1400" dirty="0"/>
              <a:t>, </a:t>
            </a:r>
            <a:r>
              <a:rPr lang="ru-RU" sz="1400" dirty="0" err="1"/>
              <a:t>комерційні</a:t>
            </a:r>
            <a:r>
              <a:rPr lang="ru-RU" sz="1400" dirty="0"/>
              <a:t> </a:t>
            </a:r>
            <a:r>
              <a:rPr lang="ru-RU" sz="1400" dirty="0" err="1"/>
              <a:t>аспекти</a:t>
            </a:r>
            <a:r>
              <a:rPr lang="ru-RU" sz="1400" dirty="0"/>
              <a:t>, </a:t>
            </a:r>
            <a:r>
              <a:rPr lang="ru-RU" sz="1400" dirty="0" err="1"/>
              <a:t>венчурний</a:t>
            </a:r>
            <a:r>
              <a:rPr lang="ru-RU" sz="1400" dirty="0"/>
              <a:t> </a:t>
            </a:r>
            <a:r>
              <a:rPr lang="ru-RU" sz="1400" dirty="0" err="1"/>
              <a:t>капітал</a:t>
            </a:r>
            <a:r>
              <a:rPr lang="ru-RU" sz="1400" dirty="0"/>
              <a:t>; </a:t>
            </a:r>
            <a:r>
              <a:rPr lang="ru-RU" sz="1400" dirty="0" err="1"/>
              <a:t>бізнес</a:t>
            </a:r>
            <a:r>
              <a:rPr lang="ru-RU" sz="1400" dirty="0"/>
              <a:t> </a:t>
            </a:r>
            <a:r>
              <a:rPr lang="ru-RU" sz="1400" dirty="0" err="1"/>
              <a:t>середовище</a:t>
            </a:r>
            <a:r>
              <a:rPr lang="en-GB" sz="1400" dirty="0"/>
              <a:t>.</a:t>
            </a:r>
          </a:p>
          <a:p>
            <a:r>
              <a:rPr lang="en-GB" sz="1400" dirty="0"/>
              <a:t>Оцінка і відображення цифрових інфраструктур і послуг електронного зв'язку.</a:t>
            </a:r>
          </a:p>
          <a:p>
            <a:r>
              <a:rPr lang="en-GB" sz="1400" dirty="0"/>
              <a:t>Людські ресурси: привабливість для дослідників; мобільність наукових та інноваційних кадрів між державним і приватним сектором.</a:t>
            </a:r>
          </a:p>
          <a:p>
            <a:r>
              <a:rPr lang="en-GB" sz="1400" dirty="0"/>
              <a:t>Державний сектор: державні закупівлі для стимулювання інновацій; інновації в державному секторі.</a:t>
            </a:r>
          </a:p>
          <a:p>
            <a:r>
              <a:rPr lang="ru-RU" sz="1400" dirty="0" err="1"/>
              <a:t>Освіта</a:t>
            </a:r>
            <a:r>
              <a:rPr lang="ru-RU" sz="1400" dirty="0"/>
              <a:t> та </a:t>
            </a:r>
            <a:r>
              <a:rPr lang="ru-RU" sz="1400" dirty="0" err="1"/>
              <a:t>дослідження</a:t>
            </a:r>
            <a:r>
              <a:rPr lang="ru-RU" sz="1400" dirty="0"/>
              <a:t>: </a:t>
            </a:r>
            <a:r>
              <a:rPr lang="ru-RU" sz="1400" dirty="0" err="1"/>
              <a:t>політика</a:t>
            </a:r>
            <a:r>
              <a:rPr lang="ru-RU" sz="1400" dirty="0"/>
              <a:t> </a:t>
            </a:r>
            <a:r>
              <a:rPr lang="ru-RU" sz="1400" dirty="0" err="1"/>
              <a:t>забезпечення</a:t>
            </a:r>
            <a:r>
              <a:rPr lang="ru-RU" sz="1400" dirty="0"/>
              <a:t> </a:t>
            </a:r>
            <a:r>
              <a:rPr lang="ru-RU" sz="1400" dirty="0" err="1"/>
              <a:t>належної</a:t>
            </a:r>
            <a:r>
              <a:rPr lang="ru-RU" sz="1400" dirty="0"/>
              <a:t> </a:t>
            </a:r>
            <a:r>
              <a:rPr lang="ru-RU" sz="1400" dirty="0" err="1"/>
              <a:t>пропозиції</a:t>
            </a:r>
            <a:r>
              <a:rPr lang="ru-RU" sz="1400" dirty="0"/>
              <a:t> та </a:t>
            </a:r>
            <a:r>
              <a:rPr lang="en-GB" sz="1400" dirty="0" err="1"/>
              <a:t>поєднання</a:t>
            </a:r>
            <a:r>
              <a:rPr lang="en-GB" sz="1400" dirty="0"/>
              <a:t> </a:t>
            </a:r>
            <a:r>
              <a:rPr lang="ru-RU" sz="1400" dirty="0" err="1"/>
              <a:t>навичок</a:t>
            </a:r>
            <a:r>
              <a:rPr lang="ru-RU" sz="1400" dirty="0"/>
              <a:t>;</a:t>
            </a:r>
            <a:r>
              <a:rPr lang="en-GB" sz="1400" dirty="0"/>
              <a:t> навчання в </a:t>
            </a:r>
            <a:r>
              <a:rPr lang="uk-UA" sz="1400" dirty="0"/>
              <a:t>сфері </a:t>
            </a:r>
            <a:r>
              <a:rPr lang="en-GB" sz="1400" dirty="0" err="1"/>
              <a:t>підприємництва</a:t>
            </a:r>
            <a:r>
              <a:rPr lang="en-GB" sz="1400" dirty="0"/>
              <a:t>; автономність освітніх і </a:t>
            </a:r>
            <a:r>
              <a:rPr lang="en-GB" sz="1400" dirty="0" err="1"/>
              <a:t>дослідних</a:t>
            </a:r>
            <a:r>
              <a:rPr lang="en-GB" sz="1400" dirty="0"/>
              <a:t> організацій; </a:t>
            </a:r>
            <a:r>
              <a:rPr lang="en-GB" sz="1400" dirty="0" err="1"/>
              <a:t>політика</a:t>
            </a:r>
            <a:r>
              <a:rPr lang="en-GB" sz="1400" dirty="0"/>
              <a:t> </a:t>
            </a:r>
            <a:r>
              <a:rPr lang="en-GB" sz="1400" dirty="0" err="1"/>
              <a:t>підтримк</a:t>
            </a:r>
            <a:r>
              <a:rPr lang="uk-UA" sz="1400" dirty="0"/>
              <a:t>и</a:t>
            </a:r>
            <a:r>
              <a:rPr lang="en-GB" sz="1400" dirty="0"/>
              <a:t> </a:t>
            </a:r>
            <a:r>
              <a:rPr lang="en-GB" sz="1400" dirty="0" err="1"/>
              <a:t>співпраці</a:t>
            </a:r>
            <a:r>
              <a:rPr lang="en-GB" sz="1400" dirty="0"/>
              <a:t> </a:t>
            </a:r>
            <a:r>
              <a:rPr lang="en-GB" sz="1400" dirty="0" err="1"/>
              <a:t>освіт</a:t>
            </a:r>
            <a:r>
              <a:rPr lang="uk-UA" sz="1400" dirty="0" err="1"/>
              <a:t>ніх</a:t>
            </a:r>
            <a:r>
              <a:rPr lang="en-GB" sz="1400" dirty="0"/>
              <a:t> і </a:t>
            </a:r>
            <a:r>
              <a:rPr lang="en-GB" sz="1400" dirty="0" err="1"/>
              <a:t>дослідних</a:t>
            </a:r>
            <a:r>
              <a:rPr lang="en-GB" sz="1400" dirty="0"/>
              <a:t> організацій з </a:t>
            </a:r>
            <a:r>
              <a:rPr lang="uk-UA" sz="1400" dirty="0"/>
              <a:t>бізнесом</a:t>
            </a:r>
            <a:r>
              <a:rPr lang="en-GB" sz="1400" dirty="0"/>
              <a:t>; роль </a:t>
            </a:r>
            <a:r>
              <a:rPr lang="en-GB" sz="1400" dirty="0" err="1"/>
              <a:t>ключових</a:t>
            </a:r>
            <a:r>
              <a:rPr lang="en-GB" sz="1400" dirty="0"/>
              <a:t> </a:t>
            </a:r>
            <a:r>
              <a:rPr lang="uk-UA" sz="1400" dirty="0"/>
              <a:t>високоефективних </a:t>
            </a:r>
            <a:r>
              <a:rPr lang="en-GB" sz="1400" dirty="0" err="1"/>
              <a:t>технологій</a:t>
            </a:r>
            <a:r>
              <a:rPr lang="en-GB" sz="1400" dirty="0"/>
              <a:t> (</a:t>
            </a:r>
            <a:r>
              <a:rPr lang="uk-UA" sz="1400" dirty="0"/>
              <a:t>КВТ</a:t>
            </a:r>
            <a:r>
              <a:rPr lang="en-GB" sz="1400" dirty="0"/>
              <a:t>).</a:t>
            </a:r>
          </a:p>
          <a:p>
            <a:r>
              <a:rPr lang="en-GB" sz="1400" dirty="0"/>
              <a:t>Система оцінки: </a:t>
            </a:r>
            <a:r>
              <a:rPr lang="uk-UA" sz="1400" dirty="0"/>
              <a:t>і</a:t>
            </a:r>
            <a:r>
              <a:rPr lang="en-GB" sz="1400" dirty="0" err="1"/>
              <a:t>нституціоналізація</a:t>
            </a:r>
            <a:r>
              <a:rPr lang="en-GB" sz="1400" dirty="0"/>
              <a:t> оцінки інноваційної політики і заходів підтримки; моніторинг результатів інноваційної політики і програм підтримки.</a:t>
            </a:r>
          </a:p>
          <a:p>
            <a:r>
              <a:rPr lang="en-GB" sz="1400" dirty="0"/>
              <a:t>Фінанси: передбачуваність бюджетних рамок; стабільність державних інвестицій в </a:t>
            </a:r>
            <a:r>
              <a:rPr lang="en-GB" sz="1400" dirty="0" err="1"/>
              <a:t>дослідницьк</a:t>
            </a:r>
            <a:r>
              <a:rPr lang="uk-UA" sz="1400" dirty="0"/>
              <a:t>у</a:t>
            </a:r>
            <a:r>
              <a:rPr lang="en-GB" sz="1400" dirty="0"/>
              <a:t>, </a:t>
            </a:r>
            <a:r>
              <a:rPr lang="en-GB" sz="1400" dirty="0" err="1"/>
              <a:t>освітн</a:t>
            </a:r>
            <a:r>
              <a:rPr lang="uk-UA" sz="1400" dirty="0"/>
              <a:t>ю</a:t>
            </a:r>
            <a:r>
              <a:rPr lang="en-GB" sz="1400" dirty="0"/>
              <a:t> </a:t>
            </a:r>
            <a:r>
              <a:rPr lang="en-GB" sz="1400" dirty="0" err="1"/>
              <a:t>та</a:t>
            </a:r>
            <a:r>
              <a:rPr lang="en-GB" sz="1400" dirty="0"/>
              <a:t> </a:t>
            </a:r>
            <a:r>
              <a:rPr lang="en-GB" sz="1400" dirty="0" err="1"/>
              <a:t>інноваційн</a:t>
            </a:r>
            <a:r>
              <a:rPr lang="uk-UA" sz="1400" dirty="0"/>
              <a:t>у</a:t>
            </a:r>
            <a:r>
              <a:rPr lang="en-GB" sz="1400" dirty="0"/>
              <a:t> </a:t>
            </a:r>
            <a:r>
              <a:rPr lang="en-GB" sz="1400" dirty="0" err="1"/>
              <a:t>діяльн</a:t>
            </a:r>
            <a:r>
              <a:rPr lang="uk-UA" sz="1400" dirty="0"/>
              <a:t>і</a:t>
            </a:r>
            <a:r>
              <a:rPr lang="en-GB" sz="1400" dirty="0" err="1"/>
              <a:t>ст</a:t>
            </a:r>
            <a:r>
              <a:rPr lang="uk-UA" sz="1400" dirty="0"/>
              <a:t>ь</a:t>
            </a:r>
            <a:r>
              <a:rPr lang="en-GB" sz="1400" dirty="0"/>
              <a:t>; баланс між інституціональним і конкурентним </a:t>
            </a:r>
            <a:r>
              <a:rPr lang="en-GB" sz="1400" dirty="0" err="1"/>
              <a:t>фінансуванням</a:t>
            </a:r>
            <a:r>
              <a:rPr lang="en-GB" sz="1400" dirty="0"/>
              <a:t> </a:t>
            </a:r>
            <a:r>
              <a:rPr lang="en-GB" sz="1400" dirty="0" err="1"/>
              <a:t>інноваційно</a:t>
            </a:r>
            <a:r>
              <a:rPr lang="uk-UA" sz="1400" dirty="0"/>
              <a:t>ї</a:t>
            </a:r>
            <a:r>
              <a:rPr lang="en-GB" sz="1400" dirty="0"/>
              <a:t> </a:t>
            </a:r>
            <a:r>
              <a:rPr lang="en-GB" sz="1400" dirty="0" err="1"/>
              <a:t>діяльніст</a:t>
            </a:r>
            <a:r>
              <a:rPr lang="uk-UA" sz="1400" dirty="0"/>
              <a:t>і</a:t>
            </a:r>
            <a:r>
              <a:rPr lang="en-GB" sz="1400" dirty="0"/>
              <a:t>; </a:t>
            </a:r>
            <a:r>
              <a:rPr lang="uk-UA" sz="1400" dirty="0"/>
              <a:t>е</a:t>
            </a:r>
            <a:r>
              <a:rPr lang="en-GB" sz="1400" dirty="0" err="1"/>
              <a:t>фективність</a:t>
            </a:r>
            <a:r>
              <a:rPr lang="en-GB" sz="1400" dirty="0"/>
              <a:t> схеми підтримки (співвідношення ціни і якості); </a:t>
            </a:r>
            <a:r>
              <a:rPr lang="uk-UA" sz="1400" dirty="0"/>
              <a:t>використання </a:t>
            </a:r>
            <a:r>
              <a:rPr lang="en-GB" sz="1400" dirty="0" err="1"/>
              <a:t>приватного</a:t>
            </a:r>
            <a:r>
              <a:rPr lang="en-GB" sz="1400" dirty="0"/>
              <a:t> фінансування.</a:t>
            </a:r>
          </a:p>
        </p:txBody>
      </p:sp>
    </p:spTree>
    <p:extLst>
      <p:ext uri="{BB962C8B-B14F-4D97-AF65-F5344CB8AC3E}">
        <p14:creationId xmlns:p14="http://schemas.microsoft.com/office/powerpoint/2010/main" val="2152898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2F26CFD-59EE-4181-B5C1-72C171BD75CB}"/>
              </a:ext>
            </a:extLst>
          </p:cNvPr>
          <p:cNvSpPr>
            <a:spLocks noGrp="1"/>
          </p:cNvSpPr>
          <p:nvPr>
            <p:ph type="title"/>
          </p:nvPr>
        </p:nvSpPr>
        <p:spPr/>
        <p:txBody>
          <a:bodyPr>
            <a:normAutofit/>
          </a:bodyPr>
          <a:lstStyle/>
          <a:p>
            <a:r>
              <a:rPr lang="pl-PL" dirty="0">
                <a:solidFill>
                  <a:srgbClr val="0070C0"/>
                </a:solidFill>
              </a:rPr>
              <a:t>2. </a:t>
            </a:r>
            <a:r>
              <a:rPr lang="uk-UA" dirty="0">
                <a:solidFill>
                  <a:srgbClr val="0070C0"/>
                </a:solidFill>
              </a:rPr>
              <a:t>Заснування надійної та інклюзивної структури управління</a:t>
            </a:r>
            <a:endParaRPr lang="en-GB" dirty="0">
              <a:solidFill>
                <a:srgbClr val="0070C0"/>
              </a:solidFill>
            </a:endParaRPr>
          </a:p>
        </p:txBody>
      </p:sp>
      <p:sp>
        <p:nvSpPr>
          <p:cNvPr id="2" name="Symbol zastępczy zawartości 1">
            <a:extLst>
              <a:ext uri="{FF2B5EF4-FFF2-40B4-BE49-F238E27FC236}">
                <a16:creationId xmlns:a16="http://schemas.microsoft.com/office/drawing/2014/main" id="{B0F44DCC-FD33-4B79-BF80-9F4705C88B31}"/>
              </a:ext>
            </a:extLst>
          </p:cNvPr>
          <p:cNvSpPr>
            <a:spLocks noGrp="1"/>
          </p:cNvSpPr>
          <p:nvPr>
            <p:ph sz="half" idx="1"/>
          </p:nvPr>
        </p:nvSpPr>
        <p:spPr>
          <a:xfrm>
            <a:off x="174171" y="1563008"/>
            <a:ext cx="7249885" cy="5028972"/>
          </a:xfrm>
        </p:spPr>
        <p:txBody>
          <a:bodyPr>
            <a:noAutofit/>
          </a:bodyPr>
          <a:lstStyle/>
          <a:p>
            <a:pPr marL="0" indent="0">
              <a:spcBef>
                <a:spcPts val="600"/>
              </a:spcBef>
              <a:buNone/>
            </a:pPr>
            <a:r>
              <a:rPr lang="en-GB" sz="1800" b="1" dirty="0">
                <a:solidFill>
                  <a:srgbClr val="FF0000"/>
                </a:solidFill>
              </a:rPr>
              <a:t>Як:</a:t>
            </a:r>
          </a:p>
          <a:p>
            <a:pPr>
              <a:spcBef>
                <a:spcPts val="600"/>
              </a:spcBef>
            </a:pPr>
            <a:r>
              <a:rPr lang="uk-UA" sz="1800" b="1" dirty="0"/>
              <a:t>Визначаючи масштаб та очікувані цілі</a:t>
            </a:r>
            <a:r>
              <a:rPr lang="uk-UA" sz="1800" dirty="0"/>
              <a:t>, з метою забезпечення участі ключових дійових осіб та гарантування права власності на </a:t>
            </a:r>
            <a:r>
              <a:rPr lang="en-GB" sz="1800" dirty="0"/>
              <a:t>RIS</a:t>
            </a:r>
            <a:r>
              <a:rPr lang="uk-UA" sz="1800" dirty="0"/>
              <a:t>3</a:t>
            </a:r>
            <a:r>
              <a:rPr lang="en-GB" sz="1800" dirty="0"/>
              <a:t>.</a:t>
            </a:r>
          </a:p>
          <a:p>
            <a:r>
              <a:rPr lang="uk-UA" sz="1800" b="1" dirty="0"/>
              <a:t>Приймаючи широкий</a:t>
            </a:r>
            <a:r>
              <a:rPr lang="en-GB" sz="1800" b="1" dirty="0"/>
              <a:t> </a:t>
            </a:r>
            <a:r>
              <a:rPr lang="uk-UA" sz="1800" b="1" dirty="0"/>
              <a:t>погляд</a:t>
            </a:r>
            <a:r>
              <a:rPr lang="en-GB" sz="1800" b="1" dirty="0"/>
              <a:t> на </a:t>
            </a:r>
            <a:r>
              <a:rPr lang="en-GB" sz="1800" b="1" dirty="0" err="1"/>
              <a:t>інновації</a:t>
            </a:r>
            <a:r>
              <a:rPr lang="en-GB" sz="1800" dirty="0"/>
              <a:t>:</a:t>
            </a:r>
          </a:p>
          <a:p>
            <a:pPr marL="0" indent="0">
              <a:spcBef>
                <a:spcPts val="0"/>
              </a:spcBef>
              <a:buNone/>
            </a:pPr>
            <a:r>
              <a:rPr lang="en-GB" sz="1800" dirty="0"/>
              <a:t>     </a:t>
            </a:r>
            <a:r>
              <a:rPr lang="en-GB" sz="1600" dirty="0"/>
              <a:t>1) </a:t>
            </a:r>
            <a:r>
              <a:rPr lang="uk-UA" sz="1600" dirty="0"/>
              <a:t>Метод </a:t>
            </a:r>
            <a:r>
              <a:rPr lang="en-US" sz="1600" dirty="0"/>
              <a:t>“</a:t>
            </a:r>
            <a:r>
              <a:rPr lang="uk-UA" sz="1600" dirty="0"/>
              <a:t>НТІ</a:t>
            </a:r>
            <a:r>
              <a:rPr lang="en-US" sz="1600" dirty="0"/>
              <a:t>”</a:t>
            </a:r>
            <a:r>
              <a:rPr lang="uk-UA" sz="1600" dirty="0"/>
              <a:t> (Наука, Технологія, Інновації), що базується на аналітичних знаннях/фундаментальних дослідженнях (науковий активний/орієнтований на попит  підхід) та узагальнених знаннях/прикладних дослідженнях (підхід, який орієнтовано на користувача), що підкреслюють </a:t>
            </a:r>
            <a:r>
              <a:rPr lang="uk-UA" sz="1600" dirty="0" err="1"/>
              <a:t>інноваційність</a:t>
            </a:r>
            <a:r>
              <a:rPr lang="uk-UA" sz="1600" dirty="0"/>
              <a:t> продукту та процесу; та</a:t>
            </a:r>
            <a:endParaRPr lang="en-GB" sz="1600" dirty="0"/>
          </a:p>
          <a:p>
            <a:pPr marL="0" indent="0">
              <a:spcBef>
                <a:spcPts val="0"/>
              </a:spcBef>
              <a:buNone/>
            </a:pPr>
            <a:r>
              <a:rPr lang="en-GB" sz="1600" dirty="0"/>
              <a:t>      2) </a:t>
            </a:r>
            <a:r>
              <a:rPr lang="uk-UA" sz="1600" dirty="0"/>
              <a:t>Метод </a:t>
            </a:r>
            <a:r>
              <a:rPr lang="en-US" sz="1600" dirty="0"/>
              <a:t>“</a:t>
            </a:r>
            <a:r>
              <a:rPr lang="uk-UA" sz="1600" dirty="0"/>
              <a:t>ДВВ</a:t>
            </a:r>
            <a:r>
              <a:rPr lang="en-US" sz="1600" dirty="0"/>
              <a:t>”</a:t>
            </a:r>
            <a:r>
              <a:rPr lang="uk-UA" sz="1600" dirty="0"/>
              <a:t> (Дії, Використання, Взаємодії), заснований на фундаментальних та символічних знаннях (ринкових/орієнтованих на користувача), що підкреслюють розвиток компетенції та організаційні інновації</a:t>
            </a:r>
            <a:r>
              <a:rPr lang="en-GB" sz="1600" dirty="0"/>
              <a:t>.</a:t>
            </a:r>
          </a:p>
          <a:p>
            <a:r>
              <a:rPr lang="uk-UA" sz="1800" b="1" dirty="0"/>
              <a:t>Роблячи процес RIS3 інтерактивним, регіонально орієнтованим та базуючись на основі консенсусу</a:t>
            </a:r>
            <a:r>
              <a:rPr lang="uk-UA" sz="1800" dirty="0"/>
              <a:t>.</a:t>
            </a:r>
            <a:endParaRPr lang="en-GB" sz="1800" dirty="0"/>
          </a:p>
          <a:p>
            <a:r>
              <a:rPr lang="uk-UA" sz="1800" b="1" dirty="0"/>
              <a:t>Залучення представників чотиривимірної </a:t>
            </a:r>
            <a:r>
              <a:rPr lang="uk-UA" sz="1800" dirty="0"/>
              <a:t>спіралі (і зовнішніх експертів, якщо це можливо); особливо важливим є залучення бізнес-спільноти</a:t>
            </a:r>
            <a:r>
              <a:rPr lang="en-GB" sz="1800" dirty="0"/>
              <a:t>!</a:t>
            </a:r>
          </a:p>
          <a:p>
            <a:r>
              <a:rPr lang="en-GB" sz="1800" b="1" dirty="0" err="1"/>
              <a:t>Забезпечення</a:t>
            </a:r>
            <a:r>
              <a:rPr lang="en-GB" sz="1800" b="1" dirty="0"/>
              <a:t> </a:t>
            </a:r>
            <a:r>
              <a:rPr lang="en-GB" sz="1800" b="1" dirty="0" err="1"/>
              <a:t>багаторівнев</a:t>
            </a:r>
            <a:r>
              <a:rPr lang="uk-UA" sz="1800" b="1" dirty="0"/>
              <a:t>ого/</a:t>
            </a:r>
            <a:r>
              <a:rPr lang="en-GB" sz="1800" b="1" dirty="0" err="1"/>
              <a:t>мульти-фонд</a:t>
            </a:r>
            <a:r>
              <a:rPr lang="uk-UA" sz="1800" b="1" dirty="0" err="1"/>
              <a:t>ового</a:t>
            </a:r>
            <a:r>
              <a:rPr lang="en-GB" sz="1800" b="1" dirty="0"/>
              <a:t> </a:t>
            </a:r>
            <a:r>
              <a:rPr lang="en-GB" sz="1800" b="1" dirty="0" err="1"/>
              <a:t>підхід</a:t>
            </a:r>
            <a:r>
              <a:rPr lang="uk-UA" sz="1800" b="1" dirty="0"/>
              <a:t>у</a:t>
            </a:r>
            <a:r>
              <a:rPr lang="en-GB" sz="1800" b="1" dirty="0"/>
              <a:t> </a:t>
            </a:r>
            <a:r>
              <a:rPr lang="en-GB" sz="1800" dirty="0"/>
              <a:t>(</a:t>
            </a:r>
            <a:r>
              <a:rPr lang="uk-UA" sz="1800" dirty="0"/>
              <a:t>т</a:t>
            </a:r>
            <a:r>
              <a:rPr lang="en-GB" sz="1800" dirty="0" err="1"/>
              <a:t>акож</a:t>
            </a:r>
            <a:r>
              <a:rPr lang="en-GB" sz="1800" dirty="0"/>
              <a:t> аналіз фінансування)</a:t>
            </a:r>
          </a:p>
        </p:txBody>
      </p:sp>
      <p:sp>
        <p:nvSpPr>
          <p:cNvPr id="3" name="Symbol zastępczy zawartości 2">
            <a:extLst>
              <a:ext uri="{FF2B5EF4-FFF2-40B4-BE49-F238E27FC236}">
                <a16:creationId xmlns:a16="http://schemas.microsoft.com/office/drawing/2014/main" id="{5D75183C-2EA7-4129-8E01-F611CC0C447B}"/>
              </a:ext>
            </a:extLst>
          </p:cNvPr>
          <p:cNvSpPr>
            <a:spLocks noGrp="1"/>
          </p:cNvSpPr>
          <p:nvPr>
            <p:ph sz="half" idx="2"/>
          </p:nvPr>
        </p:nvSpPr>
        <p:spPr>
          <a:xfrm>
            <a:off x="7717971" y="1901825"/>
            <a:ext cx="3973285" cy="4351338"/>
          </a:xfrm>
        </p:spPr>
        <p:txBody>
          <a:bodyPr>
            <a:normAutofit fontScale="55000" lnSpcReduction="20000"/>
          </a:bodyPr>
          <a:lstStyle/>
          <a:p>
            <a:pPr marL="0" indent="0">
              <a:buNone/>
            </a:pPr>
            <a:r>
              <a:rPr lang="en-GB" b="1" dirty="0">
                <a:solidFill>
                  <a:srgbClr val="FF0000"/>
                </a:solidFill>
              </a:rPr>
              <a:t>Типова система управління RIS3</a:t>
            </a:r>
            <a:r>
              <a:rPr lang="en-GB" dirty="0">
                <a:solidFill>
                  <a:srgbClr val="FF0000"/>
                </a:solidFill>
              </a:rPr>
              <a:t>:</a:t>
            </a:r>
          </a:p>
          <a:p>
            <a:pPr marL="0" indent="0">
              <a:buNone/>
            </a:pPr>
            <a:endParaRPr lang="en-GB" dirty="0"/>
          </a:p>
          <a:p>
            <a:pPr lvl="0"/>
            <a:r>
              <a:rPr lang="uk-UA" b="1" dirty="0"/>
              <a:t>Керівна група </a:t>
            </a:r>
            <a:r>
              <a:rPr lang="uk-UA" dirty="0"/>
              <a:t>- відповідає за загальну ефективність проекту, як правило, включає членів бізнес-спільноти, представників місцевих та регіональних органів влади та ключових суб’єктів інноваційної діяльності - форум високого рівня.</a:t>
            </a:r>
          </a:p>
          <a:p>
            <a:pPr lvl="0"/>
            <a:r>
              <a:rPr lang="uk-UA" b="1" dirty="0"/>
              <a:t>Управлінська команда </a:t>
            </a:r>
            <a:r>
              <a:rPr lang="uk-UA" dirty="0"/>
              <a:t>- безпосередньо відповідає за реалізацію процесу RIS3 під загальним керівництвом КГ - виконавча функція.</a:t>
            </a:r>
          </a:p>
          <a:p>
            <a:r>
              <a:rPr lang="uk-UA" b="1" dirty="0"/>
              <a:t>Робочі групи </a:t>
            </a:r>
            <a:r>
              <a:rPr lang="uk-UA" dirty="0"/>
              <a:t>– розбудова регіонального консенсусу для RIS3; також засіб для залучення бізнес-спільноти, особливо якщо робочі групи є галузевими; інформування про стратегічні дискусії в Керівній групі</a:t>
            </a:r>
            <a:r>
              <a:rPr lang="en-GB" dirty="0"/>
              <a:t>.</a:t>
            </a:r>
          </a:p>
        </p:txBody>
      </p:sp>
    </p:spTree>
    <p:extLst>
      <p:ext uri="{BB962C8B-B14F-4D97-AF65-F5344CB8AC3E}">
        <p14:creationId xmlns:p14="http://schemas.microsoft.com/office/powerpoint/2010/main" val="755123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2F26CFD-59EE-4181-B5C1-72C171BD75CB}"/>
              </a:ext>
            </a:extLst>
          </p:cNvPr>
          <p:cNvSpPr>
            <a:spLocks noGrp="1"/>
          </p:cNvSpPr>
          <p:nvPr>
            <p:ph type="title"/>
          </p:nvPr>
        </p:nvSpPr>
        <p:spPr/>
        <p:txBody>
          <a:bodyPr>
            <a:normAutofit/>
          </a:bodyPr>
          <a:lstStyle/>
          <a:p>
            <a:r>
              <a:rPr lang="pl-PL" dirty="0">
                <a:solidFill>
                  <a:srgbClr val="0070C0"/>
                </a:solidFill>
              </a:rPr>
              <a:t>3. </a:t>
            </a:r>
            <a:r>
              <a:rPr lang="en-GB" dirty="0" err="1">
                <a:solidFill>
                  <a:srgbClr val="0070C0"/>
                </a:solidFill>
              </a:rPr>
              <a:t>Вироб</a:t>
            </a:r>
            <a:r>
              <a:rPr lang="uk-UA" dirty="0" err="1">
                <a:solidFill>
                  <a:srgbClr val="0070C0"/>
                </a:solidFill>
              </a:rPr>
              <a:t>лення</a:t>
            </a:r>
            <a:r>
              <a:rPr lang="uk-UA" dirty="0">
                <a:solidFill>
                  <a:srgbClr val="0070C0"/>
                </a:solidFill>
              </a:rPr>
              <a:t> </a:t>
            </a:r>
            <a:r>
              <a:rPr lang="en-GB" dirty="0" err="1">
                <a:solidFill>
                  <a:srgbClr val="0070C0"/>
                </a:solidFill>
              </a:rPr>
              <a:t>загального</a:t>
            </a:r>
            <a:r>
              <a:rPr lang="en-GB" dirty="0">
                <a:solidFill>
                  <a:srgbClr val="0070C0"/>
                </a:solidFill>
              </a:rPr>
              <a:t> </a:t>
            </a:r>
            <a:r>
              <a:rPr lang="en-GB" dirty="0" err="1">
                <a:solidFill>
                  <a:srgbClr val="0070C0"/>
                </a:solidFill>
              </a:rPr>
              <a:t>бачення</a:t>
            </a:r>
            <a:r>
              <a:rPr lang="en-GB" dirty="0">
                <a:solidFill>
                  <a:srgbClr val="0070C0"/>
                </a:solidFill>
              </a:rPr>
              <a:t> </a:t>
            </a:r>
            <a:r>
              <a:rPr lang="uk-UA" dirty="0">
                <a:solidFill>
                  <a:srgbClr val="0070C0"/>
                </a:solidFill>
              </a:rPr>
              <a:t>щодо </a:t>
            </a:r>
            <a:r>
              <a:rPr lang="en-GB" dirty="0" err="1">
                <a:solidFill>
                  <a:srgbClr val="0070C0"/>
                </a:solidFill>
              </a:rPr>
              <a:t>майбутн</a:t>
            </a:r>
            <a:r>
              <a:rPr lang="uk-UA" dirty="0" err="1">
                <a:solidFill>
                  <a:srgbClr val="0070C0"/>
                </a:solidFill>
              </a:rPr>
              <a:t>ього</a:t>
            </a:r>
            <a:r>
              <a:rPr lang="en-GB" dirty="0">
                <a:solidFill>
                  <a:srgbClr val="0070C0"/>
                </a:solidFill>
              </a:rPr>
              <a:t> країни / регіону</a:t>
            </a:r>
          </a:p>
        </p:txBody>
      </p:sp>
      <p:pic>
        <p:nvPicPr>
          <p:cNvPr id="8" name="Symbol zastępczy zawartości 7">
            <a:extLst>
              <a:ext uri="{FF2B5EF4-FFF2-40B4-BE49-F238E27FC236}">
                <a16:creationId xmlns:a16="http://schemas.microsoft.com/office/drawing/2014/main" id="{F40776DE-49C1-42BC-BCB9-A76137173E06}"/>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26427" y="1517197"/>
            <a:ext cx="4585606" cy="4106635"/>
          </a:xfrm>
        </p:spPr>
      </p:pic>
      <p:sp>
        <p:nvSpPr>
          <p:cNvPr id="16" name="Symbol zastępczy zawartości 1">
            <a:extLst>
              <a:ext uri="{FF2B5EF4-FFF2-40B4-BE49-F238E27FC236}">
                <a16:creationId xmlns:a16="http://schemas.microsoft.com/office/drawing/2014/main" id="{9EB350E4-00AA-4717-B4F1-2AF4A8DC35FD}"/>
              </a:ext>
            </a:extLst>
          </p:cNvPr>
          <p:cNvSpPr txBox="1">
            <a:spLocks/>
          </p:cNvSpPr>
          <p:nvPr/>
        </p:nvSpPr>
        <p:spPr>
          <a:xfrm>
            <a:off x="838200" y="1690688"/>
            <a:ext cx="3788227" cy="51160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rgbClr val="FF0000"/>
                </a:solidFill>
              </a:rPr>
              <a:t>Бачення має відповідати регіональному контексту (</a:t>
            </a:r>
            <a:r>
              <a:rPr lang="en-GB" sz="2000" b="1" dirty="0" err="1">
                <a:solidFill>
                  <a:srgbClr val="FF0000"/>
                </a:solidFill>
              </a:rPr>
              <a:t>основн</a:t>
            </a:r>
            <a:r>
              <a:rPr lang="uk-UA" sz="2000" b="1" dirty="0" err="1">
                <a:solidFill>
                  <a:srgbClr val="FF0000"/>
                </a:solidFill>
              </a:rPr>
              <a:t>им</a:t>
            </a:r>
            <a:r>
              <a:rPr lang="uk-UA" sz="2000" b="1" dirty="0">
                <a:solidFill>
                  <a:srgbClr val="FF0000"/>
                </a:solidFill>
              </a:rPr>
              <a:t> напрямам</a:t>
            </a:r>
            <a:r>
              <a:rPr lang="en-GB" sz="2000" b="1" dirty="0">
                <a:solidFill>
                  <a:srgbClr val="FF0000"/>
                </a:solidFill>
              </a:rPr>
              <a:t> стратегій):</a:t>
            </a:r>
            <a:endParaRPr lang="pl-PL" sz="2000" b="1" dirty="0">
              <a:solidFill>
                <a:srgbClr val="FF0000"/>
              </a:solidFill>
            </a:endParaRPr>
          </a:p>
          <a:p>
            <a:r>
              <a:rPr lang="en-GB" sz="2000" b="1" dirty="0" err="1"/>
              <a:t>Грунту</a:t>
            </a:r>
            <a:r>
              <a:rPr lang="uk-UA" sz="2000" b="1" dirty="0"/>
              <a:t>вати</a:t>
            </a:r>
            <a:r>
              <a:rPr lang="en-GB" sz="2000" b="1" dirty="0" err="1"/>
              <a:t>сь</a:t>
            </a:r>
            <a:r>
              <a:rPr lang="en-GB" sz="2000" b="1" dirty="0"/>
              <a:t> на </a:t>
            </a:r>
            <a:r>
              <a:rPr lang="en-GB" sz="2000" b="1" dirty="0" err="1"/>
              <a:t>поточних</a:t>
            </a:r>
            <a:r>
              <a:rPr lang="en-GB" sz="2000" b="1" dirty="0"/>
              <a:t> </a:t>
            </a:r>
            <a:r>
              <a:rPr lang="en-GB" sz="2000" b="1" dirty="0" err="1"/>
              <a:t>переваг</a:t>
            </a:r>
            <a:r>
              <a:rPr lang="uk-UA" sz="2000" b="1" dirty="0"/>
              <a:t>ах</a:t>
            </a:r>
            <a:r>
              <a:rPr lang="en-GB" sz="2000" b="1" dirty="0"/>
              <a:t> (</a:t>
            </a:r>
            <a:r>
              <a:rPr lang="en-GB" sz="2000" b="1" dirty="0" err="1"/>
              <a:t>наук</a:t>
            </a:r>
            <a:r>
              <a:rPr lang="uk-UA" sz="2000" b="1" dirty="0" err="1"/>
              <a:t>ових</a:t>
            </a:r>
            <a:r>
              <a:rPr lang="en-GB" sz="2000" b="1" dirty="0"/>
              <a:t>/</a:t>
            </a:r>
            <a:r>
              <a:rPr lang="uk-UA" sz="2000" b="1" dirty="0"/>
              <a:t> </a:t>
            </a:r>
            <a:r>
              <a:rPr lang="en-GB" sz="2000" b="1" dirty="0" err="1"/>
              <a:t>технологі</a:t>
            </a:r>
            <a:r>
              <a:rPr lang="uk-UA" sz="2000" b="1" dirty="0" err="1"/>
              <a:t>чних</a:t>
            </a:r>
            <a:r>
              <a:rPr lang="en-GB" sz="2000" b="1" dirty="0"/>
              <a:t> </a:t>
            </a:r>
            <a:r>
              <a:rPr lang="en-GB" sz="2000" b="1" dirty="0" err="1"/>
              <a:t>або</a:t>
            </a:r>
            <a:r>
              <a:rPr lang="en-GB" sz="2000" b="1" dirty="0"/>
              <a:t> </a:t>
            </a:r>
            <a:r>
              <a:rPr lang="uk-UA" sz="2000" b="1" dirty="0"/>
              <a:t>їх комбінуванні </a:t>
            </a:r>
            <a:r>
              <a:rPr lang="en-GB" sz="2000" b="1" dirty="0"/>
              <a:t>- найбільш розвинені регіони)</a:t>
            </a:r>
            <a:endParaRPr lang="pl-PL" sz="2000" b="1" dirty="0"/>
          </a:p>
          <a:p>
            <a:r>
              <a:rPr lang="en-GB" sz="2000" b="1" dirty="0" err="1"/>
              <a:t>Підтрим</a:t>
            </a:r>
            <a:r>
              <a:rPr lang="uk-UA" sz="2000" b="1" dirty="0" err="1"/>
              <a:t>увати</a:t>
            </a:r>
            <a:r>
              <a:rPr lang="en-GB" sz="2000" b="1" dirty="0"/>
              <a:t> </a:t>
            </a:r>
            <a:r>
              <a:rPr lang="en-GB" sz="2000" b="1" dirty="0" err="1"/>
              <a:t>соціально-економічн</a:t>
            </a:r>
            <a:r>
              <a:rPr lang="uk-UA" sz="2000" b="1" dirty="0"/>
              <a:t>і</a:t>
            </a:r>
            <a:r>
              <a:rPr lang="en-GB" sz="2000" b="1" dirty="0"/>
              <a:t> </a:t>
            </a:r>
            <a:r>
              <a:rPr lang="en-GB" sz="2000" b="1" dirty="0" err="1"/>
              <a:t>перетворен</a:t>
            </a:r>
            <a:r>
              <a:rPr lang="uk-UA" sz="2000" b="1" dirty="0"/>
              <a:t>ня</a:t>
            </a:r>
            <a:r>
              <a:rPr lang="en-GB" sz="2000" b="1" dirty="0"/>
              <a:t> (реконверсія або ідентифікація нового кордону)</a:t>
            </a:r>
            <a:endParaRPr lang="pl-PL" sz="2000" b="1" dirty="0"/>
          </a:p>
          <a:p>
            <a:r>
              <a:rPr lang="uk-UA" sz="2000" b="1" dirty="0" err="1"/>
              <a:t>Наздогоняти</a:t>
            </a:r>
            <a:r>
              <a:rPr lang="en-GB" sz="2000" b="1" dirty="0"/>
              <a:t>: </a:t>
            </a:r>
            <a:r>
              <a:rPr lang="ru-RU" sz="2000" b="1" dirty="0" err="1"/>
              <a:t>створення</a:t>
            </a:r>
            <a:r>
              <a:rPr lang="ru-RU" sz="2000" b="1" dirty="0"/>
              <a:t> </a:t>
            </a:r>
            <a:r>
              <a:rPr lang="ru-RU" sz="2000" b="1" dirty="0" err="1"/>
              <a:t>можливостей</a:t>
            </a:r>
            <a:r>
              <a:rPr lang="ru-RU" sz="2000" b="1" dirty="0"/>
              <a:t>, </a:t>
            </a:r>
            <a:r>
              <a:rPr lang="ru-RU" sz="2000" b="1" dirty="0" err="1"/>
              <a:t>що</a:t>
            </a:r>
            <a:r>
              <a:rPr lang="ru-RU" sz="2000" b="1" dirty="0"/>
              <a:t> </a:t>
            </a:r>
            <a:r>
              <a:rPr lang="ru-RU" sz="2000" b="1" dirty="0" err="1"/>
              <a:t>базуються</a:t>
            </a:r>
            <a:r>
              <a:rPr lang="ru-RU" sz="2000" b="1" dirty="0"/>
              <a:t> на </a:t>
            </a:r>
            <a:r>
              <a:rPr lang="ru-RU" sz="2000" b="1" dirty="0" err="1"/>
              <a:t>знаннях</a:t>
            </a:r>
            <a:r>
              <a:rPr lang="ru-RU" sz="2000" b="1" dirty="0"/>
              <a:t> (</a:t>
            </a:r>
            <a:r>
              <a:rPr lang="ru-RU" sz="2000" b="1" dirty="0" err="1"/>
              <a:t>найменш</a:t>
            </a:r>
            <a:r>
              <a:rPr lang="ru-RU" sz="2000" b="1" dirty="0"/>
              <a:t> </a:t>
            </a:r>
            <a:r>
              <a:rPr lang="ru-RU" sz="2000" b="1" dirty="0" err="1"/>
              <a:t>розвинені</a:t>
            </a:r>
            <a:r>
              <a:rPr lang="ru-RU" sz="2000" b="1" dirty="0"/>
              <a:t> </a:t>
            </a:r>
            <a:r>
              <a:rPr lang="ru-RU" sz="2000" b="1" dirty="0" err="1"/>
              <a:t>регіони</a:t>
            </a:r>
            <a:r>
              <a:rPr lang="ru-RU" sz="2000" b="1" dirty="0"/>
              <a:t>)</a:t>
            </a:r>
            <a:endParaRPr lang="en-GB" sz="2000" b="1" dirty="0"/>
          </a:p>
        </p:txBody>
      </p:sp>
      <p:sp>
        <p:nvSpPr>
          <p:cNvPr id="19" name="Symbol zastępczy zawartości 1">
            <a:extLst>
              <a:ext uri="{FF2B5EF4-FFF2-40B4-BE49-F238E27FC236}">
                <a16:creationId xmlns:a16="http://schemas.microsoft.com/office/drawing/2014/main" id="{6EFCA383-939D-4793-BEA9-73F9552E5845}"/>
              </a:ext>
            </a:extLst>
          </p:cNvPr>
          <p:cNvSpPr txBox="1">
            <a:spLocks/>
          </p:cNvSpPr>
          <p:nvPr/>
        </p:nvSpPr>
        <p:spPr>
          <a:xfrm>
            <a:off x="9341427" y="3429000"/>
            <a:ext cx="2119746" cy="2612572"/>
          </a:xfrm>
          <a:prstGeom prst="rect">
            <a:avLst/>
          </a:prstGeom>
          <a:solidFill>
            <a:srgbClr val="FFFF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uk-UA" sz="2000" b="1" dirty="0">
                <a:solidFill>
                  <a:srgbClr val="FF0000"/>
                </a:solidFill>
              </a:rPr>
              <a:t>Бачення має </a:t>
            </a:r>
            <a:r>
              <a:rPr lang="en-GB" sz="2000" b="1" dirty="0" err="1">
                <a:solidFill>
                  <a:srgbClr val="FF0000"/>
                </a:solidFill>
              </a:rPr>
              <a:t>також</a:t>
            </a:r>
            <a:r>
              <a:rPr lang="en-GB" sz="2000" b="1" dirty="0">
                <a:solidFill>
                  <a:srgbClr val="FF0000"/>
                </a:solidFill>
              </a:rPr>
              <a:t> враховувати внутрішні та </a:t>
            </a:r>
            <a:r>
              <a:rPr lang="en-GB" sz="2000" b="1" dirty="0" err="1">
                <a:solidFill>
                  <a:srgbClr val="FF0000"/>
                </a:solidFill>
              </a:rPr>
              <a:t>зовнішні</a:t>
            </a:r>
            <a:r>
              <a:rPr lang="en-GB" sz="2000" b="1" dirty="0">
                <a:solidFill>
                  <a:srgbClr val="FF0000"/>
                </a:solidFill>
              </a:rPr>
              <a:t> </a:t>
            </a:r>
            <a:r>
              <a:rPr lang="uk-UA" sz="2000" b="1" dirty="0">
                <a:solidFill>
                  <a:srgbClr val="FF0000"/>
                </a:solidFill>
              </a:rPr>
              <a:t>зв</a:t>
            </a:r>
            <a:r>
              <a:rPr lang="en-US" sz="2000" b="1" dirty="0">
                <a:solidFill>
                  <a:srgbClr val="FF0000"/>
                </a:solidFill>
              </a:rPr>
              <a:t>’</a:t>
            </a:r>
            <a:r>
              <a:rPr lang="uk-UA" sz="2000" b="1" dirty="0" err="1">
                <a:solidFill>
                  <a:srgbClr val="FF0000"/>
                </a:solidFill>
              </a:rPr>
              <a:t>язки</a:t>
            </a:r>
            <a:r>
              <a:rPr lang="en-GB" sz="2000" b="1" dirty="0">
                <a:solidFill>
                  <a:srgbClr val="FF0000"/>
                </a:solidFill>
              </a:rPr>
              <a:t> (</a:t>
            </a:r>
            <a:r>
              <a:rPr lang="uk-UA" sz="2000" b="1" dirty="0">
                <a:solidFill>
                  <a:srgbClr val="FF0000"/>
                </a:solidFill>
              </a:rPr>
              <a:t>к</a:t>
            </a:r>
            <a:r>
              <a:rPr lang="en-GB" sz="2000" b="1" dirty="0" err="1">
                <a:solidFill>
                  <a:srgbClr val="FF0000"/>
                </a:solidFill>
              </a:rPr>
              <a:t>омпактність</a:t>
            </a:r>
            <a:r>
              <a:rPr lang="en-GB" sz="2000" b="1" dirty="0">
                <a:solidFill>
                  <a:srgbClr val="FF0000"/>
                </a:solidFill>
              </a:rPr>
              <a:t>, центр-периферія)</a:t>
            </a:r>
          </a:p>
        </p:txBody>
      </p:sp>
    </p:spTree>
    <p:extLst>
      <p:ext uri="{BB962C8B-B14F-4D97-AF65-F5344CB8AC3E}">
        <p14:creationId xmlns:p14="http://schemas.microsoft.com/office/powerpoint/2010/main" val="2334134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2F26CFD-59EE-4181-B5C1-72C171BD75CB}"/>
              </a:ext>
            </a:extLst>
          </p:cNvPr>
          <p:cNvSpPr>
            <a:spLocks noGrp="1"/>
          </p:cNvSpPr>
          <p:nvPr>
            <p:ph type="title"/>
          </p:nvPr>
        </p:nvSpPr>
        <p:spPr/>
        <p:txBody>
          <a:bodyPr>
            <a:normAutofit/>
          </a:bodyPr>
          <a:lstStyle/>
          <a:p>
            <a:r>
              <a:rPr lang="pl-PL" dirty="0">
                <a:solidFill>
                  <a:srgbClr val="0070C0"/>
                </a:solidFill>
              </a:rPr>
              <a:t>4. </a:t>
            </a:r>
            <a:r>
              <a:rPr lang="uk-UA" dirty="0">
                <a:solidFill>
                  <a:srgbClr val="0070C0"/>
                </a:solidFill>
              </a:rPr>
              <a:t>Вибір обмеженої кількості пріоритетів національного / регіонального розвитку</a:t>
            </a:r>
            <a:endParaRPr lang="en-GB" dirty="0">
              <a:solidFill>
                <a:srgbClr val="0070C0"/>
              </a:solidFill>
            </a:endParaRPr>
          </a:p>
        </p:txBody>
      </p:sp>
      <p:sp>
        <p:nvSpPr>
          <p:cNvPr id="2" name="Symbol zastępczy zawartości 1">
            <a:extLst>
              <a:ext uri="{FF2B5EF4-FFF2-40B4-BE49-F238E27FC236}">
                <a16:creationId xmlns:a16="http://schemas.microsoft.com/office/drawing/2014/main" id="{B12BE1A4-0D26-44B6-BDD0-60857B3949F8}"/>
              </a:ext>
            </a:extLst>
          </p:cNvPr>
          <p:cNvSpPr>
            <a:spLocks noGrp="1"/>
          </p:cNvSpPr>
          <p:nvPr>
            <p:ph sz="half" idx="1"/>
          </p:nvPr>
        </p:nvSpPr>
        <p:spPr>
          <a:xfrm>
            <a:off x="838200" y="1807142"/>
            <a:ext cx="4789714" cy="4351338"/>
          </a:xfrm>
        </p:spPr>
        <p:txBody>
          <a:bodyPr>
            <a:noAutofit/>
          </a:bodyPr>
          <a:lstStyle/>
          <a:p>
            <a:pPr marL="0" indent="0">
              <a:buNone/>
            </a:pPr>
            <a:r>
              <a:rPr lang="en-GB" sz="1800" b="1" dirty="0">
                <a:solidFill>
                  <a:srgbClr val="FF0000"/>
                </a:solidFill>
              </a:rPr>
              <a:t>Пріоритети повинні:</a:t>
            </a:r>
          </a:p>
          <a:p>
            <a:r>
              <a:rPr lang="en-GB" sz="1800" dirty="0" err="1"/>
              <a:t>визначати</a:t>
            </a:r>
            <a:r>
              <a:rPr lang="en-GB" sz="1800" dirty="0"/>
              <a:t> </a:t>
            </a:r>
            <a:r>
              <a:rPr lang="uk-UA" sz="1800" b="1" dirty="0"/>
              <a:t>конкретні та</a:t>
            </a:r>
            <a:r>
              <a:rPr lang="en-GB" sz="1800" b="1" dirty="0"/>
              <a:t> досяжні цілі</a:t>
            </a:r>
            <a:r>
              <a:rPr lang="en-GB" sz="1800" dirty="0"/>
              <a:t>, </a:t>
            </a:r>
          </a:p>
          <a:p>
            <a:r>
              <a:rPr lang="en-GB" sz="1800" dirty="0" err="1"/>
              <a:t>Цілі</a:t>
            </a:r>
            <a:r>
              <a:rPr lang="en-GB" sz="1800" dirty="0"/>
              <a:t> </a:t>
            </a:r>
            <a:r>
              <a:rPr lang="uk-UA" sz="1800" dirty="0"/>
              <a:t>повинні ґрунтуватися на сучасних та майбутніх конкурентних перевагах та потенціал досконалості, виходячи з аналізу регіонального потенціалу для інноваційної </a:t>
            </a:r>
            <a:r>
              <a:rPr lang="uk-UA" sz="1800" b="1" dirty="0">
                <a:solidFill>
                  <a:srgbClr val="FF0000"/>
                </a:solidFill>
              </a:rPr>
              <a:t>диференціації (спеціалізації)</a:t>
            </a:r>
            <a:r>
              <a:rPr lang="uk-UA" sz="1800" dirty="0"/>
              <a:t>.</a:t>
            </a:r>
            <a:endParaRPr lang="en-GB" sz="1800" dirty="0"/>
          </a:p>
          <a:p>
            <a:r>
              <a:rPr lang="uk-UA" sz="1800" b="1" dirty="0"/>
              <a:t>На додаток </a:t>
            </a:r>
            <a:r>
              <a:rPr lang="en-GB" sz="1800" b="1" dirty="0" err="1"/>
              <a:t>до</a:t>
            </a:r>
            <a:r>
              <a:rPr lang="en-GB" sz="1800" b="1" dirty="0"/>
              <a:t> технологічних, </a:t>
            </a:r>
            <a:r>
              <a:rPr lang="en-GB" sz="1800" b="1" dirty="0" err="1"/>
              <a:t>галузеви</a:t>
            </a:r>
            <a:r>
              <a:rPr lang="uk-UA" sz="1800" b="1" dirty="0"/>
              <a:t>х</a:t>
            </a:r>
            <a:r>
              <a:rPr lang="en-GB" sz="1800" b="1" dirty="0"/>
              <a:t> </a:t>
            </a:r>
            <a:r>
              <a:rPr lang="en-GB" sz="1800" b="1" dirty="0" err="1"/>
              <a:t>або</a:t>
            </a:r>
            <a:r>
              <a:rPr lang="en-GB" sz="1800" b="1" dirty="0"/>
              <a:t> </a:t>
            </a:r>
            <a:r>
              <a:rPr lang="en-GB" sz="1800" b="1" dirty="0" err="1"/>
              <a:t>міжгалузеви</a:t>
            </a:r>
            <a:r>
              <a:rPr lang="uk-UA" sz="1800" b="1" dirty="0"/>
              <a:t>х</a:t>
            </a:r>
            <a:r>
              <a:rPr lang="en-GB" sz="1800" b="1" dirty="0"/>
              <a:t> </a:t>
            </a:r>
            <a:r>
              <a:rPr lang="en-GB" sz="1800" b="1" dirty="0" err="1"/>
              <a:t>пріоритетних</a:t>
            </a:r>
            <a:r>
              <a:rPr lang="en-GB" sz="1800" b="1" dirty="0"/>
              <a:t> </a:t>
            </a:r>
            <a:r>
              <a:rPr lang="uk-UA" sz="1800" b="1" dirty="0"/>
              <a:t>сфер</a:t>
            </a:r>
            <a:r>
              <a:rPr lang="en-GB" sz="1800" b="1" dirty="0"/>
              <a:t>, </a:t>
            </a:r>
            <a:r>
              <a:rPr lang="uk-UA" sz="1800" b="1" dirty="0"/>
              <a:t>необхідно визначити горизонтальні пріоритети.</a:t>
            </a:r>
            <a:r>
              <a:rPr lang="en-GB" sz="1800" dirty="0"/>
              <a:t> Вони можуть </a:t>
            </a:r>
            <a:r>
              <a:rPr lang="en-GB" sz="1800" dirty="0" err="1"/>
              <a:t>включати</a:t>
            </a:r>
            <a:r>
              <a:rPr lang="en-GB" sz="1800" dirty="0"/>
              <a:t> </a:t>
            </a:r>
            <a:r>
              <a:rPr lang="en-GB" sz="1800" dirty="0" err="1"/>
              <a:t>розповсюдження</a:t>
            </a:r>
            <a:r>
              <a:rPr lang="en-GB" sz="1800" dirty="0"/>
              <a:t> та / або </a:t>
            </a:r>
            <a:r>
              <a:rPr lang="en-GB" sz="1800" dirty="0" err="1"/>
              <a:t>застосування</a:t>
            </a:r>
            <a:r>
              <a:rPr lang="en-GB" sz="1800" dirty="0"/>
              <a:t> </a:t>
            </a:r>
            <a:r>
              <a:rPr lang="en-GB" sz="1800" dirty="0" err="1"/>
              <a:t>ключових</a:t>
            </a:r>
            <a:r>
              <a:rPr lang="en-GB" sz="1800" dirty="0"/>
              <a:t> </a:t>
            </a:r>
            <a:r>
              <a:rPr lang="uk-UA" sz="1800" dirty="0"/>
              <a:t>високоефективних </a:t>
            </a:r>
            <a:r>
              <a:rPr lang="en-GB" sz="1800" dirty="0" err="1"/>
              <a:t>технологій</a:t>
            </a:r>
            <a:r>
              <a:rPr lang="en-GB" sz="1800" dirty="0"/>
              <a:t>, аспекти, пов'язані із соціальною інновації або фінансування зростання новостворених компаній, особливо інноваційних компаній.</a:t>
            </a:r>
          </a:p>
        </p:txBody>
      </p:sp>
      <p:sp>
        <p:nvSpPr>
          <p:cNvPr id="3" name="Symbol zastępczy zawartości 2">
            <a:extLst>
              <a:ext uri="{FF2B5EF4-FFF2-40B4-BE49-F238E27FC236}">
                <a16:creationId xmlns:a16="http://schemas.microsoft.com/office/drawing/2014/main" id="{D47DCD04-B22D-48C8-887D-9D5BA470EC78}"/>
              </a:ext>
            </a:extLst>
          </p:cNvPr>
          <p:cNvSpPr>
            <a:spLocks noGrp="1"/>
          </p:cNvSpPr>
          <p:nvPr>
            <p:ph sz="half" idx="2"/>
          </p:nvPr>
        </p:nvSpPr>
        <p:spPr>
          <a:xfrm>
            <a:off x="5889171" y="1807142"/>
            <a:ext cx="3597729" cy="4351338"/>
          </a:xfrm>
        </p:spPr>
        <p:txBody>
          <a:bodyPr>
            <a:normAutofit fontScale="92500" lnSpcReduction="20000"/>
          </a:bodyPr>
          <a:lstStyle/>
          <a:p>
            <a:pPr marL="0" indent="0">
              <a:buNone/>
            </a:pPr>
            <a:r>
              <a:rPr lang="ru-RU" sz="1800" b="1" dirty="0" err="1">
                <a:solidFill>
                  <a:srgbClr val="FF0000"/>
                </a:solidFill>
              </a:rPr>
              <a:t>Основні</a:t>
            </a:r>
            <a:r>
              <a:rPr lang="ru-RU" sz="1800" b="1" dirty="0">
                <a:solidFill>
                  <a:srgbClr val="FF0000"/>
                </a:solidFill>
              </a:rPr>
              <a:t> </a:t>
            </a:r>
            <a:r>
              <a:rPr lang="ru-RU" sz="1800" b="1" dirty="0" err="1">
                <a:solidFill>
                  <a:srgbClr val="FF0000"/>
                </a:solidFill>
              </a:rPr>
              <a:t>критерії</a:t>
            </a:r>
            <a:r>
              <a:rPr lang="ru-RU" sz="1800" b="1" dirty="0">
                <a:solidFill>
                  <a:srgbClr val="FF0000"/>
                </a:solidFill>
              </a:rPr>
              <a:t> для </a:t>
            </a:r>
            <a:r>
              <a:rPr lang="ru-RU" sz="1800" b="1" dirty="0" err="1">
                <a:solidFill>
                  <a:srgbClr val="FF0000"/>
                </a:solidFill>
              </a:rPr>
              <a:t>вибору</a:t>
            </a:r>
            <a:r>
              <a:rPr lang="ru-RU" sz="1800" b="1" dirty="0">
                <a:solidFill>
                  <a:srgbClr val="FF0000"/>
                </a:solidFill>
              </a:rPr>
              <a:t> </a:t>
            </a:r>
            <a:r>
              <a:rPr lang="ru-RU" sz="1800" b="1" dirty="0" err="1">
                <a:solidFill>
                  <a:srgbClr val="FF0000"/>
                </a:solidFill>
              </a:rPr>
              <a:t>діапазону</a:t>
            </a:r>
            <a:r>
              <a:rPr lang="ru-RU" sz="1800" b="1" dirty="0">
                <a:solidFill>
                  <a:srgbClr val="FF0000"/>
                </a:solidFill>
              </a:rPr>
              <a:t> </a:t>
            </a:r>
            <a:r>
              <a:rPr lang="ru-RU" sz="1800" b="1" dirty="0" err="1">
                <a:solidFill>
                  <a:srgbClr val="FF0000"/>
                </a:solidFill>
              </a:rPr>
              <a:t>можливих</a:t>
            </a:r>
            <a:r>
              <a:rPr lang="ru-RU" sz="1800" b="1" dirty="0">
                <a:solidFill>
                  <a:srgbClr val="FF0000"/>
                </a:solidFill>
              </a:rPr>
              <a:t> </a:t>
            </a:r>
            <a:r>
              <a:rPr lang="ru-RU" sz="1800" b="1" dirty="0" err="1">
                <a:solidFill>
                  <a:srgbClr val="FF0000"/>
                </a:solidFill>
              </a:rPr>
              <a:t>пріоритетних</a:t>
            </a:r>
            <a:r>
              <a:rPr lang="ru-RU" sz="1800" b="1" dirty="0">
                <a:solidFill>
                  <a:srgbClr val="FF0000"/>
                </a:solidFill>
              </a:rPr>
              <a:t> областей </a:t>
            </a:r>
            <a:r>
              <a:rPr lang="en-GB" sz="1800" b="1" dirty="0">
                <a:solidFill>
                  <a:srgbClr val="FF0000"/>
                </a:solidFill>
              </a:rPr>
              <a:t>:</a:t>
            </a:r>
          </a:p>
          <a:p>
            <a:r>
              <a:rPr lang="uk-UA" sz="1800" dirty="0"/>
              <a:t>наявність ключових активів та можливостей (у тому числі спеціалізованих навичок та резервів робочої сили), якщо це можливо, творче поєднання цих факторів (</a:t>
            </a:r>
            <a:r>
              <a:rPr lang="uk-UA" sz="1800" dirty="0" err="1"/>
              <a:t>міжсекторальних</a:t>
            </a:r>
            <a:r>
              <a:rPr lang="uk-UA" sz="1800" dirty="0"/>
              <a:t>, </a:t>
            </a:r>
            <a:r>
              <a:rPr lang="uk-UA" sz="1800" dirty="0" err="1"/>
              <a:t>міжкластерних</a:t>
            </a:r>
            <a:r>
              <a:rPr lang="uk-UA" sz="1800" dirty="0"/>
              <a:t>).</a:t>
            </a:r>
            <a:endParaRPr lang="en-GB" sz="1800" dirty="0"/>
          </a:p>
          <a:p>
            <a:r>
              <a:rPr lang="uk-UA" sz="1800" dirty="0"/>
              <a:t>диверсифікаційний потенціал цих секторів, </a:t>
            </a:r>
            <a:r>
              <a:rPr lang="uk-UA" sz="1800" dirty="0" err="1"/>
              <a:t>міжсекторальних</a:t>
            </a:r>
            <a:r>
              <a:rPr lang="uk-UA" sz="1800" dirty="0"/>
              <a:t> галузей чи доменів, критична маса та / або критичний потенціал у кожному секторі.</a:t>
            </a:r>
            <a:endParaRPr lang="en-GB" sz="1800" dirty="0"/>
          </a:p>
          <a:p>
            <a:r>
              <a:rPr lang="en-GB" sz="1800" dirty="0"/>
              <a:t>міжнародне становище регіону в якості локального вузла в глобальних виробничо-збутових ланцюжках.</a:t>
            </a:r>
          </a:p>
        </p:txBody>
      </p:sp>
      <p:pic>
        <p:nvPicPr>
          <p:cNvPr id="7" name="Obraz 6">
            <a:extLst>
              <a:ext uri="{FF2B5EF4-FFF2-40B4-BE49-F238E27FC236}">
                <a16:creationId xmlns:a16="http://schemas.microsoft.com/office/drawing/2014/main" id="{522AC5C2-909A-4D20-8DA3-A236E3528B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86900" y="1690688"/>
            <a:ext cx="2432395" cy="4584247"/>
          </a:xfrm>
          <a:prstGeom prst="rect">
            <a:avLst/>
          </a:prstGeom>
        </p:spPr>
      </p:pic>
    </p:spTree>
    <p:extLst>
      <p:ext uri="{BB962C8B-B14F-4D97-AF65-F5344CB8AC3E}">
        <p14:creationId xmlns:p14="http://schemas.microsoft.com/office/powerpoint/2010/main" val="2103091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2F26CFD-59EE-4181-B5C1-72C171BD75CB}"/>
              </a:ext>
            </a:extLst>
          </p:cNvPr>
          <p:cNvSpPr>
            <a:spLocks noGrp="1"/>
          </p:cNvSpPr>
          <p:nvPr>
            <p:ph type="title"/>
          </p:nvPr>
        </p:nvSpPr>
        <p:spPr/>
        <p:txBody>
          <a:bodyPr>
            <a:normAutofit fontScale="90000"/>
          </a:bodyPr>
          <a:lstStyle/>
          <a:p>
            <a:r>
              <a:rPr lang="pl-PL" dirty="0">
                <a:solidFill>
                  <a:srgbClr val="0070C0"/>
                </a:solidFill>
              </a:rPr>
              <a:t>5. </a:t>
            </a:r>
            <a:r>
              <a:rPr lang="en-GB" dirty="0" err="1">
                <a:solidFill>
                  <a:srgbClr val="0070C0"/>
                </a:solidFill>
              </a:rPr>
              <a:t>Створення</a:t>
            </a:r>
            <a:r>
              <a:rPr lang="en-GB" dirty="0">
                <a:solidFill>
                  <a:srgbClr val="0070C0"/>
                </a:solidFill>
              </a:rPr>
              <a:t> </a:t>
            </a:r>
            <a:r>
              <a:rPr lang="uk-UA" dirty="0">
                <a:solidFill>
                  <a:srgbClr val="0070C0"/>
                </a:solidFill>
              </a:rPr>
              <a:t>відповідних поєднань політики</a:t>
            </a:r>
            <a:br>
              <a:rPr lang="en-GB" dirty="0">
                <a:solidFill>
                  <a:srgbClr val="0070C0"/>
                </a:solidFill>
              </a:rPr>
            </a:br>
            <a:endParaRPr lang="en-GB" dirty="0">
              <a:solidFill>
                <a:srgbClr val="0070C0"/>
              </a:solidFill>
            </a:endParaRPr>
          </a:p>
        </p:txBody>
      </p:sp>
      <p:sp>
        <p:nvSpPr>
          <p:cNvPr id="2" name="Symbol zastępczy zawartości 1">
            <a:extLst>
              <a:ext uri="{FF2B5EF4-FFF2-40B4-BE49-F238E27FC236}">
                <a16:creationId xmlns:a16="http://schemas.microsoft.com/office/drawing/2014/main" id="{D8A44529-0039-47FA-922C-AD1C919EFD39}"/>
              </a:ext>
            </a:extLst>
          </p:cNvPr>
          <p:cNvSpPr>
            <a:spLocks noGrp="1"/>
          </p:cNvSpPr>
          <p:nvPr>
            <p:ph sz="half" idx="1"/>
          </p:nvPr>
        </p:nvSpPr>
        <p:spPr/>
        <p:txBody>
          <a:bodyPr>
            <a:noAutofit/>
          </a:bodyPr>
          <a:lstStyle/>
          <a:p>
            <a:pPr marL="0" indent="0">
              <a:buNone/>
            </a:pPr>
            <a:r>
              <a:rPr lang="en-GB" sz="2000" b="1" dirty="0">
                <a:solidFill>
                  <a:srgbClr val="FF0000"/>
                </a:solidFill>
              </a:rPr>
              <a:t>Багаторічний план дій:</a:t>
            </a:r>
          </a:p>
          <a:p>
            <a:pPr lvl="0"/>
            <a:r>
              <a:rPr lang="uk-UA" sz="2000" dirty="0"/>
              <a:t>Визначення загальних напрямків діяльності, що </a:t>
            </a:r>
            <a:r>
              <a:rPr lang="uk-UA" sz="2000" b="1" dirty="0"/>
              <a:t>відповідають пріоритетам </a:t>
            </a:r>
            <a:r>
              <a:rPr lang="uk-UA" sz="2000" dirty="0"/>
              <a:t>і викликам у цих пріоритетних областях</a:t>
            </a:r>
          </a:p>
          <a:p>
            <a:pPr lvl="0"/>
            <a:r>
              <a:rPr lang="uk-UA" sz="2000" dirty="0"/>
              <a:t>Визначення механізмів реалізації та проектів</a:t>
            </a:r>
          </a:p>
          <a:p>
            <a:pPr lvl="0"/>
            <a:r>
              <a:rPr lang="uk-UA" sz="2000" dirty="0"/>
              <a:t>Визначення цільових груп</a:t>
            </a:r>
          </a:p>
          <a:p>
            <a:pPr lvl="0"/>
            <a:r>
              <a:rPr lang="uk-UA" sz="2000" dirty="0"/>
              <a:t>Визначення дійових осіб і їх обов'язки</a:t>
            </a:r>
          </a:p>
          <a:p>
            <a:pPr lvl="0"/>
            <a:r>
              <a:rPr lang="uk-UA" sz="2000" dirty="0"/>
              <a:t>Визначення вимірюваних цілей для оцінки як результатів, так і наслідків дій</a:t>
            </a:r>
          </a:p>
          <a:p>
            <a:pPr lvl="0"/>
            <a:r>
              <a:rPr lang="uk-UA" sz="2000" dirty="0"/>
              <a:t>Визначення часових рамок</a:t>
            </a:r>
          </a:p>
          <a:p>
            <a:pPr lvl="0"/>
            <a:r>
              <a:rPr lang="uk-UA" sz="2000" dirty="0"/>
              <a:t>Визначення джерел фінансування, орієнтованих на кілька груп і проектів</a:t>
            </a:r>
          </a:p>
        </p:txBody>
      </p:sp>
      <p:sp>
        <p:nvSpPr>
          <p:cNvPr id="3" name="Symbol zastępczy zawartości 2">
            <a:extLst>
              <a:ext uri="{FF2B5EF4-FFF2-40B4-BE49-F238E27FC236}">
                <a16:creationId xmlns:a16="http://schemas.microsoft.com/office/drawing/2014/main" id="{14EAF196-31DB-4F09-B6EA-6918EAF8126B}"/>
              </a:ext>
            </a:extLst>
          </p:cNvPr>
          <p:cNvSpPr>
            <a:spLocks noGrp="1"/>
          </p:cNvSpPr>
          <p:nvPr>
            <p:ph sz="half" idx="2"/>
          </p:nvPr>
        </p:nvSpPr>
        <p:spPr>
          <a:xfrm>
            <a:off x="6489290" y="1825625"/>
            <a:ext cx="4864510" cy="4351338"/>
          </a:xfrm>
        </p:spPr>
        <p:txBody>
          <a:bodyPr>
            <a:normAutofit fontScale="62500" lnSpcReduction="20000"/>
          </a:bodyPr>
          <a:lstStyle/>
          <a:p>
            <a:pPr marL="0" indent="0">
              <a:buNone/>
            </a:pPr>
            <a:r>
              <a:rPr lang="uk-UA" b="1" dirty="0">
                <a:solidFill>
                  <a:srgbClr val="FF0000"/>
                </a:solidFill>
              </a:rPr>
              <a:t>Поєднання напрямів </a:t>
            </a:r>
            <a:r>
              <a:rPr lang="en-GB" b="1" dirty="0" err="1">
                <a:solidFill>
                  <a:srgbClr val="FF0000"/>
                </a:solidFill>
              </a:rPr>
              <a:t>ді</a:t>
            </a:r>
            <a:r>
              <a:rPr lang="uk-UA" b="1" dirty="0" err="1">
                <a:solidFill>
                  <a:srgbClr val="FF0000"/>
                </a:solidFill>
              </a:rPr>
              <a:t>яльності</a:t>
            </a:r>
            <a:r>
              <a:rPr lang="en-GB" b="1" dirty="0">
                <a:solidFill>
                  <a:srgbClr val="FF0000"/>
                </a:solidFill>
              </a:rPr>
              <a:t> та інструментів:</a:t>
            </a:r>
          </a:p>
          <a:p>
            <a:r>
              <a:rPr lang="uk-UA" b="1" dirty="0"/>
              <a:t>Г</a:t>
            </a:r>
            <a:r>
              <a:rPr lang="en-GB" b="1" dirty="0" err="1"/>
              <a:t>енерування</a:t>
            </a:r>
            <a:r>
              <a:rPr lang="en-GB" b="1" dirty="0"/>
              <a:t> </a:t>
            </a:r>
            <a:r>
              <a:rPr lang="en-GB" b="1" dirty="0" err="1"/>
              <a:t>знань</a:t>
            </a:r>
            <a:r>
              <a:rPr lang="en-GB" b="1" dirty="0"/>
              <a:t> </a:t>
            </a:r>
            <a:r>
              <a:rPr lang="en-GB" dirty="0"/>
              <a:t>(</a:t>
            </a:r>
            <a:r>
              <a:rPr lang="uk-UA" dirty="0"/>
              <a:t>н</a:t>
            </a:r>
            <a:r>
              <a:rPr lang="en-GB" dirty="0" err="1"/>
              <a:t>априклад</a:t>
            </a:r>
            <a:r>
              <a:rPr lang="en-GB" dirty="0"/>
              <a:t>, </a:t>
            </a:r>
            <a:r>
              <a:rPr lang="uk-UA" dirty="0"/>
              <a:t>фонди </a:t>
            </a:r>
            <a:r>
              <a:rPr lang="en-GB" dirty="0" err="1"/>
              <a:t>технологі</a:t>
            </a:r>
            <a:r>
              <a:rPr lang="uk-UA" dirty="0"/>
              <a:t>й</a:t>
            </a:r>
            <a:r>
              <a:rPr lang="en-GB" dirty="0"/>
              <a:t>, </a:t>
            </a:r>
            <a:r>
              <a:rPr lang="en-GB" dirty="0" err="1"/>
              <a:t>стимул</a:t>
            </a:r>
            <a:r>
              <a:rPr lang="uk-UA" dirty="0" err="1"/>
              <a:t>ювання</a:t>
            </a:r>
            <a:r>
              <a:rPr lang="en-GB" dirty="0"/>
              <a:t> / </a:t>
            </a:r>
            <a:r>
              <a:rPr lang="en-GB" dirty="0" err="1"/>
              <a:t>підтрим</a:t>
            </a:r>
            <a:r>
              <a:rPr lang="uk-UA" dirty="0"/>
              <a:t>ка</a:t>
            </a:r>
            <a:r>
              <a:rPr lang="en-GB" dirty="0"/>
              <a:t> / </a:t>
            </a:r>
            <a:r>
              <a:rPr lang="uk-UA" dirty="0"/>
              <a:t>надання </a:t>
            </a:r>
            <a:r>
              <a:rPr lang="en-GB" dirty="0" err="1"/>
              <a:t>грант</a:t>
            </a:r>
            <a:r>
              <a:rPr lang="uk-UA" dirty="0" err="1"/>
              <a:t>ів</a:t>
            </a:r>
            <a:r>
              <a:rPr lang="uk-UA" dirty="0"/>
              <a:t> для наукових досліджень і розробок</a:t>
            </a:r>
            <a:r>
              <a:rPr lang="en-GB" dirty="0"/>
              <a:t>, підтримка науково-дослідних і технологічних центрів, підтримка інфраструктури, розвиток, людський капітал </a:t>
            </a:r>
            <a:r>
              <a:rPr lang="en-GB" dirty="0" err="1"/>
              <a:t>для</a:t>
            </a:r>
            <a:r>
              <a:rPr lang="en-GB" dirty="0"/>
              <a:t> </a:t>
            </a:r>
            <a:r>
              <a:rPr lang="uk-UA" dirty="0"/>
              <a:t>науково-технічних областей</a:t>
            </a:r>
            <a:r>
              <a:rPr lang="en-GB" dirty="0"/>
              <a:t>)</a:t>
            </a:r>
          </a:p>
          <a:p>
            <a:r>
              <a:rPr lang="uk-UA" b="1" dirty="0"/>
              <a:t>Передача </a:t>
            </a:r>
            <a:r>
              <a:rPr lang="en-GB" b="1" dirty="0" err="1"/>
              <a:t>знань</a:t>
            </a:r>
            <a:r>
              <a:rPr lang="en-GB" b="1" dirty="0"/>
              <a:t> </a:t>
            </a:r>
            <a:r>
              <a:rPr lang="en-GB" dirty="0"/>
              <a:t>(</a:t>
            </a:r>
            <a:r>
              <a:rPr lang="uk-UA" dirty="0"/>
              <a:t>н</a:t>
            </a:r>
            <a:r>
              <a:rPr lang="en-GB" dirty="0" err="1"/>
              <a:t>априклад</a:t>
            </a:r>
            <a:r>
              <a:rPr lang="en-GB" dirty="0"/>
              <a:t>, </a:t>
            </a:r>
            <a:r>
              <a:rPr lang="uk-UA" dirty="0" err="1"/>
              <a:t>о</a:t>
            </a:r>
            <a:r>
              <a:rPr lang="en-GB" dirty="0" err="1"/>
              <a:t>фіси</a:t>
            </a:r>
            <a:r>
              <a:rPr lang="en-GB" dirty="0"/>
              <a:t> </a:t>
            </a:r>
            <a:r>
              <a:rPr lang="en-GB" dirty="0" err="1"/>
              <a:t>передачі</a:t>
            </a:r>
            <a:r>
              <a:rPr lang="en-GB" dirty="0"/>
              <a:t> </a:t>
            </a:r>
            <a:r>
              <a:rPr lang="en-GB" dirty="0" err="1"/>
              <a:t>технології</a:t>
            </a:r>
            <a:r>
              <a:rPr lang="en-GB" dirty="0"/>
              <a:t> </a:t>
            </a:r>
            <a:r>
              <a:rPr lang="uk-UA" dirty="0"/>
              <a:t>наукових парків, </a:t>
            </a:r>
            <a:r>
              <a:rPr lang="en-GB" dirty="0"/>
              <a:t>Science Parks технології Офіси передачі і </a:t>
            </a:r>
            <a:r>
              <a:rPr lang="en-GB" dirty="0" err="1"/>
              <a:t>технологічн</a:t>
            </a:r>
            <a:r>
              <a:rPr lang="uk-UA" dirty="0"/>
              <a:t>і</a:t>
            </a:r>
            <a:r>
              <a:rPr lang="en-GB" dirty="0"/>
              <a:t> </a:t>
            </a:r>
            <a:r>
              <a:rPr lang="en-GB" dirty="0" err="1"/>
              <a:t>брокер</a:t>
            </a:r>
            <a:r>
              <a:rPr lang="uk-UA" dirty="0"/>
              <a:t>и</a:t>
            </a:r>
            <a:r>
              <a:rPr lang="en-GB" dirty="0"/>
              <a:t>, </a:t>
            </a:r>
            <a:r>
              <a:rPr lang="en-GB" dirty="0" err="1"/>
              <a:t>відкрит</a:t>
            </a:r>
            <a:r>
              <a:rPr lang="uk-UA" dirty="0"/>
              <a:t>і джерела-відкрита наука</a:t>
            </a:r>
            <a:r>
              <a:rPr lang="en-GB" dirty="0"/>
              <a:t>)</a:t>
            </a:r>
          </a:p>
          <a:p>
            <a:r>
              <a:rPr lang="uk-UA" b="1" dirty="0"/>
              <a:t>Використання </a:t>
            </a:r>
            <a:r>
              <a:rPr lang="en-GB" b="1" dirty="0" err="1"/>
              <a:t>знань</a:t>
            </a:r>
            <a:r>
              <a:rPr lang="en-GB" b="1" dirty="0"/>
              <a:t> </a:t>
            </a:r>
            <a:r>
              <a:rPr lang="en-GB" dirty="0"/>
              <a:t>(</a:t>
            </a:r>
            <a:r>
              <a:rPr lang="uk-UA" dirty="0"/>
              <a:t>н</a:t>
            </a:r>
            <a:r>
              <a:rPr lang="en-GB" dirty="0" err="1"/>
              <a:t>априклад</a:t>
            </a:r>
            <a:r>
              <a:rPr lang="en-GB" dirty="0"/>
              <a:t>, інкубатори, </a:t>
            </a:r>
            <a:r>
              <a:rPr lang="en-GB" dirty="0" err="1"/>
              <a:t>інноваційн</a:t>
            </a:r>
            <a:r>
              <a:rPr lang="uk-UA" dirty="0"/>
              <a:t>і</a:t>
            </a:r>
            <a:r>
              <a:rPr lang="en-GB" dirty="0"/>
              <a:t> </a:t>
            </a:r>
            <a:r>
              <a:rPr lang="uk-UA" dirty="0"/>
              <a:t>сервіси </a:t>
            </a:r>
            <a:r>
              <a:rPr lang="en-GB" dirty="0" err="1"/>
              <a:t>підтримки</a:t>
            </a:r>
            <a:r>
              <a:rPr lang="en-GB" dirty="0"/>
              <a:t> </a:t>
            </a:r>
            <a:r>
              <a:rPr lang="en-GB" dirty="0" err="1"/>
              <a:t>стартап</a:t>
            </a:r>
            <a:r>
              <a:rPr lang="uk-UA" dirty="0" err="1"/>
              <a:t>ів</a:t>
            </a:r>
            <a:r>
              <a:rPr lang="en-GB" dirty="0"/>
              <a:t>, </a:t>
            </a:r>
            <a:r>
              <a:rPr lang="en-GB" dirty="0" err="1"/>
              <a:t>промислов</a:t>
            </a:r>
            <a:r>
              <a:rPr lang="uk-UA" dirty="0"/>
              <a:t>і дисертанти</a:t>
            </a:r>
            <a:r>
              <a:rPr lang="en-GB" dirty="0"/>
              <a:t>, регіональна промислова політика; </a:t>
            </a:r>
            <a:r>
              <a:rPr lang="en-GB" dirty="0" err="1"/>
              <a:t>інноваційно-орієнтован</a:t>
            </a:r>
            <a:r>
              <a:rPr lang="uk-UA" dirty="0"/>
              <a:t>і</a:t>
            </a:r>
            <a:r>
              <a:rPr lang="en-GB" dirty="0"/>
              <a:t> державні </a:t>
            </a:r>
            <a:r>
              <a:rPr lang="en-GB" dirty="0" err="1"/>
              <a:t>закупівлі</a:t>
            </a:r>
            <a:r>
              <a:rPr lang="en-GB" dirty="0"/>
              <a:t>)</a:t>
            </a:r>
          </a:p>
        </p:txBody>
      </p:sp>
    </p:spTree>
    <p:extLst>
      <p:ext uri="{BB962C8B-B14F-4D97-AF65-F5344CB8AC3E}">
        <p14:creationId xmlns:p14="http://schemas.microsoft.com/office/powerpoint/2010/main" val="1208402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2F26CFD-59EE-4181-B5C1-72C171BD75CB}"/>
              </a:ext>
            </a:extLst>
          </p:cNvPr>
          <p:cNvSpPr>
            <a:spLocks noGrp="1"/>
          </p:cNvSpPr>
          <p:nvPr>
            <p:ph type="title"/>
          </p:nvPr>
        </p:nvSpPr>
        <p:spPr>
          <a:xfrm>
            <a:off x="838200" y="205348"/>
            <a:ext cx="10515600" cy="1325563"/>
          </a:xfrm>
        </p:spPr>
        <p:txBody>
          <a:bodyPr>
            <a:normAutofit/>
          </a:bodyPr>
          <a:lstStyle/>
          <a:p>
            <a:r>
              <a:rPr lang="en-GB" dirty="0">
                <a:solidFill>
                  <a:srgbClr val="0070C0"/>
                </a:solidFill>
              </a:rPr>
              <a:t>5. </a:t>
            </a:r>
            <a:r>
              <a:rPr lang="en-GB" dirty="0" err="1">
                <a:solidFill>
                  <a:srgbClr val="0070C0"/>
                </a:solidFill>
              </a:rPr>
              <a:t>Створення</a:t>
            </a:r>
            <a:r>
              <a:rPr lang="en-GB" dirty="0">
                <a:solidFill>
                  <a:srgbClr val="0070C0"/>
                </a:solidFill>
              </a:rPr>
              <a:t> </a:t>
            </a:r>
            <a:r>
              <a:rPr lang="uk-UA" dirty="0">
                <a:solidFill>
                  <a:srgbClr val="0070C0"/>
                </a:solidFill>
              </a:rPr>
              <a:t>відповідніх поєднань політики</a:t>
            </a:r>
            <a:r>
              <a:rPr lang="en-GB" dirty="0">
                <a:solidFill>
                  <a:srgbClr val="0070C0"/>
                </a:solidFill>
              </a:rPr>
              <a:t> - </a:t>
            </a:r>
            <a:r>
              <a:rPr lang="uk-UA" dirty="0">
                <a:solidFill>
                  <a:srgbClr val="0070C0"/>
                </a:solidFill>
              </a:rPr>
              <a:t>приклад інструментів </a:t>
            </a:r>
            <a:r>
              <a:rPr lang="en-GB" dirty="0">
                <a:solidFill>
                  <a:srgbClr val="0070C0"/>
                </a:solidFill>
              </a:rPr>
              <a:t>RIS3</a:t>
            </a:r>
          </a:p>
        </p:txBody>
      </p:sp>
      <p:sp>
        <p:nvSpPr>
          <p:cNvPr id="3" name="Symbol zastępczy zawartości 2">
            <a:extLst>
              <a:ext uri="{FF2B5EF4-FFF2-40B4-BE49-F238E27FC236}">
                <a16:creationId xmlns:a16="http://schemas.microsoft.com/office/drawing/2014/main" id="{14EAF196-31DB-4F09-B6EA-6918EAF8126B}"/>
              </a:ext>
            </a:extLst>
          </p:cNvPr>
          <p:cNvSpPr>
            <a:spLocks noGrp="1"/>
          </p:cNvSpPr>
          <p:nvPr>
            <p:ph sz="half" idx="2"/>
          </p:nvPr>
        </p:nvSpPr>
        <p:spPr>
          <a:xfrm>
            <a:off x="137653" y="1527988"/>
            <a:ext cx="4569541" cy="5173462"/>
          </a:xfrm>
        </p:spPr>
        <p:txBody>
          <a:bodyPr>
            <a:noAutofit/>
          </a:bodyPr>
          <a:lstStyle/>
          <a:p>
            <a:pPr marL="0" indent="0">
              <a:buNone/>
            </a:pPr>
            <a:r>
              <a:rPr lang="uk-UA" sz="1500" b="1" dirty="0">
                <a:solidFill>
                  <a:srgbClr val="FF0000"/>
                </a:solidFill>
              </a:rPr>
              <a:t>Заходи реформування системи досліджень та інновацій:</a:t>
            </a:r>
            <a:endParaRPr lang="uk-UA" sz="1500" dirty="0">
              <a:solidFill>
                <a:srgbClr val="FF0000"/>
              </a:solidFill>
            </a:endParaRPr>
          </a:p>
          <a:p>
            <a:pPr lvl="0">
              <a:spcBef>
                <a:spcPts val="600"/>
              </a:spcBef>
            </a:pPr>
            <a:r>
              <a:rPr lang="uk-UA" sz="1500" dirty="0"/>
              <a:t>Поліпшення структури і функціонування залучених органів, установ і їх координація (питання управління) </a:t>
            </a:r>
          </a:p>
          <a:p>
            <a:pPr lvl="0">
              <a:spcBef>
                <a:spcPts val="600"/>
              </a:spcBef>
            </a:pPr>
            <a:r>
              <a:rPr lang="uk-UA" sz="1500" dirty="0"/>
              <a:t>Розробка національної стратегії / політики досліджень та інновацій</a:t>
            </a:r>
          </a:p>
          <a:p>
            <a:pPr lvl="0">
              <a:spcBef>
                <a:spcPts val="600"/>
              </a:spcBef>
            </a:pPr>
            <a:r>
              <a:rPr lang="uk-UA" sz="1500" dirty="0"/>
              <a:t>Створення системи побудови дослідницько-інноваційної інфраструктури</a:t>
            </a:r>
          </a:p>
          <a:p>
            <a:pPr lvl="0">
              <a:spcBef>
                <a:spcPts val="600"/>
              </a:spcBef>
            </a:pPr>
            <a:r>
              <a:rPr lang="uk-UA" sz="1500" dirty="0"/>
              <a:t>Аудит науково-дослідницької системи</a:t>
            </a:r>
          </a:p>
          <a:p>
            <a:pPr lvl="0">
              <a:spcBef>
                <a:spcPts val="600"/>
              </a:spcBef>
            </a:pPr>
            <a:r>
              <a:rPr lang="uk-UA" sz="1500" dirty="0"/>
              <a:t>Реформа системи фінансування наукових досліджень, розробок та інновацій; Створення системи стимулювання наукових досліджень, розробок та інновацій</a:t>
            </a:r>
          </a:p>
          <a:p>
            <a:pPr lvl="0">
              <a:spcBef>
                <a:spcPts val="600"/>
              </a:spcBef>
            </a:pPr>
            <a:r>
              <a:rPr lang="uk-UA" sz="1500" dirty="0"/>
              <a:t>Впровадження системи оцінки вищих навчальних закладів щодо їх науково-дослідницької діяльності</a:t>
            </a:r>
          </a:p>
          <a:p>
            <a:pPr lvl="0">
              <a:spcBef>
                <a:spcPts val="600"/>
              </a:spcBef>
            </a:pPr>
            <a:r>
              <a:rPr lang="uk-UA" sz="1500" dirty="0"/>
              <a:t>Розробка план розвитку людських ресурсів для інновацій</a:t>
            </a:r>
          </a:p>
          <a:p>
            <a:pPr lvl="0">
              <a:spcBef>
                <a:spcPts val="600"/>
              </a:spcBef>
            </a:pPr>
            <a:r>
              <a:rPr lang="uk-UA" sz="1500" dirty="0"/>
              <a:t>Запровадження системи передачі технологій</a:t>
            </a:r>
          </a:p>
          <a:p>
            <a:pPr lvl="0">
              <a:spcBef>
                <a:spcPts val="600"/>
              </a:spcBef>
            </a:pPr>
            <a:r>
              <a:rPr lang="uk-UA" sz="1500" dirty="0"/>
              <a:t>Зміни в нормативно-правовій базі, пов'язані з системними заходами</a:t>
            </a:r>
          </a:p>
          <a:p>
            <a:pPr>
              <a:spcBef>
                <a:spcPts val="600"/>
              </a:spcBef>
            </a:pPr>
            <a:r>
              <a:rPr lang="pl-PL" sz="1500" b="1" dirty="0"/>
              <a:t>...</a:t>
            </a:r>
            <a:endParaRPr lang="en-GB" sz="1500" b="1" dirty="0"/>
          </a:p>
        </p:txBody>
      </p:sp>
      <p:sp>
        <p:nvSpPr>
          <p:cNvPr id="7" name="Symbol zastępczy zawartości 2">
            <a:extLst>
              <a:ext uri="{FF2B5EF4-FFF2-40B4-BE49-F238E27FC236}">
                <a16:creationId xmlns:a16="http://schemas.microsoft.com/office/drawing/2014/main" id="{AEC5B0A3-04FC-4021-8B88-FE625CC8F9F9}"/>
              </a:ext>
            </a:extLst>
          </p:cNvPr>
          <p:cNvSpPr txBox="1">
            <a:spLocks/>
          </p:cNvSpPr>
          <p:nvPr/>
        </p:nvSpPr>
        <p:spPr>
          <a:xfrm>
            <a:off x="4707194" y="1530911"/>
            <a:ext cx="3824748" cy="47321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500" b="1" dirty="0">
                <a:solidFill>
                  <a:srgbClr val="FF0000"/>
                </a:solidFill>
              </a:rPr>
              <a:t>Регіональні інноваційні заходи:</a:t>
            </a:r>
          </a:p>
          <a:p>
            <a:pPr lvl="0">
              <a:spcBef>
                <a:spcPts val="600"/>
              </a:spcBef>
            </a:pPr>
            <a:r>
              <a:rPr lang="uk-UA" sz="1500" dirty="0"/>
              <a:t>Фонд підтримки технології, стимулювання наукових </a:t>
            </a:r>
            <a:r>
              <a:rPr lang="uk-UA" sz="1500" dirty="0" err="1"/>
              <a:t>досліджен</a:t>
            </a:r>
            <a:r>
              <a:rPr lang="uk-UA" sz="1500" dirty="0"/>
              <a:t> і розробок / підтримка / гранти</a:t>
            </a:r>
          </a:p>
          <a:p>
            <a:pPr lvl="0">
              <a:spcBef>
                <a:spcPts val="600"/>
              </a:spcBef>
            </a:pPr>
            <a:r>
              <a:rPr lang="uk-UA" sz="1500" dirty="0"/>
              <a:t>Підтримка науково-дослідних центрів</a:t>
            </a:r>
          </a:p>
          <a:p>
            <a:pPr lvl="0">
              <a:spcBef>
                <a:spcPts val="600"/>
              </a:spcBef>
            </a:pPr>
            <a:r>
              <a:rPr lang="uk-UA" sz="1500" dirty="0"/>
              <a:t>Підтримка розвитку інфраструктури</a:t>
            </a:r>
          </a:p>
          <a:p>
            <a:pPr lvl="0">
              <a:spcBef>
                <a:spcPts val="600"/>
              </a:spcBef>
            </a:pPr>
            <a:r>
              <a:rPr lang="uk-UA" sz="1500" dirty="0"/>
              <a:t>Людський капітал для сфери науки і техніки</a:t>
            </a:r>
          </a:p>
          <a:p>
            <a:pPr lvl="0">
              <a:spcBef>
                <a:spcPts val="600"/>
              </a:spcBef>
            </a:pPr>
            <a:r>
              <a:rPr lang="uk-UA" sz="1500" dirty="0"/>
              <a:t>Державно-приватне партнерство у сфері інновацій</a:t>
            </a:r>
          </a:p>
          <a:p>
            <a:pPr lvl="0">
              <a:spcBef>
                <a:spcPts val="600"/>
              </a:spcBef>
            </a:pPr>
            <a:r>
              <a:rPr lang="uk-UA" sz="1500" dirty="0"/>
              <a:t>Дослідницькі мережі / полюси</a:t>
            </a:r>
          </a:p>
          <a:p>
            <a:pPr lvl="0">
              <a:spcBef>
                <a:spcPts val="600"/>
              </a:spcBef>
            </a:pPr>
            <a:r>
              <a:rPr lang="uk-UA" sz="1500" dirty="0"/>
              <a:t>Центри компетенції</a:t>
            </a:r>
          </a:p>
          <a:p>
            <a:pPr lvl="0">
              <a:spcBef>
                <a:spcPts val="600"/>
              </a:spcBef>
            </a:pPr>
            <a:r>
              <a:rPr lang="uk-UA" sz="1500" dirty="0"/>
              <a:t>Нове покоління наукових і технологічних парків і кластерів</a:t>
            </a:r>
          </a:p>
          <a:p>
            <a:pPr lvl="0">
              <a:spcBef>
                <a:spcPts val="600"/>
              </a:spcBef>
            </a:pPr>
            <a:r>
              <a:rPr lang="uk-UA" sz="1500" dirty="0"/>
              <a:t>Венчурний і стартовий капітал</a:t>
            </a:r>
          </a:p>
          <a:p>
            <a:pPr lvl="0">
              <a:spcBef>
                <a:spcPts val="600"/>
              </a:spcBef>
            </a:pPr>
            <a:r>
              <a:rPr lang="uk-UA" sz="1500" dirty="0"/>
              <a:t>Схеми гарантування для фінансування інновацій</a:t>
            </a:r>
          </a:p>
          <a:p>
            <a:pPr lvl="0">
              <a:spcBef>
                <a:spcPts val="600"/>
              </a:spcBef>
            </a:pPr>
            <a:r>
              <a:rPr lang="uk-UA" sz="1500" dirty="0"/>
              <a:t>Наукові парки</a:t>
            </a:r>
          </a:p>
          <a:p>
            <a:pPr lvl="0">
              <a:spcBef>
                <a:spcPts val="600"/>
              </a:spcBef>
            </a:pPr>
            <a:r>
              <a:rPr lang="uk-UA" sz="1500" dirty="0"/>
              <a:t>Офіси, схеми та брокери передачі технологій</a:t>
            </a:r>
          </a:p>
          <a:p>
            <a:pPr lvl="0">
              <a:spcBef>
                <a:spcPts val="600"/>
              </a:spcBef>
            </a:pPr>
            <a:r>
              <a:rPr lang="uk-UA" sz="1500" dirty="0"/>
              <a:t>...</a:t>
            </a:r>
          </a:p>
        </p:txBody>
      </p:sp>
      <p:sp>
        <p:nvSpPr>
          <p:cNvPr id="8" name="Symbol zastępczy zawartości 2">
            <a:extLst>
              <a:ext uri="{FF2B5EF4-FFF2-40B4-BE49-F238E27FC236}">
                <a16:creationId xmlns:a16="http://schemas.microsoft.com/office/drawing/2014/main" id="{E263E0E3-67CA-4A35-AEA7-879042C06450}"/>
              </a:ext>
            </a:extLst>
          </p:cNvPr>
          <p:cNvSpPr txBox="1">
            <a:spLocks/>
          </p:cNvSpPr>
          <p:nvPr/>
        </p:nvSpPr>
        <p:spPr>
          <a:xfrm>
            <a:off x="8576188" y="1530910"/>
            <a:ext cx="3615812" cy="47321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b="1" dirty="0">
                <a:solidFill>
                  <a:srgbClr val="FF0000"/>
                </a:solidFill>
              </a:rPr>
              <a:t>Інноваційні заходи, спрямовані на МСП:</a:t>
            </a:r>
          </a:p>
          <a:p>
            <a:pPr lvl="0">
              <a:spcBef>
                <a:spcPts val="600"/>
              </a:spcBef>
            </a:pPr>
            <a:r>
              <a:rPr lang="uk-UA" sz="1500" dirty="0"/>
              <a:t>Міжнародні схеми передачі технології</a:t>
            </a:r>
          </a:p>
          <a:p>
            <a:pPr lvl="0">
              <a:spcBef>
                <a:spcPts val="600"/>
              </a:spcBef>
            </a:pPr>
            <a:r>
              <a:rPr lang="uk-UA" sz="1500" dirty="0"/>
              <a:t>Програми мобільності</a:t>
            </a:r>
          </a:p>
          <a:p>
            <a:pPr lvl="0">
              <a:spcBef>
                <a:spcPts val="600"/>
              </a:spcBef>
            </a:pPr>
            <a:r>
              <a:rPr lang="uk-UA" sz="1500" dirty="0"/>
              <a:t>Підтримка створення мереж фірм</a:t>
            </a:r>
          </a:p>
          <a:p>
            <a:pPr lvl="0">
              <a:spcBef>
                <a:spcPts val="600"/>
              </a:spcBef>
            </a:pPr>
            <a:r>
              <a:rPr lang="uk-UA" sz="1500" dirty="0"/>
              <a:t>Кластерна політика</a:t>
            </a:r>
          </a:p>
          <a:p>
            <a:pPr lvl="0">
              <a:spcBef>
                <a:spcPts val="600"/>
              </a:spcBef>
            </a:pPr>
            <a:r>
              <a:rPr lang="uk-UA" sz="1500" dirty="0"/>
              <a:t>Посередники</a:t>
            </a:r>
          </a:p>
          <a:p>
            <a:pPr lvl="0">
              <a:spcBef>
                <a:spcPts val="600"/>
              </a:spcBef>
            </a:pPr>
            <a:r>
              <a:rPr lang="uk-UA" sz="1500" dirty="0"/>
              <a:t>Інноваційні ваучери</a:t>
            </a:r>
          </a:p>
          <a:p>
            <a:pPr lvl="0">
              <a:spcBef>
                <a:spcPts val="600"/>
              </a:spcBef>
            </a:pPr>
            <a:r>
              <a:rPr lang="uk-UA" sz="1500" dirty="0"/>
              <a:t>Консультативні послуги з управління</a:t>
            </a:r>
          </a:p>
          <a:p>
            <a:pPr lvl="0">
              <a:spcBef>
                <a:spcPts val="600"/>
              </a:spcBef>
            </a:pPr>
            <a:r>
              <a:rPr lang="uk-UA" sz="1500" dirty="0"/>
              <a:t>Інкубатори з «м'якою» підтримки</a:t>
            </a:r>
          </a:p>
          <a:p>
            <a:pPr lvl="0">
              <a:spcBef>
                <a:spcPts val="600"/>
              </a:spcBef>
            </a:pPr>
            <a:r>
              <a:rPr lang="uk-UA" sz="1500" dirty="0"/>
              <a:t>«</a:t>
            </a:r>
            <a:r>
              <a:rPr lang="uk-UA" sz="1500" dirty="0" err="1"/>
              <a:t>Проактивні</a:t>
            </a:r>
            <a:r>
              <a:rPr lang="uk-UA" sz="1500" dirty="0"/>
              <a:t>» технологічні центри</a:t>
            </a:r>
          </a:p>
          <a:p>
            <a:pPr lvl="0">
              <a:spcBef>
                <a:spcPts val="600"/>
              </a:spcBef>
            </a:pPr>
            <a:r>
              <a:rPr lang="uk-UA" sz="1500" dirty="0"/>
              <a:t>Аудит, моніторинг потреб</a:t>
            </a:r>
          </a:p>
          <a:p>
            <a:pPr lvl="0">
              <a:spcBef>
                <a:spcPts val="600"/>
              </a:spcBef>
            </a:pPr>
            <a:r>
              <a:rPr lang="uk-UA" sz="1500" dirty="0"/>
              <a:t>Консультування з питань інновацій / інноваційний менеджмент</a:t>
            </a:r>
          </a:p>
          <a:p>
            <a:pPr lvl="0">
              <a:spcBef>
                <a:spcPts val="600"/>
              </a:spcBef>
            </a:pPr>
            <a:r>
              <a:rPr lang="uk-UA" sz="1500" dirty="0"/>
              <a:t>Система збору техніко-економічної інформації</a:t>
            </a:r>
          </a:p>
          <a:p>
            <a:pPr lvl="0">
              <a:spcBef>
                <a:spcPts val="600"/>
              </a:spcBef>
            </a:pPr>
            <a:r>
              <a:rPr lang="uk-UA" sz="1500" dirty="0"/>
              <a:t>...</a:t>
            </a:r>
          </a:p>
        </p:txBody>
      </p:sp>
    </p:spTree>
    <p:extLst>
      <p:ext uri="{BB962C8B-B14F-4D97-AF65-F5344CB8AC3E}">
        <p14:creationId xmlns:p14="http://schemas.microsoft.com/office/powerpoint/2010/main" val="336526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7A5C8C-10A2-40D7-B033-6F206FE6F7FA}"/>
              </a:ext>
            </a:extLst>
          </p:cNvPr>
          <p:cNvSpPr>
            <a:spLocks noGrp="1"/>
          </p:cNvSpPr>
          <p:nvPr>
            <p:ph type="title"/>
          </p:nvPr>
        </p:nvSpPr>
        <p:spPr/>
        <p:txBody>
          <a:bodyPr/>
          <a:lstStyle/>
          <a:p>
            <a:r>
              <a:rPr lang="uk-UA" dirty="0">
                <a:solidFill>
                  <a:srgbClr val="0070C0"/>
                </a:solidFill>
              </a:rPr>
              <a:t>Ц</a:t>
            </a:r>
            <a:r>
              <a:rPr lang="en-GB" dirty="0" err="1">
                <a:solidFill>
                  <a:srgbClr val="0070C0"/>
                </a:solidFill>
              </a:rPr>
              <a:t>ілі</a:t>
            </a:r>
            <a:r>
              <a:rPr lang="en-GB" dirty="0">
                <a:solidFill>
                  <a:srgbClr val="0070C0"/>
                </a:solidFill>
              </a:rPr>
              <a:t> презентації</a:t>
            </a:r>
          </a:p>
        </p:txBody>
      </p:sp>
      <p:sp>
        <p:nvSpPr>
          <p:cNvPr id="3" name="Symbol zastępczy zawartości 2">
            <a:extLst>
              <a:ext uri="{FF2B5EF4-FFF2-40B4-BE49-F238E27FC236}">
                <a16:creationId xmlns:a16="http://schemas.microsoft.com/office/drawing/2014/main" id="{53F022C0-0376-405B-A3AB-F1501527CB74}"/>
              </a:ext>
            </a:extLst>
          </p:cNvPr>
          <p:cNvSpPr>
            <a:spLocks noGrp="1"/>
          </p:cNvSpPr>
          <p:nvPr>
            <p:ph idx="1"/>
          </p:nvPr>
        </p:nvSpPr>
        <p:spPr/>
        <p:txBody>
          <a:bodyPr/>
          <a:lstStyle/>
          <a:p>
            <a:pPr lvl="0"/>
            <a:r>
              <a:rPr lang="uk-UA" dirty="0"/>
              <a:t>Ця презентація спрямована на ознайомлення українських посадовців, які відповідають за прийняття рішень, та експертів, що працюють у сфері регіонального розвитку, з методологією RIS3 і її застосуванням на основі досвіду ЄС та країн-членів ЄС</a:t>
            </a:r>
          </a:p>
          <a:p>
            <a:pPr lvl="0"/>
            <a:endParaRPr lang="uk-UA" dirty="0"/>
          </a:p>
          <a:p>
            <a:pPr lvl="0"/>
            <a:r>
              <a:rPr lang="uk-UA" dirty="0"/>
              <a:t>Презентація також є запрошенням  до дискусії щодо визначення найбільш прийнятних підходів до застосування RIS3 в існуючих рамках РР в Україні на наступний програмний період – 2021-2027</a:t>
            </a:r>
          </a:p>
          <a:p>
            <a:pPr marL="0" indent="0">
              <a:buNone/>
            </a:pPr>
            <a:endParaRPr lang="en-GB" dirty="0"/>
          </a:p>
        </p:txBody>
      </p:sp>
    </p:spTree>
    <p:extLst>
      <p:ext uri="{BB962C8B-B14F-4D97-AF65-F5344CB8AC3E}">
        <p14:creationId xmlns:p14="http://schemas.microsoft.com/office/powerpoint/2010/main" val="2651815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trzałka: prążkowana w prawo 12">
            <a:extLst>
              <a:ext uri="{FF2B5EF4-FFF2-40B4-BE49-F238E27FC236}">
                <a16:creationId xmlns:a16="http://schemas.microsoft.com/office/drawing/2014/main" id="{854C8111-A179-4DE5-B707-C27C534A10D3}"/>
              </a:ext>
            </a:extLst>
          </p:cNvPr>
          <p:cNvSpPr/>
          <p:nvPr/>
        </p:nvSpPr>
        <p:spPr>
          <a:xfrm>
            <a:off x="2137271" y="1796593"/>
            <a:ext cx="705081" cy="3362843"/>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ytuł 3">
            <a:extLst>
              <a:ext uri="{FF2B5EF4-FFF2-40B4-BE49-F238E27FC236}">
                <a16:creationId xmlns:a16="http://schemas.microsoft.com/office/drawing/2014/main" id="{82F26CFD-59EE-4181-B5C1-72C171BD75CB}"/>
              </a:ext>
            </a:extLst>
          </p:cNvPr>
          <p:cNvSpPr>
            <a:spLocks noGrp="1"/>
          </p:cNvSpPr>
          <p:nvPr>
            <p:ph type="title"/>
          </p:nvPr>
        </p:nvSpPr>
        <p:spPr>
          <a:xfrm>
            <a:off x="144138" y="156097"/>
            <a:ext cx="11941365" cy="1117423"/>
          </a:xfrm>
        </p:spPr>
        <p:txBody>
          <a:bodyPr>
            <a:normAutofit fontScale="90000"/>
          </a:bodyPr>
          <a:lstStyle/>
          <a:p>
            <a:r>
              <a:rPr lang="en-GB" dirty="0">
                <a:solidFill>
                  <a:srgbClr val="0070C0"/>
                </a:solidFill>
              </a:rPr>
              <a:t>5. </a:t>
            </a:r>
            <a:r>
              <a:rPr lang="uk-UA" dirty="0">
                <a:solidFill>
                  <a:srgbClr val="0070C0"/>
                </a:solidFill>
              </a:rPr>
              <a:t>Створення відповідних поєднань політики - приклад інструментів RIS3, критерії вибору </a:t>
            </a:r>
          </a:p>
        </p:txBody>
      </p:sp>
      <p:sp>
        <p:nvSpPr>
          <p:cNvPr id="10" name="Symbol zastępczy zawartości 9">
            <a:extLst>
              <a:ext uri="{FF2B5EF4-FFF2-40B4-BE49-F238E27FC236}">
                <a16:creationId xmlns:a16="http://schemas.microsoft.com/office/drawing/2014/main" id="{197214E8-B6DF-4C61-BD6C-F767ECE55188}"/>
              </a:ext>
            </a:extLst>
          </p:cNvPr>
          <p:cNvSpPr>
            <a:spLocks noGrp="1"/>
          </p:cNvSpPr>
          <p:nvPr>
            <p:ph sz="half" idx="2"/>
          </p:nvPr>
        </p:nvSpPr>
        <p:spPr>
          <a:xfrm>
            <a:off x="232274" y="1796593"/>
            <a:ext cx="1904998" cy="4472848"/>
          </a:xfrm>
        </p:spPr>
        <p:txBody>
          <a:bodyPr>
            <a:noAutofit/>
          </a:bodyPr>
          <a:lstStyle/>
          <a:p>
            <a:pPr marL="0" indent="0">
              <a:buNone/>
            </a:pPr>
            <a:r>
              <a:rPr lang="uk-UA" sz="1800" b="1" dirty="0">
                <a:solidFill>
                  <a:srgbClr val="FF0000"/>
                </a:solidFill>
              </a:rPr>
              <a:t>Захід</a:t>
            </a:r>
            <a:r>
              <a:rPr lang="en-GB" sz="1800" b="1" dirty="0">
                <a:solidFill>
                  <a:srgbClr val="FF0000"/>
                </a:solidFill>
              </a:rPr>
              <a:t>: </a:t>
            </a:r>
          </a:p>
          <a:p>
            <a:pPr marL="0" indent="0">
              <a:buNone/>
            </a:pPr>
            <a:r>
              <a:rPr lang="uk-UA" sz="1800" dirty="0"/>
              <a:t>Підтримка передачі знань, інновацій, технологій та комерціалізації результатів науково-дослідних робіт і розвиток науково-дослідної діяльності на підприємствах</a:t>
            </a:r>
            <a:r>
              <a:rPr lang="uk-UA" sz="1800" b="1" dirty="0"/>
              <a:t> (інноваційні гранти)</a:t>
            </a:r>
          </a:p>
        </p:txBody>
      </p:sp>
      <p:graphicFrame>
        <p:nvGraphicFramePr>
          <p:cNvPr id="12" name="Tabela 11">
            <a:extLst>
              <a:ext uri="{FF2B5EF4-FFF2-40B4-BE49-F238E27FC236}">
                <a16:creationId xmlns:a16="http://schemas.microsoft.com/office/drawing/2014/main" id="{EF50500B-4E5E-4063-B639-519E1C452BFB}"/>
              </a:ext>
            </a:extLst>
          </p:cNvPr>
          <p:cNvGraphicFramePr>
            <a:graphicFrameLocks noGrp="1"/>
          </p:cNvGraphicFramePr>
          <p:nvPr>
            <p:extLst>
              <p:ext uri="{D42A27DB-BD31-4B8C-83A1-F6EECF244321}">
                <p14:modId xmlns:p14="http://schemas.microsoft.com/office/powerpoint/2010/main" val="3131617898"/>
              </p:ext>
            </p:extLst>
          </p:nvPr>
        </p:nvGraphicFramePr>
        <p:xfrm>
          <a:off x="2952521" y="1258067"/>
          <a:ext cx="9132982" cy="5351780"/>
        </p:xfrm>
        <a:graphic>
          <a:graphicData uri="http://schemas.openxmlformats.org/drawingml/2006/table">
            <a:tbl>
              <a:tblPr firstRow="1" bandRow="1">
                <a:tableStyleId>{00000000-0000-0000-0000-000000000000}</a:tableStyleId>
              </a:tblPr>
              <a:tblGrid>
                <a:gridCol w="7889176">
                  <a:extLst>
                    <a:ext uri="{9D8B030D-6E8A-4147-A177-3AD203B41FA5}">
                      <a16:colId xmlns:a16="http://schemas.microsoft.com/office/drawing/2014/main" val="3814103159"/>
                    </a:ext>
                  </a:extLst>
                </a:gridCol>
                <a:gridCol w="1243806">
                  <a:extLst>
                    <a:ext uri="{9D8B030D-6E8A-4147-A177-3AD203B41FA5}">
                      <a16:colId xmlns:a16="http://schemas.microsoft.com/office/drawing/2014/main" val="2558799315"/>
                    </a:ext>
                  </a:extLst>
                </a:gridCol>
              </a:tblGrid>
              <a:tr h="370840">
                <a:tc>
                  <a:txBody>
                    <a:bodyPr/>
                    <a:lstStyle/>
                    <a:p>
                      <a:r>
                        <a:rPr lang="uk-UA" sz="1400" kern="1200" dirty="0">
                          <a:solidFill>
                            <a:schemeClr val="tx1"/>
                          </a:solidFill>
                          <a:effectLst/>
                          <a:latin typeface="+mn-lt"/>
                          <a:ea typeface="+mn-ea"/>
                          <a:cs typeface="+mn-cs"/>
                        </a:rPr>
                        <a:t>Критерій відбору (технічний):</a:t>
                      </a:r>
                    </a:p>
                  </a:txBody>
                  <a:tcPr/>
                </a:tc>
                <a:tc>
                  <a:txBody>
                    <a:bodyPr/>
                    <a:lstStyle/>
                    <a:p>
                      <a:pPr algn="ctr"/>
                      <a:r>
                        <a:rPr lang="uk-UA" sz="1400" kern="1200" spc="0" baseline="0" noProof="0" dirty="0">
                          <a:solidFill>
                            <a:schemeClr val="tx1"/>
                          </a:solidFill>
                        </a:rPr>
                        <a:t>Оцінка</a:t>
                      </a:r>
                      <a:r>
                        <a:rPr lang="en-GB" sz="1400" kern="1200" spc="0" baseline="0" noProof="0" dirty="0">
                          <a:solidFill>
                            <a:schemeClr val="tx1"/>
                          </a:solidFill>
                        </a:rPr>
                        <a:t>:</a:t>
                      </a:r>
                    </a:p>
                  </a:txBody>
                  <a:tcPr/>
                </a:tc>
                <a:extLst>
                  <a:ext uri="{0D108BD9-81ED-4DB2-BD59-A6C34878D82A}">
                    <a16:rowId xmlns:a16="http://schemas.microsoft.com/office/drawing/2014/main" val="1199620848"/>
                  </a:ext>
                </a:extLst>
              </a:tr>
              <a:tr h="185420">
                <a:tc gridSpan="2">
                  <a:txBody>
                    <a:bodyPr/>
                    <a:lstStyle/>
                    <a:p>
                      <a:pPr marL="0" indent="0" algn="ctr">
                        <a:buFont typeface="+mj-lt"/>
                        <a:buNone/>
                      </a:pPr>
                      <a:r>
                        <a:rPr lang="en-GB" sz="1400" b="1" kern="1200" spc="0" baseline="0" noProof="0" dirty="0" err="1">
                          <a:solidFill>
                            <a:schemeClr val="tx1"/>
                          </a:solidFill>
                        </a:rPr>
                        <a:t>Обов'язкові</a:t>
                      </a:r>
                      <a:r>
                        <a:rPr lang="en-GB" sz="1400" b="1" kern="1200" spc="0" baseline="0" noProof="0" dirty="0">
                          <a:solidFill>
                            <a:schemeClr val="tx1"/>
                          </a:solidFill>
                        </a:rPr>
                        <a:t> </a:t>
                      </a:r>
                      <a:r>
                        <a:rPr lang="en-GB" sz="1400" b="1" kern="1200" spc="0" baseline="0" noProof="0" dirty="0" err="1">
                          <a:solidFill>
                            <a:schemeClr val="tx1"/>
                          </a:solidFill>
                        </a:rPr>
                        <a:t>критерії</a:t>
                      </a:r>
                      <a:endParaRPr lang="en-GB" sz="1400" kern="1200" spc="0" baseline="0" noProof="0" dirty="0">
                        <a:solidFill>
                          <a:schemeClr val="tx1"/>
                        </a:solidFill>
                      </a:endParaRPr>
                    </a:p>
                  </a:txBody>
                  <a:tcPr/>
                </a:tc>
                <a:tc hMerge="1">
                  <a:txBody>
                    <a:bodyPr/>
                    <a:lstStyle/>
                    <a:p>
                      <a:pPr marL="0" indent="0">
                        <a:buFont typeface="+mj-lt"/>
                        <a:buNone/>
                      </a:pPr>
                      <a:endParaRPr lang="pl-PL" dirty="0">
                        <a:solidFill>
                          <a:schemeClr val="tx1"/>
                        </a:solidFill>
                      </a:endParaRPr>
                    </a:p>
                  </a:txBody>
                  <a:tcPr/>
                </a:tc>
                <a:extLst>
                  <a:ext uri="{0D108BD9-81ED-4DB2-BD59-A6C34878D82A}">
                    <a16:rowId xmlns:a16="http://schemas.microsoft.com/office/drawing/2014/main" val="2350547565"/>
                  </a:ext>
                </a:extLst>
              </a:tr>
              <a:tr h="0">
                <a:tc>
                  <a:txBody>
                    <a:bodyPr/>
                    <a:lstStyle/>
                    <a:p>
                      <a:r>
                        <a:rPr lang="uk-UA" sz="1400" kern="1200" dirty="0">
                          <a:solidFill>
                            <a:schemeClr val="tx1"/>
                          </a:solidFill>
                          <a:effectLst/>
                          <a:latin typeface="+mn-lt"/>
                          <a:ea typeface="+mn-ea"/>
                          <a:cs typeface="+mn-cs"/>
                        </a:rPr>
                        <a:t>Приведення проекту у відповідність з RIS3; Представлено план науково-дослідних робіт; Результатом проекту є інноваційний продукт або процес; Права інтелектуальної власності не заважають впровадженню проекту; Представлено аналіз ризиків</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spc="0" baseline="0" noProof="0">
                          <a:solidFill>
                            <a:schemeClr val="tx1"/>
                          </a:solidFill>
                        </a:rPr>
                        <a:t>Так ні</a:t>
                      </a:r>
                    </a:p>
                  </a:txBody>
                  <a:tcPr/>
                </a:tc>
                <a:extLst>
                  <a:ext uri="{0D108BD9-81ED-4DB2-BD59-A6C34878D82A}">
                    <a16:rowId xmlns:a16="http://schemas.microsoft.com/office/drawing/2014/main" val="201745558"/>
                  </a:ext>
                </a:extLst>
              </a:tr>
              <a:tr h="480060">
                <a:tc gridSpan="2">
                  <a:txBody>
                    <a:bodyPr/>
                    <a:lstStyle/>
                    <a:p>
                      <a:pPr algn="ctr"/>
                      <a:r>
                        <a:rPr lang="uk-UA" sz="1400" b="1" kern="1200" dirty="0">
                          <a:solidFill>
                            <a:schemeClr val="tx1"/>
                          </a:solidFill>
                          <a:effectLst/>
                          <a:latin typeface="+mn-lt"/>
                          <a:ea typeface="+mn-ea"/>
                          <a:cs typeface="+mn-cs"/>
                        </a:rPr>
                        <a:t>Критерії диференціації</a:t>
                      </a:r>
                      <a:endParaRPr lang="uk-UA" sz="1400" kern="1200" dirty="0">
                        <a:solidFill>
                          <a:schemeClr val="tx1"/>
                        </a:solidFill>
                        <a:effectLst/>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dirty="0">
                        <a:solidFill>
                          <a:schemeClr val="tx1"/>
                        </a:solidFill>
                      </a:endParaRPr>
                    </a:p>
                  </a:txBody>
                  <a:tcPr/>
                </a:tc>
                <a:extLst>
                  <a:ext uri="{0D108BD9-81ED-4DB2-BD59-A6C34878D82A}">
                    <a16:rowId xmlns:a16="http://schemas.microsoft.com/office/drawing/2014/main" val="2316570909"/>
                  </a:ext>
                </a:extLst>
              </a:tr>
              <a:tr h="320040">
                <a:tc>
                  <a:txBody>
                    <a:bodyPr/>
                    <a:lstStyle/>
                    <a:p>
                      <a:r>
                        <a:rPr lang="uk-UA" sz="1400" kern="1200" dirty="0">
                          <a:solidFill>
                            <a:schemeClr val="tx1"/>
                          </a:solidFill>
                          <a:effectLst/>
                          <a:latin typeface="+mn-lt"/>
                          <a:ea typeface="+mn-ea"/>
                          <a:cs typeface="+mn-cs"/>
                        </a:rPr>
                        <a:t>Відповідність основним або додатковим пріоритетам / областям</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spc="0" baseline="0" noProof="0" dirty="0">
                          <a:solidFill>
                            <a:schemeClr val="tx1"/>
                          </a:solidFill>
                        </a:rPr>
                        <a:t>25 </a:t>
                      </a:r>
                      <a:r>
                        <a:rPr lang="uk-UA" sz="1400" kern="1200" spc="0" baseline="0" noProof="0" dirty="0">
                          <a:solidFill>
                            <a:schemeClr val="tx1"/>
                          </a:solidFill>
                        </a:rPr>
                        <a:t>балів</a:t>
                      </a:r>
                    </a:p>
                  </a:txBody>
                  <a:tcPr/>
                </a:tc>
                <a:extLst>
                  <a:ext uri="{0D108BD9-81ED-4DB2-BD59-A6C34878D82A}">
                    <a16:rowId xmlns:a16="http://schemas.microsoft.com/office/drawing/2014/main" val="2475065236"/>
                  </a:ext>
                </a:extLst>
              </a:tr>
              <a:tr h="0">
                <a:tc>
                  <a:txBody>
                    <a:bodyPr/>
                    <a:lstStyle/>
                    <a:p>
                      <a:r>
                        <a:rPr lang="uk-UA" sz="1400" kern="1200" dirty="0">
                          <a:solidFill>
                            <a:schemeClr val="tx1"/>
                          </a:solidFill>
                          <a:effectLst/>
                          <a:latin typeface="+mn-lt"/>
                          <a:ea typeface="+mn-ea"/>
                          <a:cs typeface="+mn-cs"/>
                        </a:rPr>
                        <a:t>Співпраця (з науковим інститутом, учасниками кластерів, технопарком тощо)</a:t>
                      </a:r>
                    </a:p>
                  </a:txBody>
                  <a:tcPr/>
                </a:tc>
                <a:tc>
                  <a:txBody>
                    <a:bodyPr/>
                    <a:lstStyle/>
                    <a:p>
                      <a:pPr algn="ctr"/>
                      <a:r>
                        <a:rPr lang="en-GB" sz="1400" kern="1200" spc="0" baseline="0" noProof="0" dirty="0">
                          <a:solidFill>
                            <a:schemeClr val="tx1"/>
                          </a:solidFill>
                        </a:rPr>
                        <a:t>10 </a:t>
                      </a:r>
                      <a:r>
                        <a:rPr lang="uk-UA" sz="1400" kern="1200" spc="0" baseline="0" noProof="0" dirty="0">
                          <a:solidFill>
                            <a:schemeClr val="tx1"/>
                          </a:solidFill>
                        </a:rPr>
                        <a:t>балів</a:t>
                      </a:r>
                    </a:p>
                  </a:txBody>
                  <a:tcPr/>
                </a:tc>
                <a:extLst>
                  <a:ext uri="{0D108BD9-81ED-4DB2-BD59-A6C34878D82A}">
                    <a16:rowId xmlns:a16="http://schemas.microsoft.com/office/drawing/2014/main" val="88151419"/>
                  </a:ext>
                </a:extLst>
              </a:tr>
              <a:tr h="313509">
                <a:tc>
                  <a:txBody>
                    <a:bodyPr/>
                    <a:lstStyle/>
                    <a:p>
                      <a:pPr marL="0" indent="0">
                        <a:buFont typeface="+mj-lt"/>
                        <a:buNone/>
                      </a:pPr>
                      <a:r>
                        <a:rPr lang="en-GB" sz="1400" kern="1200" spc="0" baseline="0" noProof="0" dirty="0">
                          <a:solidFill>
                            <a:schemeClr val="tx1"/>
                          </a:solidFill>
                        </a:rPr>
                        <a:t>Тема проекту (фундаментальні дослідження, прикладні дослідження, наукові дослідження та комерціалізацію, вдосконалення науково-дослідницької інфраструктури)</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spc="0" baseline="0" noProof="0" dirty="0">
                          <a:solidFill>
                            <a:schemeClr val="tx1"/>
                          </a:solidFill>
                        </a:rPr>
                        <a:t>20 </a:t>
                      </a:r>
                      <a:r>
                        <a:rPr lang="uk-UA" sz="1400" kern="1200" spc="0" baseline="0" noProof="0" dirty="0">
                          <a:solidFill>
                            <a:schemeClr val="tx1"/>
                          </a:solidFill>
                        </a:rPr>
                        <a:t>балів</a:t>
                      </a:r>
                    </a:p>
                  </a:txBody>
                  <a:tcPr/>
                </a:tc>
                <a:extLst>
                  <a:ext uri="{0D108BD9-81ED-4DB2-BD59-A6C34878D82A}">
                    <a16:rowId xmlns:a16="http://schemas.microsoft.com/office/drawing/2014/main" val="3448817091"/>
                  </a:ext>
                </a:extLst>
              </a:tr>
              <a:tr h="261257">
                <a:tc>
                  <a:txBody>
                    <a:bodyPr/>
                    <a:lstStyle/>
                    <a:p>
                      <a:pPr marL="0" indent="0">
                        <a:buFont typeface="+mj-lt"/>
                        <a:buNone/>
                      </a:pPr>
                      <a:r>
                        <a:rPr lang="uk-UA" sz="1400" kern="1200" spc="0" baseline="0" noProof="0" dirty="0">
                          <a:solidFill>
                            <a:schemeClr val="tx1"/>
                          </a:solidFill>
                        </a:rPr>
                        <a:t>Рівень інновацій (регіонального або національного характеру)</a:t>
                      </a:r>
                    </a:p>
                  </a:txBody>
                  <a:tcPr/>
                </a:tc>
                <a:tc>
                  <a:txBody>
                    <a:bodyPr/>
                    <a:lstStyle/>
                    <a:p>
                      <a:pPr algn="ctr"/>
                      <a:r>
                        <a:rPr lang="en-GB" sz="1400" kern="1200" spc="0" baseline="0" noProof="0">
                          <a:solidFill>
                            <a:schemeClr val="tx1"/>
                          </a:solidFill>
                        </a:rPr>
                        <a:t>10 балів</a:t>
                      </a:r>
                    </a:p>
                  </a:txBody>
                  <a:tcPr/>
                </a:tc>
                <a:extLst>
                  <a:ext uri="{0D108BD9-81ED-4DB2-BD59-A6C34878D82A}">
                    <a16:rowId xmlns:a16="http://schemas.microsoft.com/office/drawing/2014/main" val="2973208001"/>
                  </a:ext>
                </a:extLst>
              </a:tr>
              <a:tr h="209006">
                <a:tc>
                  <a:txBody>
                    <a:bodyPr/>
                    <a:lstStyle/>
                    <a:p>
                      <a:r>
                        <a:rPr lang="uk-UA" sz="1400" kern="1200" spc="0" baseline="0" dirty="0">
                          <a:solidFill>
                            <a:schemeClr val="tx1"/>
                          </a:solidFill>
                          <a:latin typeface="+mn-lt"/>
                          <a:ea typeface="+mn-ea"/>
                          <a:cs typeface="+mn-cs"/>
                        </a:rPr>
                        <a:t>Впровадження результатів проекту (комерціалізація в регіоні або за його межами)</a:t>
                      </a:r>
                    </a:p>
                  </a:txBody>
                  <a:tcPr/>
                </a:tc>
                <a:tc>
                  <a:txBody>
                    <a:bodyPr/>
                    <a:lstStyle/>
                    <a:p>
                      <a:pPr algn="ctr"/>
                      <a:r>
                        <a:rPr lang="en-GB" sz="1400" kern="1200" spc="0" baseline="0" noProof="0">
                          <a:solidFill>
                            <a:schemeClr val="tx1"/>
                          </a:solidFill>
                        </a:rPr>
                        <a:t>10 балів</a:t>
                      </a:r>
                    </a:p>
                  </a:txBody>
                  <a:tcPr/>
                </a:tc>
                <a:extLst>
                  <a:ext uri="{0D108BD9-81ED-4DB2-BD59-A6C34878D82A}">
                    <a16:rowId xmlns:a16="http://schemas.microsoft.com/office/drawing/2014/main" val="1300164862"/>
                  </a:ext>
                </a:extLst>
              </a:tr>
              <a:tr h="156754">
                <a:tc>
                  <a:txBody>
                    <a:bodyPr/>
                    <a:lstStyle/>
                    <a:p>
                      <a:r>
                        <a:rPr lang="uk-UA" sz="1400" kern="1200" dirty="0">
                          <a:solidFill>
                            <a:schemeClr val="tx1"/>
                          </a:solidFill>
                          <a:effectLst/>
                          <a:latin typeface="+mn-lt"/>
                          <a:ea typeface="+mn-ea"/>
                          <a:cs typeface="+mn-cs"/>
                        </a:rPr>
                        <a:t>Досвід попередніх науково-дослідних проектів</a:t>
                      </a:r>
                    </a:p>
                  </a:txBody>
                  <a:tcPr/>
                </a:tc>
                <a:tc>
                  <a:txBody>
                    <a:bodyPr/>
                    <a:lstStyle/>
                    <a:p>
                      <a:pPr algn="ctr"/>
                      <a:r>
                        <a:rPr lang="en-GB" sz="1400" kern="1200" spc="0" baseline="0" noProof="0">
                          <a:solidFill>
                            <a:schemeClr val="tx1"/>
                          </a:solidFill>
                        </a:rPr>
                        <a:t>10 балів</a:t>
                      </a:r>
                    </a:p>
                  </a:txBody>
                  <a:tcPr/>
                </a:tc>
                <a:extLst>
                  <a:ext uri="{0D108BD9-81ED-4DB2-BD59-A6C34878D82A}">
                    <a16:rowId xmlns:a16="http://schemas.microsoft.com/office/drawing/2014/main" val="2824129846"/>
                  </a:ext>
                </a:extLst>
              </a:tr>
              <a:tr h="142944">
                <a:tc>
                  <a:txBody>
                    <a:bodyPr/>
                    <a:lstStyle/>
                    <a:p>
                      <a:r>
                        <a:rPr lang="uk-UA" sz="1400" kern="1200" dirty="0">
                          <a:solidFill>
                            <a:schemeClr val="tx1"/>
                          </a:solidFill>
                          <a:effectLst/>
                          <a:latin typeface="+mn-lt"/>
                          <a:ea typeface="+mn-ea"/>
                          <a:cs typeface="+mn-cs"/>
                        </a:rPr>
                        <a:t>Результати проекту (промисловий зразок / захист промислового зразка, національна заявка на патент, міжнародна патентна заявка)</a:t>
                      </a:r>
                    </a:p>
                  </a:txBody>
                  <a:tcPr/>
                </a:tc>
                <a:tc>
                  <a:txBody>
                    <a:bodyPr/>
                    <a:lstStyle/>
                    <a:p>
                      <a:pPr algn="ctr"/>
                      <a:r>
                        <a:rPr lang="en-GB" sz="1400" kern="1200" spc="0" baseline="0" noProof="0">
                          <a:solidFill>
                            <a:schemeClr val="tx1"/>
                          </a:solidFill>
                        </a:rPr>
                        <a:t>10 балів</a:t>
                      </a:r>
                    </a:p>
                  </a:txBody>
                  <a:tcPr/>
                </a:tc>
                <a:extLst>
                  <a:ext uri="{0D108BD9-81ED-4DB2-BD59-A6C34878D82A}">
                    <a16:rowId xmlns:a16="http://schemas.microsoft.com/office/drawing/2014/main" val="787286518"/>
                  </a:ext>
                </a:extLst>
              </a:tr>
              <a:tr h="0">
                <a:tc>
                  <a:txBody>
                    <a:bodyPr/>
                    <a:lstStyle/>
                    <a:p>
                      <a:r>
                        <a:rPr lang="uk-UA" sz="1400" kern="1200" dirty="0">
                          <a:solidFill>
                            <a:schemeClr val="tx1"/>
                          </a:solidFill>
                          <a:effectLst/>
                          <a:latin typeface="+mn-lt"/>
                          <a:ea typeface="+mn-ea"/>
                          <a:cs typeface="+mn-cs"/>
                        </a:rPr>
                        <a:t>Екологічні аспекти (позитивний вплив на довкілля - ресурсозбереження, енергозбереження, зменшення викидів / забруднення, повторне використання або переробка матеріалів тощо)</a:t>
                      </a:r>
                    </a:p>
                  </a:txBody>
                  <a:tcPr/>
                </a:tc>
                <a:tc>
                  <a:txBody>
                    <a:bodyPr/>
                    <a:lstStyle/>
                    <a:p>
                      <a:pPr algn="ctr"/>
                      <a:r>
                        <a:rPr lang="en-GB" sz="1400" kern="1200" spc="0" baseline="0" noProof="0">
                          <a:solidFill>
                            <a:schemeClr val="tx1"/>
                          </a:solidFill>
                        </a:rPr>
                        <a:t>5 балів</a:t>
                      </a:r>
                    </a:p>
                  </a:txBody>
                  <a:tcPr/>
                </a:tc>
                <a:extLst>
                  <a:ext uri="{0D108BD9-81ED-4DB2-BD59-A6C34878D82A}">
                    <a16:rowId xmlns:a16="http://schemas.microsoft.com/office/drawing/2014/main" val="888680789"/>
                  </a:ext>
                </a:extLst>
              </a:tr>
              <a:tr h="370840">
                <a:tc>
                  <a:txBody>
                    <a:bodyPr/>
                    <a:lstStyle/>
                    <a:p>
                      <a:pPr marL="0" indent="0">
                        <a:buFont typeface="+mj-lt"/>
                        <a:buNone/>
                      </a:pPr>
                      <a:r>
                        <a:rPr lang="uk-UA" sz="1400" kern="1200" spc="0" baseline="0" noProof="0" dirty="0">
                          <a:solidFill>
                            <a:schemeClr val="tx1"/>
                          </a:solidFill>
                        </a:rPr>
                        <a:t>Загалом</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spc="0" baseline="0" noProof="0" dirty="0">
                          <a:solidFill>
                            <a:schemeClr val="tx1"/>
                          </a:solidFill>
                        </a:rPr>
                        <a:t>100 </a:t>
                      </a:r>
                      <a:r>
                        <a:rPr lang="uk-UA" sz="1400" kern="1200" spc="0" baseline="0" noProof="0" dirty="0">
                          <a:solidFill>
                            <a:schemeClr val="tx1"/>
                          </a:solidFill>
                        </a:rPr>
                        <a:t>балів</a:t>
                      </a:r>
                    </a:p>
                  </a:txBody>
                  <a:tcPr/>
                </a:tc>
                <a:extLst>
                  <a:ext uri="{0D108BD9-81ED-4DB2-BD59-A6C34878D82A}">
                    <a16:rowId xmlns:a16="http://schemas.microsoft.com/office/drawing/2014/main" val="1772430140"/>
                  </a:ext>
                </a:extLst>
              </a:tr>
            </a:tbl>
          </a:graphicData>
        </a:graphic>
      </p:graphicFrame>
    </p:spTree>
    <p:extLst>
      <p:ext uri="{BB962C8B-B14F-4D97-AF65-F5344CB8AC3E}">
        <p14:creationId xmlns:p14="http://schemas.microsoft.com/office/powerpoint/2010/main" val="3380595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A46714-9A90-4B1E-BAF6-BF4EC2318D0E}"/>
              </a:ext>
            </a:extLst>
          </p:cNvPr>
          <p:cNvSpPr>
            <a:spLocks noGrp="1"/>
          </p:cNvSpPr>
          <p:nvPr>
            <p:ph type="title"/>
          </p:nvPr>
        </p:nvSpPr>
        <p:spPr>
          <a:xfrm>
            <a:off x="838200" y="152824"/>
            <a:ext cx="10515600" cy="1325563"/>
          </a:xfrm>
        </p:spPr>
        <p:txBody>
          <a:bodyPr/>
          <a:lstStyle/>
          <a:p>
            <a:r>
              <a:rPr lang="pl-PL" dirty="0">
                <a:solidFill>
                  <a:srgbClr val="0070C0"/>
                </a:solidFill>
              </a:rPr>
              <a:t>6. </a:t>
            </a:r>
            <a:r>
              <a:rPr lang="en-GB" dirty="0">
                <a:solidFill>
                  <a:srgbClr val="0070C0"/>
                </a:solidFill>
              </a:rPr>
              <a:t>Інтеграція механізмів моніторингу та оцінки</a:t>
            </a:r>
          </a:p>
        </p:txBody>
      </p:sp>
      <p:sp>
        <p:nvSpPr>
          <p:cNvPr id="4" name="Symbol zastępczy zawartości 3">
            <a:extLst>
              <a:ext uri="{FF2B5EF4-FFF2-40B4-BE49-F238E27FC236}">
                <a16:creationId xmlns:a16="http://schemas.microsoft.com/office/drawing/2014/main" id="{D91DC8B9-47AB-449D-A39E-A667FD0D23A2}"/>
              </a:ext>
            </a:extLst>
          </p:cNvPr>
          <p:cNvSpPr>
            <a:spLocks noGrp="1"/>
          </p:cNvSpPr>
          <p:nvPr>
            <p:ph sz="half" idx="1"/>
          </p:nvPr>
        </p:nvSpPr>
        <p:spPr>
          <a:xfrm>
            <a:off x="334297" y="2859390"/>
            <a:ext cx="5565058" cy="2910985"/>
          </a:xfrm>
        </p:spPr>
        <p:txBody>
          <a:bodyPr>
            <a:noAutofit/>
          </a:bodyPr>
          <a:lstStyle/>
          <a:p>
            <a:pPr marL="0" indent="0">
              <a:spcBef>
                <a:spcPts val="600"/>
              </a:spcBef>
              <a:buNone/>
            </a:pPr>
            <a:r>
              <a:rPr lang="en-GB" sz="1600" b="1" dirty="0" err="1">
                <a:solidFill>
                  <a:srgbClr val="FF0000"/>
                </a:solidFill>
              </a:rPr>
              <a:t>Види</a:t>
            </a:r>
            <a:r>
              <a:rPr lang="en-GB" sz="1600" b="1" dirty="0">
                <a:solidFill>
                  <a:srgbClr val="FF0000"/>
                </a:solidFill>
              </a:rPr>
              <a:t> </a:t>
            </a:r>
            <a:r>
              <a:rPr lang="uk-UA" sz="1600" b="1" dirty="0">
                <a:solidFill>
                  <a:srgbClr val="FF0000"/>
                </a:solidFill>
              </a:rPr>
              <a:t>показників</a:t>
            </a:r>
            <a:r>
              <a:rPr lang="en-GB" sz="1600" b="1" dirty="0">
                <a:solidFill>
                  <a:srgbClr val="FF0000"/>
                </a:solidFill>
              </a:rPr>
              <a:t> </a:t>
            </a:r>
            <a:r>
              <a:rPr lang="uk-UA" sz="1600" b="1" dirty="0">
                <a:solidFill>
                  <a:srgbClr val="FF0000"/>
                </a:solidFill>
              </a:rPr>
              <a:t>моніторингу та оцінки</a:t>
            </a:r>
            <a:r>
              <a:rPr lang="pl-PL" sz="1600" b="1" dirty="0">
                <a:solidFill>
                  <a:srgbClr val="FF0000"/>
                </a:solidFill>
              </a:rPr>
              <a:t> для RIS3</a:t>
            </a:r>
            <a:r>
              <a:rPr lang="en-GB" sz="1600" b="1" dirty="0">
                <a:solidFill>
                  <a:srgbClr val="FF0000"/>
                </a:solidFill>
              </a:rPr>
              <a:t>:</a:t>
            </a:r>
          </a:p>
          <a:p>
            <a:pPr>
              <a:spcBef>
                <a:spcPts val="600"/>
              </a:spcBef>
            </a:pPr>
            <a:r>
              <a:rPr lang="uk-UA" sz="1600" b="1" dirty="0"/>
              <a:t>К</a:t>
            </a:r>
            <a:r>
              <a:rPr lang="en-GB" sz="1600" b="1" dirty="0" err="1"/>
              <a:t>онтекст</a:t>
            </a:r>
            <a:r>
              <a:rPr lang="uk-UA" sz="1600" b="1" dirty="0"/>
              <a:t>ні індикатори </a:t>
            </a:r>
            <a:r>
              <a:rPr lang="uk-UA" sz="1600" dirty="0"/>
              <a:t>оцінюють становище у </a:t>
            </a:r>
            <a:r>
              <a:rPr lang="en-GB" sz="1600" dirty="0" err="1"/>
              <a:t>регіон</a:t>
            </a:r>
            <a:r>
              <a:rPr lang="uk-UA" sz="1600" dirty="0"/>
              <a:t>і</a:t>
            </a:r>
            <a:r>
              <a:rPr lang="en-GB" sz="1600" dirty="0"/>
              <a:t> </a:t>
            </a:r>
            <a:r>
              <a:rPr lang="en-GB" sz="1600" dirty="0" err="1"/>
              <a:t>від</a:t>
            </a:r>
            <a:r>
              <a:rPr lang="uk-UA" sz="1600" dirty="0" err="1"/>
              <a:t>носно</a:t>
            </a:r>
            <a:r>
              <a:rPr lang="en-GB" sz="1600" dirty="0"/>
              <a:t> </a:t>
            </a:r>
            <a:r>
              <a:rPr lang="en-GB" sz="1600" dirty="0" err="1"/>
              <a:t>середнього</a:t>
            </a:r>
            <a:r>
              <a:rPr lang="en-GB" sz="1600" dirty="0"/>
              <a:t> </a:t>
            </a:r>
            <a:r>
              <a:rPr lang="uk-UA" sz="1600" dirty="0"/>
              <a:t>по </a:t>
            </a:r>
            <a:r>
              <a:rPr lang="en-GB" sz="1600" dirty="0" err="1"/>
              <a:t>країн</a:t>
            </a:r>
            <a:r>
              <a:rPr lang="uk-UA" sz="1600" dirty="0"/>
              <a:t>і</a:t>
            </a:r>
            <a:r>
              <a:rPr lang="en-GB" sz="1600" dirty="0"/>
              <a:t> </a:t>
            </a:r>
            <a:r>
              <a:rPr lang="en-GB" sz="1600" dirty="0" err="1"/>
              <a:t>або</a:t>
            </a:r>
            <a:r>
              <a:rPr lang="en-GB" sz="1600" dirty="0"/>
              <a:t> </a:t>
            </a:r>
            <a:r>
              <a:rPr lang="uk-UA" sz="1600" dirty="0"/>
              <a:t>до </a:t>
            </a:r>
            <a:r>
              <a:rPr lang="en-GB" sz="1600" dirty="0" err="1"/>
              <a:t>інших</a:t>
            </a:r>
            <a:r>
              <a:rPr lang="en-GB" sz="1600" dirty="0"/>
              <a:t> подібних регіонів, наприклад, </a:t>
            </a:r>
            <a:r>
              <a:rPr lang="en-GB" sz="1600" dirty="0" err="1"/>
              <a:t>інноваці</a:t>
            </a:r>
            <a:r>
              <a:rPr lang="uk-UA" sz="1600" dirty="0" err="1"/>
              <a:t>йний</a:t>
            </a:r>
            <a:r>
              <a:rPr lang="en-GB" sz="1600" dirty="0"/>
              <a:t> р</a:t>
            </a:r>
            <a:r>
              <a:rPr lang="uk-UA" sz="1600" dirty="0" err="1"/>
              <a:t>ейтинг</a:t>
            </a:r>
            <a:endParaRPr lang="pl-PL" sz="1600" dirty="0"/>
          </a:p>
          <a:p>
            <a:pPr>
              <a:spcBef>
                <a:spcPts val="600"/>
              </a:spcBef>
            </a:pPr>
            <a:r>
              <a:rPr lang="uk-UA" sz="1600" b="1" dirty="0"/>
              <a:t>Індикатори </a:t>
            </a:r>
            <a:r>
              <a:rPr lang="en-GB" sz="1600" b="1" dirty="0" err="1"/>
              <a:t>результату</a:t>
            </a:r>
            <a:r>
              <a:rPr lang="en-GB" sz="1600" b="1" dirty="0"/>
              <a:t> </a:t>
            </a:r>
            <a:r>
              <a:rPr lang="uk-UA" sz="1600" dirty="0"/>
              <a:t>вибираються для кожного компонента стратегії, що сприяє досягненню загальних стратегічних цілей, наприклад рівень витрат на наукові дослідження і розробки у відсотках від валового внутрішнього продукту</a:t>
            </a:r>
            <a:endParaRPr lang="en-GB" sz="1600" dirty="0"/>
          </a:p>
          <a:p>
            <a:pPr>
              <a:spcBef>
                <a:spcPts val="600"/>
              </a:spcBef>
            </a:pPr>
            <a:r>
              <a:rPr lang="uk-UA" sz="1600" b="1" dirty="0"/>
              <a:t>Вихідні індикатори</a:t>
            </a:r>
            <a:r>
              <a:rPr lang="uk-UA" sz="1600" dirty="0"/>
              <a:t>, характеризують хід виконання заходів, спрямованих на досягнення очікуваних результатів, наприклад кількість заснованих нових технопарків</a:t>
            </a:r>
            <a:endParaRPr lang="en-GB" sz="1600" dirty="0"/>
          </a:p>
        </p:txBody>
      </p:sp>
      <p:sp>
        <p:nvSpPr>
          <p:cNvPr id="5" name="Symbol zastępczy zawartości 4">
            <a:extLst>
              <a:ext uri="{FF2B5EF4-FFF2-40B4-BE49-F238E27FC236}">
                <a16:creationId xmlns:a16="http://schemas.microsoft.com/office/drawing/2014/main" id="{311FC79F-CA76-43FE-9B62-9D4C03E03736}"/>
              </a:ext>
            </a:extLst>
          </p:cNvPr>
          <p:cNvSpPr>
            <a:spLocks noGrp="1"/>
          </p:cNvSpPr>
          <p:nvPr>
            <p:ph sz="half" idx="2"/>
          </p:nvPr>
        </p:nvSpPr>
        <p:spPr>
          <a:xfrm>
            <a:off x="5987845" y="1289730"/>
            <a:ext cx="6204155" cy="4351338"/>
          </a:xfrm>
        </p:spPr>
        <p:txBody>
          <a:bodyPr>
            <a:noAutofit/>
          </a:bodyPr>
          <a:lstStyle/>
          <a:p>
            <a:pPr marL="0" indent="0">
              <a:buNone/>
            </a:pPr>
            <a:r>
              <a:rPr lang="pl-PL" sz="1600" b="1" dirty="0">
                <a:solidFill>
                  <a:srgbClr val="FF0000"/>
                </a:solidFill>
              </a:rPr>
              <a:t>можлив</a:t>
            </a:r>
            <a:r>
              <a:rPr lang="uk-UA" sz="1600" b="1" dirty="0">
                <a:solidFill>
                  <a:srgbClr val="FF0000"/>
                </a:solidFill>
              </a:rPr>
              <a:t>і</a:t>
            </a:r>
            <a:r>
              <a:rPr lang="pl-PL" sz="1600" b="1" dirty="0">
                <a:solidFill>
                  <a:srgbClr val="FF0000"/>
                </a:solidFill>
              </a:rPr>
              <a:t> питан</a:t>
            </a:r>
            <a:r>
              <a:rPr lang="uk-UA" sz="1600" b="1" dirty="0">
                <a:solidFill>
                  <a:srgbClr val="FF0000"/>
                </a:solidFill>
              </a:rPr>
              <a:t>ня при проведенні оцінки</a:t>
            </a:r>
            <a:r>
              <a:rPr lang="pl-PL" sz="1600" b="1" dirty="0">
                <a:solidFill>
                  <a:srgbClr val="FF0000"/>
                </a:solidFill>
              </a:rPr>
              <a:t>:</a:t>
            </a:r>
          </a:p>
          <a:p>
            <a:pPr marL="0" indent="0">
              <a:buNone/>
            </a:pPr>
            <a:r>
              <a:rPr lang="uk-UA" sz="1600" dirty="0"/>
              <a:t>1. Чи розроблялась стратегія за участю належних зацікавлених сторін? Як віна підтримує процес підприємницького тестування нових областей?</a:t>
            </a:r>
          </a:p>
          <a:p>
            <a:pPr marL="0" indent="0">
              <a:buNone/>
            </a:pPr>
            <a:r>
              <a:rPr lang="uk-UA" sz="1600" dirty="0"/>
              <a:t>2. Чи базується стратегія на фактичних даних? Як визначались сильні сторони та майбутня діяльність?</a:t>
            </a:r>
          </a:p>
          <a:p>
            <a:pPr marL="0" indent="0">
              <a:buNone/>
            </a:pPr>
            <a:r>
              <a:rPr lang="uk-UA" sz="1600" dirty="0"/>
              <a:t>3. Чи визначає стратегія інновації та пріоритети розвитку на основі знань? Як визначались потенційні сфери майбутньої діяльності? Як віна підтримує модернізацію існуючих заходів?</a:t>
            </a:r>
          </a:p>
          <a:p>
            <a:pPr marL="0" indent="0">
              <a:buNone/>
            </a:pPr>
            <a:r>
              <a:rPr lang="uk-UA" sz="1600" dirty="0"/>
              <a:t>4. Чи визначає стратегія відповідні заходи? Наскільки якісне комбінування політики?</a:t>
            </a:r>
          </a:p>
          <a:p>
            <a:pPr marL="0" indent="0">
              <a:buNone/>
            </a:pPr>
            <a:r>
              <a:rPr lang="uk-UA" sz="1600" dirty="0"/>
              <a:t>5. Чи стратегія є зовнішньою орієнтованою і як вона сприяє створенню критичної маси / потенціалу?</a:t>
            </a:r>
          </a:p>
          <a:p>
            <a:pPr marL="0" indent="0">
              <a:buNone/>
            </a:pPr>
            <a:r>
              <a:rPr lang="uk-UA" sz="1600" dirty="0"/>
              <a:t>6. Чи створює стратегія синергію між різними політиками та джерелами фінансування? Як віна узгоджує / впливає на політику ЄС, національні / регіональні політики, щоб підтримувати оновлення у визначених областях поточних та потенційних майбутніх сильних сторін?</a:t>
            </a:r>
          </a:p>
          <a:p>
            <a:pPr marL="0" indent="0">
              <a:buNone/>
            </a:pPr>
            <a:r>
              <a:rPr lang="uk-UA" sz="1600" dirty="0"/>
              <a:t>7. Чи визначає стратегія досяжні цілі, вимірює прогрес? Як вона підтримує процес вивчення уроків політики та її адаптацію?</a:t>
            </a:r>
          </a:p>
        </p:txBody>
      </p:sp>
      <p:sp>
        <p:nvSpPr>
          <p:cNvPr id="6" name="Symbol zastępczy zawartości 3">
            <a:extLst>
              <a:ext uri="{FF2B5EF4-FFF2-40B4-BE49-F238E27FC236}">
                <a16:creationId xmlns:a16="http://schemas.microsoft.com/office/drawing/2014/main" id="{61A6DFFE-5671-4553-BDE2-073D3AEE64DF}"/>
              </a:ext>
            </a:extLst>
          </p:cNvPr>
          <p:cNvSpPr txBox="1">
            <a:spLocks/>
          </p:cNvSpPr>
          <p:nvPr/>
        </p:nvSpPr>
        <p:spPr>
          <a:xfrm>
            <a:off x="334297" y="5793926"/>
            <a:ext cx="5427405" cy="984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rgbClr val="FF0000"/>
                </a:solidFill>
              </a:rPr>
              <a:t>питання оцінки:</a:t>
            </a:r>
          </a:p>
          <a:p>
            <a:pPr marL="0" indent="0">
              <a:buNone/>
            </a:pPr>
            <a:r>
              <a:rPr lang="uk-UA" sz="1600" dirty="0"/>
              <a:t>Актуальність, Ефективність, Дієвість, Наслідки, Узгодженість, Стійкість ....</a:t>
            </a:r>
          </a:p>
        </p:txBody>
      </p:sp>
      <p:sp>
        <p:nvSpPr>
          <p:cNvPr id="7" name="Prostokąt 6">
            <a:extLst>
              <a:ext uri="{FF2B5EF4-FFF2-40B4-BE49-F238E27FC236}">
                <a16:creationId xmlns:a16="http://schemas.microsoft.com/office/drawing/2014/main" id="{4D036DF4-2C38-4BB4-8D55-78997683716C}"/>
              </a:ext>
            </a:extLst>
          </p:cNvPr>
          <p:cNvSpPr/>
          <p:nvPr/>
        </p:nvSpPr>
        <p:spPr>
          <a:xfrm>
            <a:off x="334297" y="1289730"/>
            <a:ext cx="5565058" cy="1569660"/>
          </a:xfrm>
          <a:prstGeom prst="rect">
            <a:avLst/>
          </a:prstGeom>
        </p:spPr>
        <p:txBody>
          <a:bodyPr wrap="square">
            <a:spAutoFit/>
          </a:bodyPr>
          <a:lstStyle/>
          <a:p>
            <a:r>
              <a:rPr lang="en-GB" sz="1600" b="1" dirty="0">
                <a:solidFill>
                  <a:srgbClr val="FF0000"/>
                </a:solidFill>
              </a:rPr>
              <a:t>Основні цілі системи моніторингу RIS3:</a:t>
            </a:r>
          </a:p>
          <a:p>
            <a:pPr marL="285750" indent="-285750">
              <a:buFont typeface="Arial" panose="020B0604020202020204" pitchFamily="34" charset="0"/>
              <a:buChar char="•"/>
            </a:pPr>
            <a:r>
              <a:rPr lang="en-GB" sz="1600" dirty="0"/>
              <a:t>вивчення реальних процесів трансформації </a:t>
            </a:r>
            <a:r>
              <a:rPr lang="en-GB" sz="1600" dirty="0" err="1"/>
              <a:t>та</a:t>
            </a:r>
            <a:r>
              <a:rPr lang="en-GB" sz="1600" dirty="0"/>
              <a:t> </a:t>
            </a:r>
            <a:r>
              <a:rPr lang="uk-UA" sz="1600" dirty="0"/>
              <a:t>зважених </a:t>
            </a:r>
            <a:r>
              <a:rPr lang="en-GB" sz="1600" dirty="0" err="1"/>
              <a:t>політи</a:t>
            </a:r>
            <a:r>
              <a:rPr lang="uk-UA" sz="1600" dirty="0" err="1"/>
              <a:t>чних</a:t>
            </a:r>
            <a:r>
              <a:rPr lang="uk-UA" sz="1600" dirty="0"/>
              <a:t> заходів</a:t>
            </a:r>
            <a:endParaRPr lang="en-GB" sz="1600" dirty="0"/>
          </a:p>
          <a:p>
            <a:pPr marL="285750" indent="-285750">
              <a:buFont typeface="Arial" panose="020B0604020202020204" pitchFamily="34" charset="0"/>
              <a:buChar char="•"/>
            </a:pPr>
            <a:r>
              <a:rPr lang="en-GB" sz="1600" dirty="0"/>
              <a:t>зміцнення довіри і співпраці між зацікавленими сторонами і громадянами</a:t>
            </a:r>
          </a:p>
          <a:p>
            <a:pPr marL="285750" indent="-285750">
              <a:buFont typeface="Arial" panose="020B0604020202020204" pitchFamily="34" charset="0"/>
              <a:buChar char="•"/>
            </a:pPr>
            <a:r>
              <a:rPr lang="en-GB" sz="1600" dirty="0"/>
              <a:t>гарантія підзвітності розробки політики</a:t>
            </a:r>
          </a:p>
        </p:txBody>
      </p:sp>
    </p:spTree>
    <p:extLst>
      <p:ext uri="{BB962C8B-B14F-4D97-AF65-F5344CB8AC3E}">
        <p14:creationId xmlns:p14="http://schemas.microsoft.com/office/powerpoint/2010/main" val="4250612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4E66C5-5E7E-46FB-9BCF-455B1CB693B3}"/>
              </a:ext>
            </a:extLst>
          </p:cNvPr>
          <p:cNvSpPr>
            <a:spLocks noGrp="1"/>
          </p:cNvSpPr>
          <p:nvPr>
            <p:ph type="title"/>
          </p:nvPr>
        </p:nvSpPr>
        <p:spPr>
          <a:xfrm>
            <a:off x="838200" y="160058"/>
            <a:ext cx="10515600" cy="1325563"/>
          </a:xfrm>
        </p:spPr>
        <p:txBody>
          <a:bodyPr/>
          <a:lstStyle/>
          <a:p>
            <a:r>
              <a:rPr lang="en-GB" dirty="0" err="1">
                <a:solidFill>
                  <a:srgbClr val="0070C0"/>
                </a:solidFill>
              </a:rPr>
              <a:t>Методологі</a:t>
            </a:r>
            <a:r>
              <a:rPr lang="uk-UA" dirty="0">
                <a:solidFill>
                  <a:srgbClr val="0070C0"/>
                </a:solidFill>
              </a:rPr>
              <a:t>ї, що</a:t>
            </a:r>
            <a:r>
              <a:rPr lang="en-GB" dirty="0">
                <a:solidFill>
                  <a:srgbClr val="0070C0"/>
                </a:solidFill>
              </a:rPr>
              <a:t> </a:t>
            </a:r>
            <a:r>
              <a:rPr lang="en-GB" dirty="0" err="1">
                <a:solidFill>
                  <a:srgbClr val="0070C0"/>
                </a:solidFill>
              </a:rPr>
              <a:t>за</a:t>
            </a:r>
            <a:r>
              <a:rPr lang="uk-UA" dirty="0" err="1">
                <a:solidFill>
                  <a:srgbClr val="0070C0"/>
                </a:solidFill>
              </a:rPr>
              <a:t>стосовуються</a:t>
            </a:r>
            <a:r>
              <a:rPr lang="uk-UA" dirty="0">
                <a:solidFill>
                  <a:srgbClr val="0070C0"/>
                </a:solidFill>
              </a:rPr>
              <a:t> </a:t>
            </a:r>
            <a:r>
              <a:rPr lang="en-GB" dirty="0">
                <a:solidFill>
                  <a:srgbClr val="0070C0"/>
                </a:solidFill>
              </a:rPr>
              <a:t>в RIS3</a:t>
            </a:r>
          </a:p>
        </p:txBody>
      </p:sp>
      <p:sp>
        <p:nvSpPr>
          <p:cNvPr id="4" name="Symbol zastępczy zawartości 3">
            <a:extLst>
              <a:ext uri="{FF2B5EF4-FFF2-40B4-BE49-F238E27FC236}">
                <a16:creationId xmlns:a16="http://schemas.microsoft.com/office/drawing/2014/main" id="{6DAA1380-90CF-43AF-8E6A-055BD331406A}"/>
              </a:ext>
            </a:extLst>
          </p:cNvPr>
          <p:cNvSpPr>
            <a:spLocks noGrp="1"/>
          </p:cNvSpPr>
          <p:nvPr>
            <p:ph sz="half" idx="1"/>
          </p:nvPr>
        </p:nvSpPr>
        <p:spPr>
          <a:xfrm>
            <a:off x="405494" y="1199243"/>
            <a:ext cx="3951514" cy="4836432"/>
          </a:xfrm>
        </p:spPr>
        <p:txBody>
          <a:bodyPr>
            <a:noAutofit/>
          </a:bodyPr>
          <a:lstStyle/>
          <a:p>
            <a:pPr marL="0" indent="0">
              <a:buNone/>
            </a:pPr>
            <a:r>
              <a:rPr lang="uk-UA" sz="1600" dirty="0">
                <a:solidFill>
                  <a:srgbClr val="FF0000"/>
                </a:solidFill>
              </a:rPr>
              <a:t>Крок 1: Аналіз регіонального / національного контексту</a:t>
            </a:r>
          </a:p>
          <a:p>
            <a:pPr lvl="0"/>
            <a:r>
              <a:rPr lang="uk-UA" sz="1600" dirty="0"/>
              <a:t>Регіональне профілювання (100%)</a:t>
            </a:r>
          </a:p>
          <a:p>
            <a:pPr lvl="0"/>
            <a:r>
              <a:rPr lang="uk-UA" sz="1600" dirty="0"/>
              <a:t>SWOT аналіз (87%)</a:t>
            </a:r>
          </a:p>
          <a:p>
            <a:pPr lvl="0"/>
            <a:r>
              <a:rPr lang="uk-UA" sz="1600" dirty="0"/>
              <a:t>Робочі групи / фокус-групи (87%)</a:t>
            </a:r>
          </a:p>
          <a:p>
            <a:pPr lvl="0"/>
            <a:r>
              <a:rPr lang="uk-UA" sz="1600" dirty="0"/>
              <a:t>Порівняльний аналіз (63%)</a:t>
            </a:r>
          </a:p>
          <a:p>
            <a:pPr lvl="0"/>
            <a:r>
              <a:rPr lang="uk-UA" sz="1600" dirty="0" err="1"/>
              <a:t>Бібліометричний</a:t>
            </a:r>
            <a:r>
              <a:rPr lang="uk-UA" sz="1600" dirty="0"/>
              <a:t> аналіз (57%)</a:t>
            </a:r>
          </a:p>
          <a:p>
            <a:pPr lvl="0"/>
            <a:r>
              <a:rPr lang="uk-UA" sz="1600" dirty="0"/>
              <a:t>Інтерв'ю з зацікавленими сторонами (47%)</a:t>
            </a:r>
          </a:p>
          <a:p>
            <a:pPr lvl="0"/>
            <a:r>
              <a:rPr lang="uk-UA" sz="1600" dirty="0"/>
              <a:t>Співпраця і аналіз мереж (37%)</a:t>
            </a:r>
          </a:p>
          <a:p>
            <a:pPr lvl="0"/>
            <a:r>
              <a:rPr lang="uk-UA" sz="1600" dirty="0"/>
              <a:t>Онлайн опитування (37%)</a:t>
            </a:r>
          </a:p>
          <a:p>
            <a:pPr lvl="0"/>
            <a:r>
              <a:rPr lang="uk-UA" sz="1600" dirty="0"/>
              <a:t>Кластерний аналіз (27%)</a:t>
            </a:r>
          </a:p>
          <a:p>
            <a:pPr lvl="0"/>
            <a:r>
              <a:rPr lang="uk-UA" sz="1600" dirty="0"/>
              <a:t>Аналіз ланцюжка створення вартості (27%)</a:t>
            </a:r>
          </a:p>
          <a:p>
            <a:pPr lvl="0"/>
            <a:r>
              <a:rPr lang="uk-UA" sz="1600" dirty="0"/>
              <a:t>Аналіз прогалин (20%)</a:t>
            </a:r>
          </a:p>
          <a:p>
            <a:pPr lvl="0"/>
            <a:r>
              <a:rPr lang="uk-UA" sz="1600" dirty="0"/>
              <a:t>Аналіз соціальних мереж (13%)</a:t>
            </a:r>
          </a:p>
          <a:p>
            <a:pPr lvl="0"/>
            <a:r>
              <a:rPr lang="uk-UA" sz="1600" dirty="0"/>
              <a:t>Моделювання товарного простору (7%)</a:t>
            </a:r>
          </a:p>
        </p:txBody>
      </p:sp>
      <p:sp>
        <p:nvSpPr>
          <p:cNvPr id="6" name="Symbol zastępczy zawartości 3">
            <a:extLst>
              <a:ext uri="{FF2B5EF4-FFF2-40B4-BE49-F238E27FC236}">
                <a16:creationId xmlns:a16="http://schemas.microsoft.com/office/drawing/2014/main" id="{7CEA4EBC-6426-4DB6-AB33-EAA7D51B48BE}"/>
              </a:ext>
            </a:extLst>
          </p:cNvPr>
          <p:cNvSpPr txBox="1">
            <a:spLocks/>
          </p:cNvSpPr>
          <p:nvPr/>
        </p:nvSpPr>
        <p:spPr>
          <a:xfrm>
            <a:off x="4276726" y="1199243"/>
            <a:ext cx="4190999" cy="4836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FF0000"/>
                </a:solidFill>
              </a:rPr>
              <a:t>Крок 2: Управління</a:t>
            </a:r>
          </a:p>
          <a:p>
            <a:pPr lvl="0"/>
            <a:r>
              <a:rPr lang="uk-UA" sz="1600" dirty="0"/>
              <a:t>Робочі групи / фокус-групи (97%)</a:t>
            </a:r>
          </a:p>
          <a:p>
            <a:pPr lvl="0"/>
            <a:r>
              <a:rPr lang="uk-UA" sz="1600" dirty="0"/>
              <a:t>Інформаційні заходи (73%)</a:t>
            </a:r>
          </a:p>
          <a:p>
            <a:pPr lvl="0"/>
            <a:r>
              <a:rPr lang="uk-UA" sz="1600" dirty="0"/>
              <a:t>Поширення інформації (60%)</a:t>
            </a:r>
          </a:p>
          <a:p>
            <a:pPr lvl="0"/>
            <a:r>
              <a:rPr lang="uk-UA" sz="1600" dirty="0"/>
              <a:t>Експерт та / або експертна оцінка процесу RIS3 (50%)</a:t>
            </a:r>
          </a:p>
          <a:p>
            <a:pPr lvl="0"/>
            <a:r>
              <a:rPr lang="uk-UA" sz="1600" dirty="0"/>
              <a:t>Онлайн опитування (40%)</a:t>
            </a:r>
          </a:p>
          <a:p>
            <a:pPr lvl="0"/>
            <a:r>
              <a:rPr lang="uk-UA" sz="1600" dirty="0"/>
              <a:t>Інтерв'ю з зацікавленими сторонами (40%)</a:t>
            </a:r>
          </a:p>
          <a:p>
            <a:pPr lvl="0"/>
            <a:r>
              <a:rPr lang="uk-UA" sz="1600" dirty="0"/>
              <a:t>Заснування спеціалізованих мереж / кластерних платформ (33%)</a:t>
            </a:r>
          </a:p>
          <a:p>
            <a:pPr lvl="0"/>
            <a:r>
              <a:rPr lang="uk-UA" sz="1600" dirty="0"/>
              <a:t>Інтернет-форуми / дискусійні форуми (27%)</a:t>
            </a:r>
          </a:p>
          <a:p>
            <a:pPr lvl="0"/>
            <a:r>
              <a:rPr lang="uk-UA" sz="1600" dirty="0"/>
              <a:t>Зв'язок через соціальні медіа (17%)</a:t>
            </a:r>
          </a:p>
        </p:txBody>
      </p:sp>
      <p:sp>
        <p:nvSpPr>
          <p:cNvPr id="7" name="Symbol zastępczy zawartości 3">
            <a:extLst>
              <a:ext uri="{FF2B5EF4-FFF2-40B4-BE49-F238E27FC236}">
                <a16:creationId xmlns:a16="http://schemas.microsoft.com/office/drawing/2014/main" id="{DDC1337B-576E-4808-92DD-764AB10280FC}"/>
              </a:ext>
            </a:extLst>
          </p:cNvPr>
          <p:cNvSpPr txBox="1">
            <a:spLocks/>
          </p:cNvSpPr>
          <p:nvPr/>
        </p:nvSpPr>
        <p:spPr>
          <a:xfrm>
            <a:off x="8467725" y="1199243"/>
            <a:ext cx="3684813" cy="4836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FF0000"/>
                </a:solidFill>
              </a:rPr>
              <a:t>Крок 3: Спільне бачення</a:t>
            </a:r>
          </a:p>
          <a:p>
            <a:r>
              <a:rPr lang="uk-UA" sz="1600" dirty="0"/>
              <a:t>Робочі групи / фокус-групи (90%)</a:t>
            </a:r>
          </a:p>
          <a:p>
            <a:r>
              <a:rPr lang="uk-UA" sz="1600" dirty="0"/>
              <a:t>SWOT аналіз (60%)</a:t>
            </a:r>
          </a:p>
          <a:p>
            <a:r>
              <a:rPr lang="uk-UA" sz="1600" dirty="0"/>
              <a:t>Статистичний аналіз (53%)</a:t>
            </a:r>
          </a:p>
          <a:p>
            <a:r>
              <a:rPr lang="uk-UA" sz="1600" dirty="0"/>
              <a:t>Огляд літератури (47%)</a:t>
            </a:r>
          </a:p>
          <a:p>
            <a:r>
              <a:rPr lang="uk-UA" sz="1600" dirty="0"/>
              <a:t>Створення сценарію (40%)</a:t>
            </a:r>
          </a:p>
          <a:p>
            <a:r>
              <a:rPr lang="uk-UA" sz="1600" dirty="0"/>
              <a:t>Відгуки зацікавлених сторін (37%)</a:t>
            </a:r>
          </a:p>
          <a:p>
            <a:r>
              <a:rPr lang="uk-UA" sz="1600" dirty="0"/>
              <a:t>Порівняльний аналіз (30%)</a:t>
            </a:r>
          </a:p>
          <a:p>
            <a:r>
              <a:rPr lang="uk-UA" sz="1600" dirty="0"/>
              <a:t>Прогнозування (30%)</a:t>
            </a:r>
          </a:p>
          <a:p>
            <a:r>
              <a:rPr lang="uk-UA" sz="1600" dirty="0"/>
              <a:t>Вивчення перспектив (27%)</a:t>
            </a:r>
          </a:p>
          <a:p>
            <a:r>
              <a:rPr lang="uk-UA" sz="1600" dirty="0"/>
              <a:t>Планування розвитку (23%)</a:t>
            </a:r>
          </a:p>
          <a:p>
            <a:r>
              <a:rPr lang="uk-UA" sz="1600" dirty="0"/>
              <a:t>Онлайн опитування 20%)</a:t>
            </a:r>
          </a:p>
          <a:p>
            <a:r>
              <a:rPr lang="uk-UA" sz="1600" dirty="0" err="1"/>
              <a:t>Delphi</a:t>
            </a:r>
            <a:r>
              <a:rPr lang="uk-UA" sz="1600" dirty="0"/>
              <a:t> опитування (3%)</a:t>
            </a:r>
          </a:p>
        </p:txBody>
      </p:sp>
      <p:sp>
        <p:nvSpPr>
          <p:cNvPr id="8" name="Prostokąt 7">
            <a:extLst>
              <a:ext uri="{FF2B5EF4-FFF2-40B4-BE49-F238E27FC236}">
                <a16:creationId xmlns:a16="http://schemas.microsoft.com/office/drawing/2014/main" id="{56205962-C03D-41A4-B2A1-39B3D2DD5E0A}"/>
              </a:ext>
            </a:extLst>
          </p:cNvPr>
          <p:cNvSpPr/>
          <p:nvPr/>
        </p:nvSpPr>
        <p:spPr>
          <a:xfrm>
            <a:off x="5573485" y="6333342"/>
            <a:ext cx="6210300" cy="307777"/>
          </a:xfrm>
          <a:prstGeom prst="rect">
            <a:avLst/>
          </a:prstGeom>
        </p:spPr>
        <p:txBody>
          <a:bodyPr wrap="square">
            <a:spAutoFit/>
          </a:bodyPr>
          <a:lstStyle/>
          <a:p>
            <a:r>
              <a:rPr lang="en-GB" sz="1400" dirty="0" err="1"/>
              <a:t>Grieniece</a:t>
            </a:r>
            <a:r>
              <a:rPr lang="en-GB" sz="1400" dirty="0"/>
              <a:t> et al. (2017): TOP 3 - Methodologies employed in S3 of 30 Regions</a:t>
            </a:r>
          </a:p>
        </p:txBody>
      </p:sp>
    </p:spTree>
    <p:extLst>
      <p:ext uri="{BB962C8B-B14F-4D97-AF65-F5344CB8AC3E}">
        <p14:creationId xmlns:p14="http://schemas.microsoft.com/office/powerpoint/2010/main" val="353334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4E66C5-5E7E-46FB-9BCF-455B1CB693B3}"/>
              </a:ext>
            </a:extLst>
          </p:cNvPr>
          <p:cNvSpPr>
            <a:spLocks noGrp="1"/>
          </p:cNvSpPr>
          <p:nvPr>
            <p:ph type="title"/>
          </p:nvPr>
        </p:nvSpPr>
        <p:spPr/>
        <p:txBody>
          <a:bodyPr/>
          <a:lstStyle/>
          <a:p>
            <a:r>
              <a:rPr lang="en-GB" dirty="0">
                <a:solidFill>
                  <a:srgbClr val="0070C0"/>
                </a:solidFill>
              </a:rPr>
              <a:t>Методології, </a:t>
            </a:r>
            <a:r>
              <a:rPr lang="en-GB" dirty="0" err="1">
                <a:solidFill>
                  <a:srgbClr val="0070C0"/>
                </a:solidFill>
              </a:rPr>
              <a:t>що</a:t>
            </a:r>
            <a:r>
              <a:rPr lang="en-GB" dirty="0">
                <a:solidFill>
                  <a:srgbClr val="0070C0"/>
                </a:solidFill>
              </a:rPr>
              <a:t> </a:t>
            </a:r>
            <a:r>
              <a:rPr lang="en-GB" dirty="0" err="1">
                <a:solidFill>
                  <a:srgbClr val="0070C0"/>
                </a:solidFill>
              </a:rPr>
              <a:t>за</a:t>
            </a:r>
            <a:r>
              <a:rPr lang="uk-UA" dirty="0" err="1">
                <a:solidFill>
                  <a:srgbClr val="0070C0"/>
                </a:solidFill>
              </a:rPr>
              <a:t>стосовуються</a:t>
            </a:r>
            <a:r>
              <a:rPr lang="en-GB" dirty="0">
                <a:solidFill>
                  <a:srgbClr val="0070C0"/>
                </a:solidFill>
              </a:rPr>
              <a:t> в RIS3 - продовження</a:t>
            </a:r>
          </a:p>
        </p:txBody>
      </p:sp>
      <p:sp>
        <p:nvSpPr>
          <p:cNvPr id="4" name="Symbol zastępczy zawartości 3">
            <a:extLst>
              <a:ext uri="{FF2B5EF4-FFF2-40B4-BE49-F238E27FC236}">
                <a16:creationId xmlns:a16="http://schemas.microsoft.com/office/drawing/2014/main" id="{6DAA1380-90CF-43AF-8E6A-055BD331406A}"/>
              </a:ext>
            </a:extLst>
          </p:cNvPr>
          <p:cNvSpPr>
            <a:spLocks noGrp="1"/>
          </p:cNvSpPr>
          <p:nvPr>
            <p:ph sz="half" idx="1"/>
          </p:nvPr>
        </p:nvSpPr>
        <p:spPr>
          <a:xfrm>
            <a:off x="408215" y="1656443"/>
            <a:ext cx="3951514" cy="4836432"/>
          </a:xfrm>
        </p:spPr>
        <p:txBody>
          <a:bodyPr>
            <a:noAutofit/>
          </a:bodyPr>
          <a:lstStyle/>
          <a:p>
            <a:pPr marL="0" indent="0">
              <a:buNone/>
            </a:pPr>
            <a:r>
              <a:rPr lang="en-GB" sz="1600" dirty="0">
                <a:solidFill>
                  <a:srgbClr val="FF0000"/>
                </a:solidFill>
              </a:rPr>
              <a:t>Крок 4: Визначення пріоритетів</a:t>
            </a:r>
          </a:p>
          <a:p>
            <a:pPr lvl="0"/>
            <a:r>
              <a:rPr lang="uk-UA" sz="1600" dirty="0"/>
              <a:t>Робочі групи / фокус-групи (93%)</a:t>
            </a:r>
          </a:p>
          <a:p>
            <a:pPr lvl="0"/>
            <a:r>
              <a:rPr lang="uk-UA" sz="1600" dirty="0"/>
              <a:t>Звіти зацікавлених сторін (20%)</a:t>
            </a:r>
          </a:p>
          <a:p>
            <a:pPr lvl="0"/>
            <a:r>
              <a:rPr lang="uk-UA" sz="1600" dirty="0"/>
              <a:t>Спільне обговорення / підготовка анотацій (17%)</a:t>
            </a:r>
          </a:p>
          <a:p>
            <a:pPr lvl="0"/>
            <a:r>
              <a:rPr lang="uk-UA" sz="1600" dirty="0"/>
              <a:t>Конкурс ідей (7%)</a:t>
            </a:r>
          </a:p>
          <a:p>
            <a:pPr lvl="0"/>
            <a:r>
              <a:rPr lang="uk-UA" sz="1600" dirty="0"/>
              <a:t>Веб-</a:t>
            </a:r>
            <a:r>
              <a:rPr lang="uk-UA" sz="1600" dirty="0" err="1"/>
              <a:t>краудсорсінг</a:t>
            </a:r>
            <a:r>
              <a:rPr lang="uk-UA" sz="1600" dirty="0"/>
              <a:t> (3%)</a:t>
            </a:r>
          </a:p>
        </p:txBody>
      </p:sp>
      <p:sp>
        <p:nvSpPr>
          <p:cNvPr id="6" name="Symbol zastępczy zawartości 3">
            <a:extLst>
              <a:ext uri="{FF2B5EF4-FFF2-40B4-BE49-F238E27FC236}">
                <a16:creationId xmlns:a16="http://schemas.microsoft.com/office/drawing/2014/main" id="{7CEA4EBC-6426-4DB6-AB33-EAA7D51B48BE}"/>
              </a:ext>
            </a:extLst>
          </p:cNvPr>
          <p:cNvSpPr txBox="1">
            <a:spLocks/>
          </p:cNvSpPr>
          <p:nvPr/>
        </p:nvSpPr>
        <p:spPr>
          <a:xfrm>
            <a:off x="4259038" y="1656442"/>
            <a:ext cx="4190999" cy="4836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FF0000"/>
                </a:solidFill>
              </a:rPr>
              <a:t>Крок 5: </a:t>
            </a:r>
            <a:r>
              <a:rPr lang="uk-UA" sz="1600" dirty="0">
                <a:solidFill>
                  <a:srgbClr val="FF0000"/>
                </a:solidFill>
              </a:rPr>
              <a:t>Поєднання політики</a:t>
            </a:r>
          </a:p>
          <a:p>
            <a:r>
              <a:rPr lang="uk-UA" sz="1600" dirty="0"/>
              <a:t>Робочі групи / фокус-групи (83%)</a:t>
            </a:r>
          </a:p>
          <a:p>
            <a:r>
              <a:rPr lang="uk-UA" sz="1600" dirty="0"/>
              <a:t>Планування розвитку (63%)</a:t>
            </a:r>
          </a:p>
          <a:p>
            <a:r>
              <a:rPr lang="uk-UA" sz="1600" dirty="0"/>
              <a:t>Експертний огляд (40%)</a:t>
            </a:r>
          </a:p>
          <a:p>
            <a:r>
              <a:rPr lang="uk-UA" sz="1600" dirty="0"/>
              <a:t>Планування логіки втручання поєднання політики (30%)</a:t>
            </a:r>
          </a:p>
          <a:p>
            <a:r>
              <a:rPr lang="uk-UA" sz="1600" dirty="0"/>
              <a:t>Заключна оцінка поєднання  політики (30%)</a:t>
            </a:r>
          </a:p>
          <a:p>
            <a:r>
              <a:rPr lang="uk-UA" sz="1600" dirty="0"/>
              <a:t>Порівняльний аналіз (30%)</a:t>
            </a:r>
          </a:p>
          <a:p>
            <a:r>
              <a:rPr lang="uk-UA" sz="1600" dirty="0"/>
              <a:t>Інтерв'ю зацікавлених сторін (20%)</a:t>
            </a:r>
          </a:p>
          <a:p>
            <a:r>
              <a:rPr lang="uk-UA" sz="1600" dirty="0"/>
              <a:t>Пілотні проекти для перевірки ефективності поєднання політики (13%)</a:t>
            </a:r>
          </a:p>
          <a:p>
            <a:r>
              <a:rPr lang="uk-UA" sz="1600" dirty="0"/>
              <a:t>Облік (10%)</a:t>
            </a:r>
          </a:p>
        </p:txBody>
      </p:sp>
      <p:sp>
        <p:nvSpPr>
          <p:cNvPr id="7" name="Symbol zastępczy zawartości 3">
            <a:extLst>
              <a:ext uri="{FF2B5EF4-FFF2-40B4-BE49-F238E27FC236}">
                <a16:creationId xmlns:a16="http://schemas.microsoft.com/office/drawing/2014/main" id="{DDC1337B-576E-4808-92DD-764AB10280FC}"/>
              </a:ext>
            </a:extLst>
          </p:cNvPr>
          <p:cNvSpPr txBox="1">
            <a:spLocks/>
          </p:cNvSpPr>
          <p:nvPr/>
        </p:nvSpPr>
        <p:spPr>
          <a:xfrm>
            <a:off x="8267705" y="1157676"/>
            <a:ext cx="3603170" cy="5097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FF0000"/>
                </a:solidFill>
              </a:rPr>
              <a:t>Крок 6: Моніторинг та оцінка</a:t>
            </a:r>
          </a:p>
          <a:p>
            <a:r>
              <a:rPr lang="ru-RU" sz="1600" dirty="0" err="1"/>
              <a:t>Визначення</a:t>
            </a:r>
            <a:r>
              <a:rPr lang="ru-RU" sz="1600" dirty="0"/>
              <a:t> </a:t>
            </a:r>
            <a:r>
              <a:rPr lang="uk-UA" sz="1600" dirty="0"/>
              <a:t>індикаторів </a:t>
            </a:r>
            <a:r>
              <a:rPr lang="ru-RU" sz="1600" dirty="0" err="1"/>
              <a:t>реалізації</a:t>
            </a:r>
            <a:r>
              <a:rPr lang="ru-RU" sz="1600" dirty="0"/>
              <a:t>, </a:t>
            </a:r>
            <a:r>
              <a:rPr lang="uk-UA" sz="1600" dirty="0"/>
              <a:t>результатів </a:t>
            </a:r>
            <a:r>
              <a:rPr lang="ru-RU" sz="1600" dirty="0"/>
              <a:t>і </a:t>
            </a:r>
            <a:r>
              <a:rPr lang="uk-UA" sz="1600" dirty="0"/>
              <a:t>вихідного індикатору</a:t>
            </a:r>
            <a:r>
              <a:rPr lang="ru-RU" sz="1600" dirty="0"/>
              <a:t> (90%)</a:t>
            </a:r>
            <a:endParaRPr lang="uk-UA" sz="1600" dirty="0"/>
          </a:p>
          <a:p>
            <a:r>
              <a:rPr lang="ru-RU" sz="1600" dirty="0" err="1"/>
              <a:t>Визначення</a:t>
            </a:r>
            <a:r>
              <a:rPr lang="ru-RU" sz="1600" dirty="0"/>
              <a:t> </a:t>
            </a:r>
            <a:r>
              <a:rPr lang="uk-UA" sz="1600" dirty="0"/>
              <a:t>індикатору</a:t>
            </a:r>
            <a:r>
              <a:rPr lang="ru-RU" sz="1600" dirty="0"/>
              <a:t> </a:t>
            </a:r>
            <a:r>
              <a:rPr lang="ru-RU" sz="1600" dirty="0" err="1"/>
              <a:t>структурних</a:t>
            </a:r>
            <a:r>
              <a:rPr lang="ru-RU" sz="1600" dirty="0"/>
              <a:t> </a:t>
            </a:r>
            <a:r>
              <a:rPr lang="ru-RU" sz="1600" dirty="0" err="1"/>
              <a:t>змін</a:t>
            </a:r>
            <a:r>
              <a:rPr lang="ru-RU" sz="1600" dirty="0"/>
              <a:t> </a:t>
            </a:r>
            <a:r>
              <a:rPr lang="uk-UA" sz="1600" dirty="0"/>
              <a:t>та</a:t>
            </a:r>
            <a:r>
              <a:rPr lang="ru-RU" sz="1600" dirty="0"/>
              <a:t> / </a:t>
            </a:r>
            <a:r>
              <a:rPr lang="ru-RU" sz="1600" dirty="0" err="1"/>
              <a:t>або</a:t>
            </a:r>
            <a:r>
              <a:rPr lang="ru-RU" sz="1600" dirty="0"/>
              <a:t> </a:t>
            </a:r>
            <a:r>
              <a:rPr lang="uk-UA" sz="1600" dirty="0"/>
              <a:t>індикатору</a:t>
            </a:r>
            <a:r>
              <a:rPr lang="ru-RU" sz="1600" dirty="0"/>
              <a:t> контекст</a:t>
            </a:r>
            <a:r>
              <a:rPr lang="uk-UA" sz="1600" dirty="0"/>
              <a:t>ного індикатора</a:t>
            </a:r>
            <a:r>
              <a:rPr lang="ru-RU" sz="1600" dirty="0"/>
              <a:t> (70%)</a:t>
            </a:r>
            <a:endParaRPr lang="uk-UA" sz="1600" dirty="0"/>
          </a:p>
          <a:p>
            <a:r>
              <a:rPr lang="ru-RU" sz="1600" dirty="0" err="1"/>
              <a:t>Різні</a:t>
            </a:r>
            <a:r>
              <a:rPr lang="ru-RU" sz="1600" dirty="0"/>
              <a:t> </a:t>
            </a:r>
            <a:r>
              <a:rPr lang="ru-RU" sz="1600" dirty="0" err="1"/>
              <a:t>оцінки</a:t>
            </a:r>
            <a:r>
              <a:rPr lang="ru-RU" sz="1600" dirty="0"/>
              <a:t> </a:t>
            </a:r>
            <a:r>
              <a:rPr lang="ru-RU" sz="1600" dirty="0" err="1"/>
              <a:t>компонентів</a:t>
            </a:r>
            <a:r>
              <a:rPr lang="ru-RU" sz="1600" dirty="0"/>
              <a:t> </a:t>
            </a:r>
            <a:r>
              <a:rPr lang="ru-RU" sz="1600" dirty="0" err="1"/>
              <a:t>системи</a:t>
            </a:r>
            <a:r>
              <a:rPr lang="ru-RU" sz="1600" dirty="0"/>
              <a:t> </a:t>
            </a:r>
            <a:r>
              <a:rPr lang="uk-UA" sz="1600" dirty="0"/>
              <a:t>досліджень, розробки та інновацій</a:t>
            </a:r>
            <a:r>
              <a:rPr lang="ru-RU" sz="1600" dirty="0"/>
              <a:t> (60%)</a:t>
            </a:r>
            <a:endParaRPr lang="uk-UA" sz="1600" dirty="0"/>
          </a:p>
          <a:p>
            <a:r>
              <a:rPr lang="uk-UA" sz="1600" dirty="0"/>
              <a:t>Проведення оцінки</a:t>
            </a:r>
            <a:r>
              <a:rPr lang="ru-RU" sz="1600" dirty="0"/>
              <a:t> (43%)</a:t>
            </a:r>
            <a:endParaRPr lang="uk-UA" sz="1600" dirty="0"/>
          </a:p>
          <a:p>
            <a:r>
              <a:rPr lang="ru-RU" sz="1600" dirty="0" err="1"/>
              <a:t>Збалансовані</a:t>
            </a:r>
            <a:r>
              <a:rPr lang="ru-RU" sz="1600" dirty="0"/>
              <a:t> </a:t>
            </a:r>
            <a:r>
              <a:rPr lang="ru-RU" sz="1600" dirty="0" err="1"/>
              <a:t>показники</a:t>
            </a:r>
            <a:r>
              <a:rPr lang="ru-RU" sz="1600" dirty="0"/>
              <a:t> (23%)</a:t>
            </a:r>
            <a:endParaRPr lang="uk-UA" sz="1600" dirty="0"/>
          </a:p>
          <a:p>
            <a:r>
              <a:rPr lang="ru-RU" sz="1600" dirty="0" err="1"/>
              <a:t>Порівняльний</a:t>
            </a:r>
            <a:r>
              <a:rPr lang="ru-RU" sz="1600" dirty="0"/>
              <a:t> </a:t>
            </a:r>
            <a:r>
              <a:rPr lang="ru-RU" sz="1600" dirty="0" err="1"/>
              <a:t>аналіз</a:t>
            </a:r>
            <a:r>
              <a:rPr lang="ru-RU" sz="1600" dirty="0"/>
              <a:t> (20%)</a:t>
            </a:r>
            <a:endParaRPr lang="uk-UA" sz="1600" dirty="0"/>
          </a:p>
          <a:p>
            <a:r>
              <a:rPr lang="uk-UA" sz="1600" dirty="0"/>
              <a:t>Онлайн опитування (</a:t>
            </a:r>
            <a:r>
              <a:rPr lang="uk-UA" sz="1600" dirty="0" err="1"/>
              <a:t>ів</a:t>
            </a:r>
            <a:r>
              <a:rPr lang="uk-UA" sz="1600" dirty="0"/>
              <a:t>) (13%)</a:t>
            </a:r>
          </a:p>
          <a:p>
            <a:r>
              <a:rPr lang="uk-UA" sz="1600" dirty="0"/>
              <a:t>Здійснення оцінки дослідження (13%)</a:t>
            </a:r>
          </a:p>
          <a:p>
            <a:r>
              <a:rPr lang="en-GB" sz="1600" dirty="0" err="1"/>
              <a:t>Кращі</a:t>
            </a:r>
            <a:r>
              <a:rPr lang="en-GB" sz="1600" dirty="0"/>
              <a:t> </a:t>
            </a:r>
            <a:r>
              <a:rPr lang="en-GB" sz="1600" dirty="0" err="1"/>
              <a:t>практи</a:t>
            </a:r>
            <a:r>
              <a:rPr lang="uk-UA" sz="1600" dirty="0" err="1"/>
              <a:t>чні</a:t>
            </a:r>
            <a:r>
              <a:rPr lang="uk-UA" sz="1600" dirty="0"/>
              <a:t> приклади</a:t>
            </a:r>
            <a:r>
              <a:rPr lang="en-GB" sz="1600" dirty="0"/>
              <a:t> (10%)</a:t>
            </a:r>
            <a:endParaRPr lang="uk-UA" sz="1600" dirty="0"/>
          </a:p>
        </p:txBody>
      </p:sp>
      <p:sp>
        <p:nvSpPr>
          <p:cNvPr id="8" name="Prostokąt 7">
            <a:extLst>
              <a:ext uri="{FF2B5EF4-FFF2-40B4-BE49-F238E27FC236}">
                <a16:creationId xmlns:a16="http://schemas.microsoft.com/office/drawing/2014/main" id="{56205962-C03D-41A4-B2A1-39B3D2DD5E0A}"/>
              </a:ext>
            </a:extLst>
          </p:cNvPr>
          <p:cNvSpPr/>
          <p:nvPr/>
        </p:nvSpPr>
        <p:spPr>
          <a:xfrm>
            <a:off x="5737762" y="6513599"/>
            <a:ext cx="6384471" cy="307777"/>
          </a:xfrm>
          <a:prstGeom prst="rect">
            <a:avLst/>
          </a:prstGeom>
        </p:spPr>
        <p:txBody>
          <a:bodyPr wrap="square">
            <a:spAutoFit/>
          </a:bodyPr>
          <a:lstStyle/>
          <a:p>
            <a:r>
              <a:rPr lang="en-GB" sz="1400" dirty="0" err="1"/>
              <a:t>Grieniece</a:t>
            </a:r>
            <a:r>
              <a:rPr lang="en-GB" sz="1400" dirty="0"/>
              <a:t> et al. (2017): TOP 3 - Methodologies employed in S3 of 30 Regions</a:t>
            </a:r>
          </a:p>
        </p:txBody>
      </p:sp>
    </p:spTree>
    <p:extLst>
      <p:ext uri="{BB962C8B-B14F-4D97-AF65-F5344CB8AC3E}">
        <p14:creationId xmlns:p14="http://schemas.microsoft.com/office/powerpoint/2010/main" val="1980765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4E66C5-5E7E-46FB-9BCF-455B1CB693B3}"/>
              </a:ext>
            </a:extLst>
          </p:cNvPr>
          <p:cNvSpPr>
            <a:spLocks noGrp="1"/>
          </p:cNvSpPr>
          <p:nvPr>
            <p:ph type="title"/>
          </p:nvPr>
        </p:nvSpPr>
        <p:spPr>
          <a:xfrm>
            <a:off x="849085" y="397782"/>
            <a:ext cx="10515600" cy="1325563"/>
          </a:xfrm>
        </p:spPr>
        <p:txBody>
          <a:bodyPr/>
          <a:lstStyle/>
          <a:p>
            <a:r>
              <a:rPr lang="en-GB" dirty="0">
                <a:solidFill>
                  <a:srgbClr val="0070C0"/>
                </a:solidFill>
              </a:rPr>
              <a:t>Методології, що використовуються в RIS3 - продовження</a:t>
            </a:r>
          </a:p>
        </p:txBody>
      </p:sp>
      <p:graphicFrame>
        <p:nvGraphicFramePr>
          <p:cNvPr id="9" name="object 4">
            <a:extLst>
              <a:ext uri="{FF2B5EF4-FFF2-40B4-BE49-F238E27FC236}">
                <a16:creationId xmlns:a16="http://schemas.microsoft.com/office/drawing/2014/main" id="{1AD56F37-4CD9-4E0B-881A-C218771D6152}"/>
              </a:ext>
            </a:extLst>
          </p:cNvPr>
          <p:cNvGraphicFramePr>
            <a:graphicFrameLocks noGrp="1"/>
          </p:cNvGraphicFramePr>
          <p:nvPr>
            <p:extLst>
              <p:ext uri="{D42A27DB-BD31-4B8C-83A1-F6EECF244321}">
                <p14:modId xmlns:p14="http://schemas.microsoft.com/office/powerpoint/2010/main" val="1500896982"/>
              </p:ext>
            </p:extLst>
          </p:nvPr>
        </p:nvGraphicFramePr>
        <p:xfrm>
          <a:off x="985611" y="1723345"/>
          <a:ext cx="10357304" cy="4413568"/>
        </p:xfrm>
        <a:graphic>
          <a:graphicData uri="http://schemas.openxmlformats.org/drawingml/2006/table">
            <a:tbl>
              <a:tblPr>
                <a:tableStyleId>{00000000-0000-0000-0000-000000000000}</a:tableStyleId>
              </a:tblPr>
              <a:tblGrid>
                <a:gridCol w="2372295">
                  <a:extLst>
                    <a:ext uri="{9D8B030D-6E8A-4147-A177-3AD203B41FA5}">
                      <a16:colId xmlns:a16="http://schemas.microsoft.com/office/drawing/2014/main" val="235030982"/>
                    </a:ext>
                  </a:extLst>
                </a:gridCol>
                <a:gridCol w="1465494">
                  <a:extLst>
                    <a:ext uri="{9D8B030D-6E8A-4147-A177-3AD203B41FA5}">
                      <a16:colId xmlns:a16="http://schemas.microsoft.com/office/drawing/2014/main" val="1784096205"/>
                    </a:ext>
                  </a:extLst>
                </a:gridCol>
                <a:gridCol w="1569666">
                  <a:extLst>
                    <a:ext uri="{9D8B030D-6E8A-4147-A177-3AD203B41FA5}">
                      <a16:colId xmlns:a16="http://schemas.microsoft.com/office/drawing/2014/main" val="921310878"/>
                    </a:ext>
                  </a:extLst>
                </a:gridCol>
                <a:gridCol w="1249360">
                  <a:extLst>
                    <a:ext uri="{9D8B030D-6E8A-4147-A177-3AD203B41FA5}">
                      <a16:colId xmlns:a16="http://schemas.microsoft.com/office/drawing/2014/main" val="1701742126"/>
                    </a:ext>
                  </a:extLst>
                </a:gridCol>
                <a:gridCol w="1371524">
                  <a:extLst>
                    <a:ext uri="{9D8B030D-6E8A-4147-A177-3AD203B41FA5}">
                      <a16:colId xmlns:a16="http://schemas.microsoft.com/office/drawing/2014/main" val="639625286"/>
                    </a:ext>
                  </a:extLst>
                </a:gridCol>
                <a:gridCol w="1240394">
                  <a:extLst>
                    <a:ext uri="{9D8B030D-6E8A-4147-A177-3AD203B41FA5}">
                      <a16:colId xmlns:a16="http://schemas.microsoft.com/office/drawing/2014/main" val="2736899804"/>
                    </a:ext>
                  </a:extLst>
                </a:gridCol>
                <a:gridCol w="1088571">
                  <a:extLst>
                    <a:ext uri="{9D8B030D-6E8A-4147-A177-3AD203B41FA5}">
                      <a16:colId xmlns:a16="http://schemas.microsoft.com/office/drawing/2014/main" val="650104680"/>
                    </a:ext>
                  </a:extLst>
                </a:gridCol>
              </a:tblGrid>
              <a:tr h="849086">
                <a:tc>
                  <a:txBody>
                    <a:bodyPr/>
                    <a:lstStyle>
                      <a:lvl1pPr marL="84138"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l" defTabSz="914400" rtl="0" eaLnBrk="1" fontAlgn="base" latinLnBrk="0" hangingPunct="1">
                        <a:lnSpc>
                          <a:spcPct val="100000"/>
                        </a:lnSpc>
                        <a:spcBef>
                          <a:spcPct val="0"/>
                        </a:spcBef>
                        <a:spcAft>
                          <a:spcPct val="0"/>
                        </a:spcAft>
                        <a:buClrTx/>
                        <a:buSzTx/>
                        <a:buFontTx/>
                        <a:buNone/>
                        <a:tabLst/>
                      </a:pPr>
                      <a:r>
                        <a:rPr lang="uk-UA" sz="1800" kern="1200" dirty="0">
                          <a:solidFill>
                            <a:schemeClr val="tx1"/>
                          </a:solidFill>
                          <a:effectLst/>
                          <a:latin typeface="Calibri" panose="020F0502020204030204" pitchFamily="34" charset="0"/>
                          <a:ea typeface="+mn-ea"/>
                          <a:cs typeface="+mn-cs"/>
                        </a:rPr>
                        <a:t>Методи дублювання</a:t>
                      </a:r>
                      <a:endParaRPr kumimoji="0" lang="en-GB" altLang="en-US" sz="20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solidFill>
                      <a:srgbClr val="FFC000"/>
                    </a:solidFill>
                  </a:tcPr>
                </a:tc>
                <a:tc>
                  <a:txBody>
                    <a:bodyPr/>
                    <a:lstStyle>
                      <a:lvl1pPr marL="84138"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l"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Крок 1</a:t>
                      </a:r>
                    </a:p>
                    <a:p>
                      <a:pPr marL="84138"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(Аналіз)</a:t>
                      </a:r>
                    </a:p>
                  </a:txBody>
                  <a:tcPr marL="0" marR="0" marT="0" marB="0" horzOverflow="overflow">
                    <a:solidFill>
                      <a:srgbClr val="FFC000"/>
                    </a:solidFill>
                  </a:tcPr>
                </a:tc>
                <a:tc>
                  <a:txBody>
                    <a:bodyPr/>
                    <a:lstStyle>
                      <a:lvl1pPr marL="85725"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dirty="0" err="1">
                          <a:ln>
                            <a:noFill/>
                          </a:ln>
                          <a:effectLst/>
                        </a:rPr>
                        <a:t>Крок</a:t>
                      </a:r>
                      <a:r>
                        <a:rPr kumimoji="0" lang="en-GB" altLang="en-US" sz="1800" u="none" strike="noStrike" cap="none" normalizeH="0" baseline="0" noProof="0" dirty="0">
                          <a:ln>
                            <a:noFill/>
                          </a:ln>
                          <a:effectLst/>
                        </a:rPr>
                        <a:t> 2</a:t>
                      </a:r>
                    </a:p>
                    <a:p>
                      <a:pPr marL="85725"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en-GB" altLang="en-US" sz="18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Управління</a:t>
                      </a:r>
                      <a:r>
                        <a:rPr kumimoji="0" lang="en-GB" altLang="en-US" sz="1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0" marR="0" marT="0" marB="0" horzOverflow="overflow">
                    <a:solidFill>
                      <a:srgbClr val="FFC000"/>
                    </a:solidFill>
                  </a:tcPr>
                </a:tc>
                <a:tc>
                  <a:txBody>
                    <a:bodyPr/>
                    <a:lstStyle>
                      <a:lvl1pPr marL="84138"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l"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dirty="0" err="1">
                          <a:ln>
                            <a:noFill/>
                          </a:ln>
                          <a:effectLst/>
                        </a:rPr>
                        <a:t>Крок</a:t>
                      </a:r>
                      <a:r>
                        <a:rPr kumimoji="0" lang="en-GB" altLang="en-US" sz="1800" u="none" strike="noStrike" cap="none" normalizeH="0" baseline="0" noProof="0" dirty="0">
                          <a:ln>
                            <a:noFill/>
                          </a:ln>
                          <a:effectLst/>
                        </a:rPr>
                        <a:t> 3</a:t>
                      </a:r>
                    </a:p>
                    <a:p>
                      <a:pPr marL="84138"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uk-UA" altLang="en-US" sz="1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Бачення</a:t>
                      </a:r>
                      <a:r>
                        <a:rPr kumimoji="0" lang="en-GB" altLang="en-US" sz="1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0" marR="0" marT="0" marB="0" horzOverflow="overflow">
                    <a:solidFill>
                      <a:srgbClr val="FFC000"/>
                    </a:solidFill>
                  </a:tcPr>
                </a:tc>
                <a:tc>
                  <a:txBody>
                    <a:bodyPr/>
                    <a:lstStyle>
                      <a:lvl1pPr marL="85725"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dirty="0" err="1">
                          <a:ln>
                            <a:noFill/>
                          </a:ln>
                          <a:effectLst/>
                        </a:rPr>
                        <a:t>Крок</a:t>
                      </a:r>
                      <a:r>
                        <a:rPr kumimoji="0" lang="en-GB" altLang="en-US" sz="1800" u="none" strike="noStrike" cap="none" normalizeH="0" baseline="0" noProof="0" dirty="0">
                          <a:ln>
                            <a:noFill/>
                          </a:ln>
                          <a:effectLst/>
                        </a:rPr>
                        <a:t> 4</a:t>
                      </a:r>
                    </a:p>
                    <a:p>
                      <a:pPr marL="85725"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en-GB" altLang="en-US" sz="18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Пріоритети</a:t>
                      </a:r>
                      <a:r>
                        <a:rPr kumimoji="0" lang="en-GB" altLang="en-US" sz="1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0" marR="0" marT="0" marB="0" horzOverflow="overflow">
                    <a:solidFill>
                      <a:srgbClr val="FFC000"/>
                    </a:solidFill>
                  </a:tcPr>
                </a:tc>
                <a:tc>
                  <a:txBody>
                    <a:bodyPr/>
                    <a:lstStyle>
                      <a:lvl1pPr marL="85725"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dirty="0" err="1">
                          <a:ln>
                            <a:noFill/>
                          </a:ln>
                          <a:effectLst/>
                        </a:rPr>
                        <a:t>Крок</a:t>
                      </a:r>
                      <a:r>
                        <a:rPr kumimoji="0" lang="en-GB" altLang="en-US" sz="1800" u="none" strike="noStrike" cap="none" normalizeH="0" baseline="0" noProof="0" dirty="0">
                          <a:ln>
                            <a:noFill/>
                          </a:ln>
                          <a:effectLst/>
                        </a:rPr>
                        <a:t> 5</a:t>
                      </a:r>
                    </a:p>
                    <a:p>
                      <a:pPr marL="85725"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r>
                        <a:rPr kumimoji="0" lang="en-GB" altLang="en-US" sz="18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По</a:t>
                      </a:r>
                      <a:r>
                        <a:rPr kumimoji="0" lang="uk-UA" altLang="en-US" sz="18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єднанняпо</a:t>
                      </a:r>
                      <a:r>
                        <a:rPr kumimoji="0" lang="en-GB" altLang="en-US" sz="18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літик</a:t>
                      </a:r>
                      <a:r>
                        <a:rPr kumimoji="0" lang="uk-UA" altLang="en-US" sz="1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и</a:t>
                      </a:r>
                      <a:r>
                        <a:rPr kumimoji="0" lang="en-GB" altLang="en-US" sz="1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0" marR="0" marT="0" marB="0" horzOverflow="overflow">
                    <a:solidFill>
                      <a:srgbClr val="FFC000"/>
                    </a:solidFill>
                  </a:tcPr>
                </a:tc>
                <a:tc>
                  <a:txBody>
                    <a:bodyPr/>
                    <a:lstStyle>
                      <a:lvl1pPr marL="85725"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dirty="0" err="1">
                          <a:ln>
                            <a:noFill/>
                          </a:ln>
                          <a:effectLst/>
                        </a:rPr>
                        <a:t>Крок</a:t>
                      </a:r>
                      <a:r>
                        <a:rPr kumimoji="0" lang="en-GB" altLang="en-US" sz="1800" u="none" strike="noStrike" cap="none" normalizeH="0" baseline="0" noProof="0" dirty="0">
                          <a:ln>
                            <a:noFill/>
                          </a:ln>
                          <a:effectLst/>
                        </a:rPr>
                        <a:t> 6</a:t>
                      </a:r>
                    </a:p>
                    <a:p>
                      <a:pPr marL="85725"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(М</a:t>
                      </a:r>
                      <a:r>
                        <a:rPr kumimoji="0" lang="uk-UA" altLang="en-US" sz="1800" b="0" i="0" u="none" strike="noStrike" cap="none" normalizeH="0" baseline="0" noProof="0" dirty="0" err="1">
                          <a:ln>
                            <a:noFill/>
                          </a:ln>
                          <a:solidFill>
                            <a:schemeClr val="tx1"/>
                          </a:solidFill>
                          <a:effectLst/>
                          <a:latin typeface="Calibri" panose="020F0502020204030204" pitchFamily="34" charset="0"/>
                          <a:cs typeface="Calibri" panose="020F0502020204030204" pitchFamily="34" charset="0"/>
                        </a:rPr>
                        <a:t>оніторинг</a:t>
                      </a:r>
                      <a:r>
                        <a:rPr kumimoji="0" lang="uk-UA" altLang="en-US" sz="1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 та оцінка</a:t>
                      </a:r>
                      <a:r>
                        <a:rPr kumimoji="0" lang="en-GB" altLang="en-US" sz="1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t>
                      </a:r>
                    </a:p>
                  </a:txBody>
                  <a:tcPr marL="0" marR="0" marT="0" marB="0" horzOverflow="overflow">
                    <a:solidFill>
                      <a:srgbClr val="FFC000"/>
                    </a:solidFill>
                  </a:tcPr>
                </a:tc>
                <a:extLst>
                  <a:ext uri="{0D108BD9-81ED-4DB2-BD59-A6C34878D82A}">
                    <a16:rowId xmlns:a16="http://schemas.microsoft.com/office/drawing/2014/main" val="3839233120"/>
                  </a:ext>
                </a:extLst>
              </a:tr>
              <a:tr h="387350">
                <a:tc>
                  <a:txBody>
                    <a:bodyPr/>
                    <a:lstStyle/>
                    <a:p>
                      <a:pPr>
                        <a:lnSpc>
                          <a:spcPct val="107000"/>
                        </a:lnSpc>
                        <a:spcAft>
                          <a:spcPts val="800"/>
                        </a:spcAft>
                      </a:pPr>
                      <a:r>
                        <a:rPr lang="uk-UA" sz="1600">
                          <a:effectLst/>
                          <a:latin typeface="Calibri" panose="020F0502020204030204" pitchFamily="34" charset="0"/>
                          <a:ea typeface="Calibri" panose="020F0502020204030204" pitchFamily="34" charset="0"/>
                          <a:cs typeface="Times New Roman" panose="02020603050405020304" pitchFamily="18" charset="0"/>
                        </a:rPr>
                        <a:t>Робочі групи</a:t>
                      </a:r>
                    </a:p>
                  </a:txBody>
                  <a:tcPr marL="9525" marR="9525" marT="9525" marB="0">
                    <a:solidFill>
                      <a:srgbClr val="FFC000"/>
                    </a:solidFill>
                  </a:tcPr>
                </a:tc>
                <a:tc>
                  <a:txBody>
                    <a:bodyPr/>
                    <a:lstStyle>
                      <a:lvl1pPr marL="84138"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87%</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5725"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5725"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97%</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4138"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90%</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5725"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5725"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93%</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5725"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5725"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83%</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extLst>
                  <a:ext uri="{0D108BD9-81ED-4DB2-BD59-A6C34878D82A}">
                    <a16:rowId xmlns:a16="http://schemas.microsoft.com/office/drawing/2014/main" val="3171433336"/>
                  </a:ext>
                </a:extLst>
              </a:tr>
              <a:tr h="604838">
                <a:tc>
                  <a:txBody>
                    <a:bodyPr/>
                    <a:lstStyle/>
                    <a:p>
                      <a:pPr>
                        <a:lnSpc>
                          <a:spcPct val="107000"/>
                        </a:lnSpc>
                        <a:spcAft>
                          <a:spcPts val="800"/>
                        </a:spcAft>
                      </a:pPr>
                      <a:r>
                        <a:rPr lang="uk-UA" sz="1600">
                          <a:effectLst/>
                          <a:latin typeface="Calibri" panose="020F0502020204030204" pitchFamily="34" charset="0"/>
                          <a:ea typeface="Calibri" panose="020F0502020204030204" pitchFamily="34" charset="0"/>
                          <a:cs typeface="Times New Roman" panose="02020603050405020304" pitchFamily="18" charset="0"/>
                        </a:rPr>
                        <a:t>Інтерв'ю з зацікавленими сторонами</a:t>
                      </a:r>
                    </a:p>
                  </a:txBody>
                  <a:tcPr marL="9525" marR="9525" marT="9525" marB="0">
                    <a:solidFill>
                      <a:srgbClr val="FFC000"/>
                    </a:solidFill>
                  </a:tcPr>
                </a:tc>
                <a:tc>
                  <a:txBody>
                    <a:bodyPr/>
                    <a:lstStyle>
                      <a:lvl1pPr marL="84138"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47%</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5725"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5725"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dirty="0">
                          <a:ln>
                            <a:noFill/>
                          </a:ln>
                          <a:effectLst/>
                        </a:rPr>
                        <a:t>40%</a:t>
                      </a:r>
                      <a:endParaRPr kumimoji="0" lang="en-GB" altLang="en-US" sz="1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4138"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37%</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5725"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5725"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20%</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extLst>
                  <a:ext uri="{0D108BD9-81ED-4DB2-BD59-A6C34878D82A}">
                    <a16:rowId xmlns:a16="http://schemas.microsoft.com/office/drawing/2014/main" val="935052477"/>
                  </a:ext>
                </a:extLst>
              </a:tr>
              <a:tr h="387350">
                <a:tc>
                  <a:txBody>
                    <a:bodyPr/>
                    <a:lstStyle/>
                    <a:p>
                      <a:pPr>
                        <a:lnSpc>
                          <a:spcPct val="107000"/>
                        </a:lnSpc>
                        <a:spcAft>
                          <a:spcPts val="800"/>
                        </a:spcAft>
                      </a:pPr>
                      <a:r>
                        <a:rPr lang="uk-UA" sz="1600">
                          <a:effectLst/>
                          <a:latin typeface="Calibri" panose="020F0502020204030204" pitchFamily="34" charset="0"/>
                          <a:ea typeface="Calibri" panose="020F0502020204030204" pitchFamily="34" charset="0"/>
                          <a:cs typeface="Times New Roman" panose="02020603050405020304" pitchFamily="18" charset="0"/>
                        </a:rPr>
                        <a:t>Онлайн опитування</a:t>
                      </a:r>
                    </a:p>
                  </a:txBody>
                  <a:tcPr marL="9525" marR="9525" marT="9525" marB="0">
                    <a:solidFill>
                      <a:srgbClr val="FFC000"/>
                    </a:solidFill>
                  </a:tcPr>
                </a:tc>
                <a:tc>
                  <a:txBody>
                    <a:bodyPr/>
                    <a:lstStyle>
                      <a:lvl1pPr marL="84138"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37%</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5725"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5725"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40%</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4138"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20%</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5725"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5725"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13%</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extLst>
                  <a:ext uri="{0D108BD9-81ED-4DB2-BD59-A6C34878D82A}">
                    <a16:rowId xmlns:a16="http://schemas.microsoft.com/office/drawing/2014/main" val="1995381959"/>
                  </a:ext>
                </a:extLst>
              </a:tr>
              <a:tr h="387350">
                <a:tc>
                  <a:txBody>
                    <a:bodyPr/>
                    <a:lstStyle/>
                    <a:p>
                      <a:pPr>
                        <a:lnSpc>
                          <a:spcPct val="107000"/>
                        </a:lnSpc>
                        <a:spcAft>
                          <a:spcPts val="8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Порівняльний аналіз</a:t>
                      </a:r>
                    </a:p>
                  </a:txBody>
                  <a:tcPr marL="9525" marR="9525" marT="9525" marB="0">
                    <a:solidFill>
                      <a:srgbClr val="FFC000"/>
                    </a:solidFill>
                  </a:tcPr>
                </a:tc>
                <a:tc>
                  <a:txBody>
                    <a:bodyPr/>
                    <a:lstStyle>
                      <a:lvl1pPr marL="84138"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63%</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4138"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30%</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5725"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5725"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30%</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5725"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5725"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20%</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extLst>
                  <a:ext uri="{0D108BD9-81ED-4DB2-BD59-A6C34878D82A}">
                    <a16:rowId xmlns:a16="http://schemas.microsoft.com/office/drawing/2014/main" val="3839872136"/>
                  </a:ext>
                </a:extLst>
              </a:tr>
              <a:tr h="387350">
                <a:tc>
                  <a:txBody>
                    <a:bodyPr/>
                    <a:lstStyle/>
                    <a:p>
                      <a:pPr>
                        <a:lnSpc>
                          <a:spcPct val="107000"/>
                        </a:lnSpc>
                        <a:spcAft>
                          <a:spcPts val="800"/>
                        </a:spcAft>
                      </a:pPr>
                      <a:r>
                        <a:rPr lang="uk-UA" sz="1600">
                          <a:effectLst/>
                          <a:latin typeface="Calibri" panose="020F0502020204030204" pitchFamily="34" charset="0"/>
                          <a:ea typeface="Calibri" panose="020F0502020204030204" pitchFamily="34" charset="0"/>
                          <a:cs typeface="Times New Roman" panose="02020603050405020304" pitchFamily="18" charset="0"/>
                        </a:rPr>
                        <a:t>Експертна оцінка</a:t>
                      </a:r>
                    </a:p>
                  </a:txBody>
                  <a:tcPr marL="9525" marR="9525" marT="9525" marB="0">
                    <a:solidFill>
                      <a:srgbClr val="FFC000"/>
                    </a:solidFill>
                  </a:tcPr>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5725"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5725"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50%</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5725"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5725"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40%</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5725"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5725"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43%</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extLst>
                  <a:ext uri="{0D108BD9-81ED-4DB2-BD59-A6C34878D82A}">
                    <a16:rowId xmlns:a16="http://schemas.microsoft.com/office/drawing/2014/main" val="109268954"/>
                  </a:ext>
                </a:extLst>
              </a:tr>
              <a:tr h="387350">
                <a:tc>
                  <a:txBody>
                    <a:bodyPr/>
                    <a:lstStyle/>
                    <a:p>
                      <a:pPr>
                        <a:lnSpc>
                          <a:spcPct val="107000"/>
                        </a:lnSpc>
                        <a:spcAft>
                          <a:spcPts val="800"/>
                        </a:spcAft>
                      </a:pPr>
                      <a:r>
                        <a:rPr lang="uk-UA" sz="1600">
                          <a:effectLst/>
                          <a:latin typeface="Calibri" panose="020F0502020204030204" pitchFamily="34" charset="0"/>
                          <a:ea typeface="Calibri" panose="020F0502020204030204" pitchFamily="34" charset="0"/>
                          <a:cs typeface="Times New Roman" panose="02020603050405020304" pitchFamily="18" charset="0"/>
                        </a:rPr>
                        <a:t>SWOT аналіз</a:t>
                      </a:r>
                    </a:p>
                  </a:txBody>
                  <a:tcPr marL="9525" marR="9525" marT="9525" marB="0">
                    <a:solidFill>
                      <a:srgbClr val="FFC000"/>
                    </a:solidFill>
                  </a:tcPr>
                </a:tc>
                <a:tc>
                  <a:txBody>
                    <a:bodyPr/>
                    <a:lstStyle>
                      <a:lvl1pPr marL="84138"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87%</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4138"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60%</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extLst>
                  <a:ext uri="{0D108BD9-81ED-4DB2-BD59-A6C34878D82A}">
                    <a16:rowId xmlns:a16="http://schemas.microsoft.com/office/drawing/2014/main" val="918494284"/>
                  </a:ext>
                </a:extLst>
              </a:tr>
              <a:tr h="387350">
                <a:tc>
                  <a:txBody>
                    <a:bodyPr/>
                    <a:lstStyle/>
                    <a:p>
                      <a:pPr>
                        <a:lnSpc>
                          <a:spcPct val="107000"/>
                        </a:lnSpc>
                        <a:spcAft>
                          <a:spcPts val="800"/>
                        </a:spcAft>
                      </a:pPr>
                      <a:r>
                        <a:rPr lang="uk-UA" sz="1600">
                          <a:effectLst/>
                          <a:latin typeface="Calibri" panose="020F0502020204030204" pitchFamily="34" charset="0"/>
                          <a:ea typeface="Calibri" panose="020F0502020204030204" pitchFamily="34" charset="0"/>
                          <a:cs typeface="Times New Roman" panose="02020603050405020304" pitchFamily="18" charset="0"/>
                        </a:rPr>
                        <a:t>Регіональне профілювання</a:t>
                      </a:r>
                    </a:p>
                  </a:txBody>
                  <a:tcPr marL="9525" marR="9525" marT="9525" marB="0">
                    <a:solidFill>
                      <a:srgbClr val="FFC000"/>
                    </a:solidFill>
                  </a:tcPr>
                </a:tc>
                <a:tc>
                  <a:txBody>
                    <a:bodyPr/>
                    <a:lstStyle>
                      <a:lvl1pPr marL="84138"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100%</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4138"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53%</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extLst>
                  <a:ext uri="{0D108BD9-81ED-4DB2-BD59-A6C34878D82A}">
                    <a16:rowId xmlns:a16="http://schemas.microsoft.com/office/drawing/2014/main" val="959245742"/>
                  </a:ext>
                </a:extLst>
              </a:tr>
              <a:tr h="387350">
                <a:tc>
                  <a:txBody>
                    <a:bodyPr/>
                    <a:lstStyle/>
                    <a:p>
                      <a:pPr>
                        <a:lnSpc>
                          <a:spcPct val="107000"/>
                        </a:lnSpc>
                        <a:spcAft>
                          <a:spcPts val="8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Планування розвитку</a:t>
                      </a:r>
                    </a:p>
                  </a:txBody>
                  <a:tcPr marL="9525" marR="9525" marT="9525" marB="0">
                    <a:solidFill>
                      <a:srgbClr val="FFC000"/>
                    </a:solidFill>
                  </a:tcPr>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4138"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23%</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marL="85725"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5725" marR="0" lvl="0" indent="0" algn="r" defTabSz="914400" rtl="0" eaLnBrk="1" fontAlgn="base" latinLnBrk="0" hangingPunct="1">
                        <a:lnSpc>
                          <a:spcPct val="100000"/>
                        </a:lnSpc>
                        <a:spcBef>
                          <a:spcPct val="0"/>
                        </a:spcBef>
                        <a:spcAft>
                          <a:spcPct val="0"/>
                        </a:spcAft>
                        <a:buClrTx/>
                        <a:buSzTx/>
                        <a:buFontTx/>
                        <a:buNone/>
                        <a:tabLst/>
                      </a:pPr>
                      <a:r>
                        <a:rPr kumimoji="0" lang="en-GB" altLang="en-US" sz="1800" u="none" strike="noStrike" cap="none" normalizeH="0" baseline="0" noProof="0">
                          <a:ln>
                            <a:noFill/>
                          </a:ln>
                          <a:effectLst/>
                        </a:rPr>
                        <a:t>63%</a:t>
                      </a:r>
                      <a:endParaRPr kumimoji="0" lang="en-GB" altLang="en-US" sz="1800" b="0"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tc>
                  <a:txBody>
                    <a:bodyPr/>
                    <a:lstStyle>
                      <a:lvl1pPr eaLnBrk="0" hangingPunct="0">
                        <a:spcBef>
                          <a:spcPct val="20000"/>
                        </a:spcBef>
                        <a:defRPr sz="1600">
                          <a:solidFill>
                            <a:schemeClr val="tx1"/>
                          </a:solidFill>
                          <a:latin typeface="Calibri" panose="020F0502020204030204" pitchFamily="34" charset="0"/>
                        </a:defRPr>
                      </a:lvl1pPr>
                      <a:lvl2pPr marL="742950" indent="-285750" eaLnBrk="0" hangingPunct="0">
                        <a:spcBef>
                          <a:spcPct val="20000"/>
                        </a:spcBef>
                        <a:defRPr sz="1600">
                          <a:solidFill>
                            <a:schemeClr val="tx1"/>
                          </a:solidFill>
                          <a:latin typeface="Calibri" panose="020F0502020204030204" pitchFamily="34" charset="0"/>
                        </a:defRPr>
                      </a:lvl2pPr>
                      <a:lvl3pPr marL="1143000" indent="-228600" eaLnBrk="0" hangingPunct="0">
                        <a:spcBef>
                          <a:spcPct val="20000"/>
                        </a:spcBef>
                        <a:defRPr sz="1600">
                          <a:solidFill>
                            <a:schemeClr val="tx1"/>
                          </a:solidFill>
                          <a:latin typeface="Calibri" panose="020F0502020204030204" pitchFamily="34" charset="0"/>
                        </a:defRPr>
                      </a:lvl3pPr>
                      <a:lvl4pPr marL="1600200" indent="-228600" eaLnBrk="0" hangingPunct="0">
                        <a:spcBef>
                          <a:spcPct val="20000"/>
                        </a:spcBef>
                        <a:defRPr sz="1600">
                          <a:solidFill>
                            <a:schemeClr val="tx1"/>
                          </a:solidFill>
                          <a:latin typeface="Calibri" panose="020F0502020204030204" pitchFamily="34" charset="0"/>
                        </a:defRPr>
                      </a:lvl4pPr>
                      <a:lvl5pPr marL="2057400" indent="-228600" eaLnBrk="0" hangingPunct="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0" marR="0" marT="0" marB="0" horzOverflow="overflow"/>
                </a:tc>
                <a:extLst>
                  <a:ext uri="{0D108BD9-81ED-4DB2-BD59-A6C34878D82A}">
                    <a16:rowId xmlns:a16="http://schemas.microsoft.com/office/drawing/2014/main" val="4058015110"/>
                  </a:ext>
                </a:extLst>
              </a:tr>
            </a:tbl>
          </a:graphicData>
        </a:graphic>
      </p:graphicFrame>
    </p:spTree>
    <p:extLst>
      <p:ext uri="{BB962C8B-B14F-4D97-AF65-F5344CB8AC3E}">
        <p14:creationId xmlns:p14="http://schemas.microsoft.com/office/powerpoint/2010/main" val="539874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60F479-81B3-44A0-8C4D-AC0C6689943F}"/>
              </a:ext>
            </a:extLst>
          </p:cNvPr>
          <p:cNvSpPr>
            <a:spLocks noGrp="1"/>
          </p:cNvSpPr>
          <p:nvPr>
            <p:ph type="title"/>
          </p:nvPr>
        </p:nvSpPr>
        <p:spPr/>
        <p:txBody>
          <a:bodyPr>
            <a:normAutofit/>
          </a:bodyPr>
          <a:lstStyle/>
          <a:p>
            <a:r>
              <a:rPr lang="en-GB" dirty="0" err="1">
                <a:solidFill>
                  <a:srgbClr val="0070C0"/>
                </a:solidFill>
              </a:rPr>
              <a:t>Методології</a:t>
            </a:r>
            <a:r>
              <a:rPr lang="en-GB" dirty="0">
                <a:solidFill>
                  <a:srgbClr val="0070C0"/>
                </a:solidFill>
              </a:rPr>
              <a:t>, </a:t>
            </a:r>
            <a:r>
              <a:rPr lang="en-GB" dirty="0" err="1">
                <a:solidFill>
                  <a:srgbClr val="0070C0"/>
                </a:solidFill>
              </a:rPr>
              <a:t>що</a:t>
            </a:r>
            <a:r>
              <a:rPr lang="en-GB" dirty="0">
                <a:solidFill>
                  <a:srgbClr val="0070C0"/>
                </a:solidFill>
              </a:rPr>
              <a:t> </a:t>
            </a:r>
            <a:r>
              <a:rPr lang="en-GB" dirty="0" err="1">
                <a:solidFill>
                  <a:srgbClr val="0070C0"/>
                </a:solidFill>
              </a:rPr>
              <a:t>використовуються</a:t>
            </a:r>
            <a:r>
              <a:rPr lang="en-GB" dirty="0">
                <a:solidFill>
                  <a:srgbClr val="0070C0"/>
                </a:solidFill>
              </a:rPr>
              <a:t> в RIS3 - </a:t>
            </a:r>
            <a:r>
              <a:rPr lang="en-GB" dirty="0" err="1">
                <a:solidFill>
                  <a:srgbClr val="0070C0"/>
                </a:solidFill>
              </a:rPr>
              <a:t>продовження</a:t>
            </a:r>
            <a:endParaRPr lang="en-GB" dirty="0"/>
          </a:p>
        </p:txBody>
      </p:sp>
      <p:sp>
        <p:nvSpPr>
          <p:cNvPr id="3" name="Symbol zastępczy zawartości 2">
            <a:extLst>
              <a:ext uri="{FF2B5EF4-FFF2-40B4-BE49-F238E27FC236}">
                <a16:creationId xmlns:a16="http://schemas.microsoft.com/office/drawing/2014/main" id="{922C259F-24A2-45DA-B698-5B6BD1E34B2B}"/>
              </a:ext>
            </a:extLst>
          </p:cNvPr>
          <p:cNvSpPr>
            <a:spLocks noGrp="1"/>
          </p:cNvSpPr>
          <p:nvPr>
            <p:ph sz="half" idx="1"/>
          </p:nvPr>
        </p:nvSpPr>
        <p:spPr>
          <a:xfrm>
            <a:off x="838199" y="1825625"/>
            <a:ext cx="10287001" cy="4351338"/>
          </a:xfrm>
        </p:spPr>
        <p:txBody>
          <a:bodyPr>
            <a:noAutofit/>
          </a:bodyPr>
          <a:lstStyle/>
          <a:p>
            <a:pPr marL="0" indent="0">
              <a:buNone/>
            </a:pPr>
            <a:r>
              <a:rPr lang="en-GB" sz="2000" b="1" dirty="0" err="1">
                <a:solidFill>
                  <a:srgbClr val="FF0000"/>
                </a:solidFill>
              </a:rPr>
              <a:t>Висновки</a:t>
            </a:r>
            <a:r>
              <a:rPr lang="en-GB" sz="2000" b="1" dirty="0">
                <a:solidFill>
                  <a:srgbClr val="FF0000"/>
                </a:solidFill>
              </a:rPr>
              <a:t>:</a:t>
            </a:r>
          </a:p>
          <a:p>
            <a:pPr lvl="0"/>
            <a:r>
              <a:rPr lang="uk-UA" sz="2000" dirty="0"/>
              <a:t>Не існує єдиних методів для вибору розумних спеціалізацій.</a:t>
            </a:r>
          </a:p>
          <a:p>
            <a:pPr lvl="0"/>
            <a:r>
              <a:rPr lang="uk-UA" sz="2000" dirty="0"/>
              <a:t>Рекомендується використовувати суміш методів, щоб отримати повний огляд інноваційних потенціалів.</a:t>
            </a:r>
          </a:p>
          <a:p>
            <a:pPr lvl="0"/>
            <a:r>
              <a:rPr lang="uk-UA" sz="2000" dirty="0"/>
              <a:t>Методи, які визначені кроками 2 (Управління), 3 (Бачення) і 4 (Пріоритети) досить взаємопов'язані роблячи їх поділ якимось штучним.</a:t>
            </a:r>
          </a:p>
          <a:p>
            <a:pPr lvl="0"/>
            <a:r>
              <a:rPr lang="uk-UA" sz="2000" dirty="0"/>
              <a:t>Найбільш часто перекриваються методології всієї стратегії RIS3 включають робочі групи / фокус-групи, інтерв'ю з зацікавленими сторонами, онлайн-опитування, порівняльний аналіз, експертна оцінка, SWOT аналіз, регіональне профілювання і планування розвитку.</a:t>
            </a:r>
          </a:p>
          <a:p>
            <a:pPr lvl="0"/>
            <a:r>
              <a:rPr lang="uk-UA" sz="2000" dirty="0"/>
              <a:t>Регіони, схоже, не застосовувати всі кроки RIS3 лінійно, а скоріше використовують методологічні рамки RIS3 цілісно.</a:t>
            </a:r>
          </a:p>
        </p:txBody>
      </p:sp>
    </p:spTree>
    <p:extLst>
      <p:ext uri="{BB962C8B-B14F-4D97-AF65-F5344CB8AC3E}">
        <p14:creationId xmlns:p14="http://schemas.microsoft.com/office/powerpoint/2010/main" val="3725286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98F24B-61B2-4F8F-953F-D50DBAACD1C3}"/>
              </a:ext>
            </a:extLst>
          </p:cNvPr>
          <p:cNvSpPr>
            <a:spLocks noGrp="1"/>
          </p:cNvSpPr>
          <p:nvPr>
            <p:ph type="title"/>
          </p:nvPr>
        </p:nvSpPr>
        <p:spPr/>
        <p:txBody>
          <a:bodyPr/>
          <a:lstStyle/>
          <a:p>
            <a:r>
              <a:rPr lang="en-GB" dirty="0">
                <a:solidFill>
                  <a:srgbClr val="0070C0"/>
                </a:solidFill>
              </a:rPr>
              <a:t>RIS3 для Країни Басків (Іспанія)</a:t>
            </a:r>
          </a:p>
        </p:txBody>
      </p:sp>
      <p:sp>
        <p:nvSpPr>
          <p:cNvPr id="3" name="Symbol zastępczy zawartości 2">
            <a:extLst>
              <a:ext uri="{FF2B5EF4-FFF2-40B4-BE49-F238E27FC236}">
                <a16:creationId xmlns:a16="http://schemas.microsoft.com/office/drawing/2014/main" id="{4684A80A-C8AC-4420-9ED4-5A1F129D1D42}"/>
              </a:ext>
            </a:extLst>
          </p:cNvPr>
          <p:cNvSpPr>
            <a:spLocks noGrp="1"/>
          </p:cNvSpPr>
          <p:nvPr>
            <p:ph idx="1"/>
          </p:nvPr>
        </p:nvSpPr>
        <p:spPr>
          <a:xfrm>
            <a:off x="156790" y="1464546"/>
            <a:ext cx="11778342" cy="4351338"/>
          </a:xfrm>
        </p:spPr>
        <p:txBody>
          <a:bodyPr>
            <a:noAutofit/>
          </a:bodyPr>
          <a:lstStyle/>
          <a:p>
            <a:pPr marL="0" indent="0">
              <a:buNone/>
            </a:pPr>
            <a:r>
              <a:rPr lang="uk-UA" sz="1600" dirty="0"/>
              <a:t>Взаємодією трьох векторів: підприємницькі навички, наука і техніка та ринки та застосування європейської методології, були визначені такі вертикальні пріоритети, диференційовані між стратегічними пріоритетами та перспективними областями</a:t>
            </a:r>
          </a:p>
          <a:p>
            <a:pPr marL="0" indent="0">
              <a:buNone/>
            </a:pPr>
            <a:r>
              <a:rPr lang="uk-UA" sz="1600" b="1" dirty="0"/>
              <a:t>Стратегічні пріоритети:</a:t>
            </a:r>
            <a:endParaRPr lang="uk-UA" sz="1600" dirty="0"/>
          </a:p>
          <a:p>
            <a:pPr lvl="1"/>
            <a:r>
              <a:rPr lang="uk-UA" sz="1600" dirty="0"/>
              <a:t>Перспективні технології - транспортні галузі, зокрема, автомобільна, аерокосмічна, залізнична та судноплавна, верстатобудівна та металообробна (Стратегія баскської промисловості 4,0)</a:t>
            </a:r>
          </a:p>
          <a:p>
            <a:pPr lvl="1"/>
            <a:r>
              <a:rPr lang="uk-UA" sz="1600" dirty="0"/>
              <a:t>Енергетика - виробництво, транспортування, зберігання і розподіл, а також пов'язані допоміжні галузі - стосовно до різних джерел енергії, в яких Країна Басків активно працює: електрику; нафта, газ, альтернативні джерела енергії (вітрова, хвильова сонячна енергетика, акумулювання енергії, інтелектуальні енергосистеми, електрифікація транспорту і управління енергоспоживанням)</a:t>
            </a:r>
          </a:p>
          <a:p>
            <a:pPr lvl="1"/>
            <a:r>
              <a:rPr lang="uk-UA" sz="1600" dirty="0" err="1"/>
              <a:t>Біонауки</a:t>
            </a:r>
            <a:r>
              <a:rPr lang="uk-UA" sz="1600" dirty="0"/>
              <a:t> / Здоров'я - </a:t>
            </a:r>
            <a:r>
              <a:rPr lang="uk-UA" sz="1600" dirty="0" err="1"/>
              <a:t>біофармацевтична</a:t>
            </a:r>
            <a:r>
              <a:rPr lang="uk-UA" sz="1600" dirty="0"/>
              <a:t> і суто біотехнологічна галузі, допоміжні послуги, медичні компоненти або різне обладнання, які мають можливість інтернаціоналізації.</a:t>
            </a:r>
          </a:p>
          <a:p>
            <a:pPr marL="0" indent="0">
              <a:buNone/>
            </a:pPr>
            <a:r>
              <a:rPr lang="uk-UA" sz="1600" b="1" dirty="0"/>
              <a:t>Перспективні сфери (інші ніші можливостей, пов'язаних з регіоном):</a:t>
            </a:r>
            <a:endParaRPr lang="uk-UA" sz="1600" dirty="0"/>
          </a:p>
          <a:p>
            <a:pPr lvl="1"/>
            <a:r>
              <a:rPr lang="uk-UA" sz="1600" dirty="0" err="1"/>
              <a:t>Агрохарчова</a:t>
            </a:r>
            <a:r>
              <a:rPr lang="uk-UA" sz="1600" dirty="0"/>
              <a:t> промисловість найбільш тісно пов'язана зі сталістю та середовищем проживання людини</a:t>
            </a:r>
          </a:p>
          <a:p>
            <a:pPr lvl="1"/>
            <a:r>
              <a:rPr lang="uk-UA" sz="1600" dirty="0"/>
              <a:t>Регіональне планування і відродження міст</a:t>
            </a:r>
          </a:p>
          <a:p>
            <a:pPr lvl="1"/>
            <a:r>
              <a:rPr lang="uk-UA" sz="1600" dirty="0"/>
              <a:t>Деякі ніші, що стосуються відпочинку, розваг і культури</a:t>
            </a:r>
          </a:p>
          <a:p>
            <a:pPr lvl="1">
              <a:spcAft>
                <a:spcPts val="600"/>
              </a:spcAft>
            </a:pPr>
            <a:r>
              <a:rPr lang="uk-UA" sz="1600" dirty="0"/>
              <a:t>Конкретні заходи щодо екосистем</a:t>
            </a:r>
          </a:p>
          <a:p>
            <a:pPr marL="0" indent="0">
              <a:buNone/>
            </a:pPr>
            <a:r>
              <a:rPr lang="uk-UA" sz="1600" b="1" dirty="0"/>
              <a:t>Важливо відзначити, що це також повинно сприяти запровадженню гібридних і спільних проектів, що виникають у результаті переплетіння різних пріоритетів.</a:t>
            </a:r>
            <a:endParaRPr lang="uk-UA" sz="1600" dirty="0"/>
          </a:p>
        </p:txBody>
      </p:sp>
      <p:sp>
        <p:nvSpPr>
          <p:cNvPr id="4" name="Prostokąt 3">
            <a:extLst>
              <a:ext uri="{FF2B5EF4-FFF2-40B4-BE49-F238E27FC236}">
                <a16:creationId xmlns:a16="http://schemas.microsoft.com/office/drawing/2014/main" id="{FE4D3850-5E59-4246-8EA4-DB6594C45377}"/>
              </a:ext>
            </a:extLst>
          </p:cNvPr>
          <p:cNvSpPr/>
          <p:nvPr/>
        </p:nvSpPr>
        <p:spPr>
          <a:xfrm>
            <a:off x="206829" y="6494814"/>
            <a:ext cx="9121877" cy="307777"/>
          </a:xfrm>
          <a:prstGeom prst="rect">
            <a:avLst/>
          </a:prstGeom>
        </p:spPr>
        <p:txBody>
          <a:bodyPr wrap="square">
            <a:spAutoFit/>
          </a:bodyPr>
          <a:lstStyle/>
          <a:p>
            <a:r>
              <a:rPr lang="en-GB" sz="1400" dirty="0">
                <a:hlinkClick r:id="rId2"/>
              </a:rPr>
              <a:t>https://www.irekia.euskadi.eus/uploads/attachments/6312/PCTI_Euskadi_2020_en.pdf?1429183477</a:t>
            </a:r>
            <a:r>
              <a:rPr lang="pl-PL" sz="1400" dirty="0"/>
              <a:t> </a:t>
            </a:r>
            <a:endParaRPr lang="en-GB" sz="1400" dirty="0"/>
          </a:p>
        </p:txBody>
      </p:sp>
    </p:spTree>
    <p:extLst>
      <p:ext uri="{BB962C8B-B14F-4D97-AF65-F5344CB8AC3E}">
        <p14:creationId xmlns:p14="http://schemas.microsoft.com/office/powerpoint/2010/main" val="1844180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98F24B-61B2-4F8F-953F-D50DBAACD1C3}"/>
              </a:ext>
            </a:extLst>
          </p:cNvPr>
          <p:cNvSpPr>
            <a:spLocks noGrp="1"/>
          </p:cNvSpPr>
          <p:nvPr>
            <p:ph type="title"/>
          </p:nvPr>
        </p:nvSpPr>
        <p:spPr>
          <a:xfrm>
            <a:off x="786246" y="0"/>
            <a:ext cx="10515600" cy="1325563"/>
          </a:xfrm>
        </p:spPr>
        <p:txBody>
          <a:bodyPr/>
          <a:lstStyle/>
          <a:p>
            <a:r>
              <a:rPr lang="en-GB" dirty="0">
                <a:solidFill>
                  <a:srgbClr val="0070C0"/>
                </a:solidFill>
              </a:rPr>
              <a:t>RIS3 для Підляського воєводства (Польща)</a:t>
            </a:r>
          </a:p>
        </p:txBody>
      </p:sp>
      <p:sp>
        <p:nvSpPr>
          <p:cNvPr id="3" name="Symbol zastępczy zawartości 2">
            <a:extLst>
              <a:ext uri="{FF2B5EF4-FFF2-40B4-BE49-F238E27FC236}">
                <a16:creationId xmlns:a16="http://schemas.microsoft.com/office/drawing/2014/main" id="{4684A80A-C8AC-4420-9ED4-5A1F129D1D42}"/>
              </a:ext>
            </a:extLst>
          </p:cNvPr>
          <p:cNvSpPr>
            <a:spLocks noGrp="1"/>
          </p:cNvSpPr>
          <p:nvPr>
            <p:ph idx="1"/>
          </p:nvPr>
        </p:nvSpPr>
        <p:spPr>
          <a:xfrm>
            <a:off x="177573" y="1017737"/>
            <a:ext cx="3598014" cy="5393454"/>
          </a:xfrm>
        </p:spPr>
        <p:txBody>
          <a:bodyPr>
            <a:noAutofit/>
          </a:bodyPr>
          <a:lstStyle/>
          <a:p>
            <a:pPr marL="0" indent="0">
              <a:buNone/>
            </a:pPr>
            <a:r>
              <a:rPr lang="uk-UA" sz="1500" dirty="0" err="1"/>
              <a:t>Підляський</a:t>
            </a:r>
            <a:r>
              <a:rPr lang="uk-UA" sz="1500" dirty="0"/>
              <a:t> регіон характеризується периферійними умовами як з точки зору Польщі так і ЄС (розташування кордону з ЄС, низька щільність населення, домінування сільського господарства і традиційних галузей промисловості, сильна залежність від державного сектора в сфері зайнятості, низький рівень підприємництва). Таким чином, було вирішено поєднати класичні елементи RIS3 із розвитком підприємництва, для створення ширшої основи для зростання диференційованого, навіть на </a:t>
            </a:r>
            <a:r>
              <a:rPr lang="uk-UA" sz="1500" dirty="0" err="1"/>
              <a:t>нішевій</a:t>
            </a:r>
            <a:r>
              <a:rPr lang="uk-UA" sz="1500" dirty="0"/>
              <a:t> основі, нових інноваційних підприємств і кращих  кон’юнктурних досліджень.</a:t>
            </a:r>
          </a:p>
          <a:p>
            <a:pPr marL="0" indent="0">
              <a:buNone/>
            </a:pPr>
            <a:r>
              <a:rPr lang="uk-UA" sz="1500" dirty="0"/>
              <a:t>У випадку </a:t>
            </a:r>
            <a:r>
              <a:rPr lang="uk-UA" sz="1500" dirty="0" err="1"/>
              <a:t>Подляського</a:t>
            </a:r>
            <a:r>
              <a:rPr lang="uk-UA" sz="1500" dirty="0"/>
              <a:t> регіону підхід до RIS3 був дуже специфічним: поєднання кращого потенціалу галузей, що вже якось експлуатуються економічними операторами (наприклад, сільське господарство), можливості, що демонструють значні темпи зростання в останні роки (наприклад, металообробна галузь), та загальну потребу у диверсифікації, яка може створити нові “зростаючі” спеціалізації.</a:t>
            </a:r>
            <a:endParaRPr lang="en-GB" sz="1500" dirty="0"/>
          </a:p>
        </p:txBody>
      </p:sp>
      <p:graphicFrame>
        <p:nvGraphicFramePr>
          <p:cNvPr id="6" name="Tabela 5">
            <a:extLst>
              <a:ext uri="{FF2B5EF4-FFF2-40B4-BE49-F238E27FC236}">
                <a16:creationId xmlns:a16="http://schemas.microsoft.com/office/drawing/2014/main" id="{EB992D53-5B96-4A48-8431-1BD4DB0ECFFC}"/>
              </a:ext>
            </a:extLst>
          </p:cNvPr>
          <p:cNvGraphicFramePr>
            <a:graphicFrameLocks noGrp="1"/>
          </p:cNvGraphicFramePr>
          <p:nvPr>
            <p:extLst>
              <p:ext uri="{D42A27DB-BD31-4B8C-83A1-F6EECF244321}">
                <p14:modId xmlns:p14="http://schemas.microsoft.com/office/powerpoint/2010/main" val="2388376975"/>
              </p:ext>
            </p:extLst>
          </p:nvPr>
        </p:nvGraphicFramePr>
        <p:xfrm>
          <a:off x="3696929" y="954906"/>
          <a:ext cx="8418871" cy="5555486"/>
        </p:xfrm>
        <a:graphic>
          <a:graphicData uri="http://schemas.openxmlformats.org/drawingml/2006/table">
            <a:tbl>
              <a:tblPr/>
              <a:tblGrid>
                <a:gridCol w="1700981">
                  <a:extLst>
                    <a:ext uri="{9D8B030D-6E8A-4147-A177-3AD203B41FA5}">
                      <a16:colId xmlns:a16="http://schemas.microsoft.com/office/drawing/2014/main" val="2839061940"/>
                    </a:ext>
                  </a:extLst>
                </a:gridCol>
                <a:gridCol w="6717890">
                  <a:extLst>
                    <a:ext uri="{9D8B030D-6E8A-4147-A177-3AD203B41FA5}">
                      <a16:colId xmlns:a16="http://schemas.microsoft.com/office/drawing/2014/main" val="2564748780"/>
                    </a:ext>
                  </a:extLst>
                </a:gridCol>
              </a:tblGrid>
              <a:tr h="313455">
                <a:tc>
                  <a:txBody>
                    <a:bodyPr/>
                    <a:lstStyle/>
                    <a:p>
                      <a:r>
                        <a:rPr lang="uk-UA" sz="1400" b="1" noProof="0" dirty="0">
                          <a:solidFill>
                            <a:srgbClr val="294C60"/>
                          </a:solidFill>
                          <a:effectLst/>
                        </a:rPr>
                        <a:t>Назва пріоритету</a:t>
                      </a:r>
                      <a:endParaRPr lang="en-GB" sz="1400" b="1" noProof="0" dirty="0">
                        <a:solidFill>
                          <a:srgbClr val="294C60"/>
                        </a:solidFill>
                        <a:effectLst/>
                      </a:endParaRPr>
                    </a:p>
                  </a:txBody>
                  <a:tcPr marL="36194" marR="36194" marT="18097" marB="18097"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tc>
                  <a:txBody>
                    <a:bodyPr/>
                    <a:lstStyle/>
                    <a:p>
                      <a:r>
                        <a:rPr lang="en-GB" sz="1400" b="1" noProof="0" dirty="0" err="1">
                          <a:solidFill>
                            <a:srgbClr val="294C60"/>
                          </a:solidFill>
                          <a:effectLst/>
                        </a:rPr>
                        <a:t>Опис</a:t>
                      </a:r>
                      <a:endParaRPr lang="en-GB" sz="1400" b="1" noProof="0" dirty="0">
                        <a:solidFill>
                          <a:srgbClr val="294C60"/>
                        </a:solidFill>
                        <a:effectLst/>
                      </a:endParaRPr>
                    </a:p>
                  </a:txBody>
                  <a:tcPr marL="36194" marR="36194" marT="18097" marB="18097">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extLst>
                  <a:ext uri="{0D108BD9-81ED-4DB2-BD59-A6C34878D82A}">
                    <a16:rowId xmlns:a16="http://schemas.microsoft.com/office/drawing/2014/main" val="2062859566"/>
                  </a:ext>
                </a:extLst>
              </a:tr>
              <a:tr h="780184">
                <a:tc>
                  <a:txBody>
                    <a:bodyPr/>
                    <a:lstStyle/>
                    <a:p>
                      <a:pPr algn="l" fontAlgn="ctr"/>
                      <a:r>
                        <a:rPr lang="uk-UA" sz="1400" b="1" noProof="0" dirty="0">
                          <a:effectLst/>
                        </a:rPr>
                        <a:t>Агро</a:t>
                      </a:r>
                      <a:r>
                        <a:rPr lang="en-GB" sz="1400" b="1" kern="1200" noProof="0" dirty="0">
                          <a:solidFill>
                            <a:schemeClr val="tx1"/>
                          </a:solidFill>
                          <a:effectLst/>
                          <a:latin typeface="+mn-lt"/>
                          <a:ea typeface="+mn-ea"/>
                          <a:cs typeface="+mn-cs"/>
                        </a:rPr>
                        <a:t>-</a:t>
                      </a:r>
                      <a:r>
                        <a:rPr lang="en-GB" sz="1400" b="1" kern="1200" noProof="0" dirty="0" err="1">
                          <a:solidFill>
                            <a:schemeClr val="tx1"/>
                          </a:solidFill>
                          <a:effectLst/>
                          <a:latin typeface="+mn-lt"/>
                          <a:ea typeface="+mn-ea"/>
                          <a:cs typeface="+mn-cs"/>
                        </a:rPr>
                        <a:t>харчова</a:t>
                      </a:r>
                      <a:r>
                        <a:rPr lang="en-GB" sz="1400" b="1" kern="1200" noProof="0" dirty="0">
                          <a:solidFill>
                            <a:schemeClr val="tx1"/>
                          </a:solidFill>
                          <a:effectLst/>
                          <a:latin typeface="+mn-lt"/>
                          <a:ea typeface="+mn-ea"/>
                          <a:cs typeface="+mn-cs"/>
                        </a:rPr>
                        <a:t> і </a:t>
                      </a:r>
                      <a:r>
                        <a:rPr lang="en-GB" sz="1400" b="1" kern="1200" dirty="0" err="1">
                          <a:solidFill>
                            <a:schemeClr val="tx1"/>
                          </a:solidFill>
                          <a:effectLst/>
                          <a:latin typeface="+mn-lt"/>
                          <a:ea typeface="+mn-ea"/>
                          <a:cs typeface="+mn-cs"/>
                        </a:rPr>
                        <a:t>виробничо-збутов</a:t>
                      </a:r>
                      <a:r>
                        <a:rPr lang="uk-UA" sz="1400" b="1" kern="1200" dirty="0">
                          <a:solidFill>
                            <a:schemeClr val="tx1"/>
                          </a:solidFill>
                          <a:effectLst/>
                          <a:latin typeface="+mn-lt"/>
                          <a:ea typeface="+mn-ea"/>
                          <a:cs typeface="+mn-cs"/>
                        </a:rPr>
                        <a:t>і</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ланцюжк</a:t>
                      </a:r>
                      <a:r>
                        <a:rPr lang="uk-UA" sz="1400" b="1" kern="1200" dirty="0">
                          <a:solidFill>
                            <a:schemeClr val="tx1"/>
                          </a:solidFill>
                          <a:effectLst/>
                          <a:latin typeface="+mn-lt"/>
                          <a:ea typeface="+mn-ea"/>
                          <a:cs typeface="+mn-cs"/>
                        </a:rPr>
                        <a:t>и </a:t>
                      </a:r>
                      <a:r>
                        <a:rPr lang="en-GB" sz="1400" b="1" kern="1200" noProof="0" dirty="0" err="1">
                          <a:solidFill>
                            <a:schemeClr val="tx1"/>
                          </a:solidFill>
                          <a:effectLst/>
                          <a:latin typeface="+mn-lt"/>
                          <a:ea typeface="+mn-ea"/>
                          <a:cs typeface="+mn-cs"/>
                        </a:rPr>
                        <a:t>пов'язаних</a:t>
                      </a:r>
                      <a:r>
                        <a:rPr lang="en-GB" sz="1400" b="1" kern="1200" noProof="0" dirty="0">
                          <a:solidFill>
                            <a:schemeClr val="tx1"/>
                          </a:solidFill>
                          <a:effectLst/>
                          <a:latin typeface="+mn-lt"/>
                          <a:ea typeface="+mn-ea"/>
                          <a:cs typeface="+mn-cs"/>
                        </a:rPr>
                        <a:t> </a:t>
                      </a:r>
                      <a:r>
                        <a:rPr lang="uk-UA" sz="1400" b="1" kern="1200" noProof="0" dirty="0">
                          <a:solidFill>
                            <a:schemeClr val="tx1"/>
                          </a:solidFill>
                          <a:effectLst/>
                          <a:latin typeface="+mn-lt"/>
                          <a:ea typeface="+mn-ea"/>
                          <a:cs typeface="+mn-cs"/>
                        </a:rPr>
                        <a:t>секторів</a:t>
                      </a:r>
                      <a:endParaRPr lang="en-GB" sz="1400" b="1" kern="1200" noProof="0" dirty="0">
                        <a:solidFill>
                          <a:schemeClr val="tx1"/>
                        </a:solidFill>
                        <a:effectLst/>
                        <a:latin typeface="+mn-lt"/>
                        <a:ea typeface="+mn-ea"/>
                        <a:cs typeface="+mn-cs"/>
                      </a:endParaRPr>
                    </a:p>
                  </a:txBody>
                  <a:tcPr marL="10054" marR="10054" marT="10054" marB="1005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7D7"/>
                    </a:solidFill>
                  </a:tcPr>
                </a:tc>
                <a:tc>
                  <a:txBody>
                    <a:bodyPr/>
                    <a:lstStyle/>
                    <a:p>
                      <a:pPr>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Висока продуктивність, чітка агротехніка; харчова промисловість, особливо виробництво та переробка молока; висока якість продуктів харчування, традиційні продукти харчування; логістика, розподіл, робототехніка і ІКТ для агробізнесу  та виробничо-збутові ланцюжки пов'язаних секторів.</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1016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7D7"/>
                    </a:solidFill>
                  </a:tcPr>
                </a:tc>
                <a:extLst>
                  <a:ext uri="{0D108BD9-81ED-4DB2-BD59-A6C34878D82A}">
                    <a16:rowId xmlns:a16="http://schemas.microsoft.com/office/drawing/2014/main" val="652330424"/>
                  </a:ext>
                </a:extLst>
              </a:tr>
              <a:tr h="888767">
                <a:tc>
                  <a:txBody>
                    <a:bodyPr/>
                    <a:lstStyle/>
                    <a:p>
                      <a:pPr algn="l" fontAlgn="ctr"/>
                      <a:r>
                        <a:rPr lang="en-GB" sz="1400" b="1" noProof="0" dirty="0" err="1">
                          <a:effectLst/>
                        </a:rPr>
                        <a:t>Метал</a:t>
                      </a:r>
                      <a:r>
                        <a:rPr lang="uk-UA" sz="1400" b="1" noProof="0" dirty="0" err="1">
                          <a:effectLst/>
                        </a:rPr>
                        <a:t>ообробка</a:t>
                      </a:r>
                      <a:r>
                        <a:rPr lang="en-GB" sz="1400" b="1" noProof="0" dirty="0">
                          <a:effectLst/>
                        </a:rPr>
                        <a:t> і </a:t>
                      </a:r>
                      <a:r>
                        <a:rPr lang="en-GB" sz="1400" b="1" noProof="0" dirty="0" err="1">
                          <a:effectLst/>
                        </a:rPr>
                        <a:t>машинобудування</a:t>
                      </a:r>
                      <a:r>
                        <a:rPr lang="en-GB" sz="1400" b="1" noProof="0" dirty="0">
                          <a:effectLst/>
                        </a:rPr>
                        <a:t>, </a:t>
                      </a:r>
                      <a:r>
                        <a:rPr lang="en-GB" sz="1400" b="1" noProof="0" dirty="0" err="1">
                          <a:effectLst/>
                        </a:rPr>
                        <a:t>суднобудування</a:t>
                      </a:r>
                      <a:r>
                        <a:rPr lang="en-GB" sz="1400" b="1" noProof="0" dirty="0">
                          <a:effectLst/>
                        </a:rPr>
                        <a:t> </a:t>
                      </a:r>
                      <a:r>
                        <a:rPr lang="en-GB" sz="1400" b="1" kern="1200" noProof="0" dirty="0">
                          <a:solidFill>
                            <a:schemeClr val="tx1"/>
                          </a:solidFill>
                          <a:effectLst/>
                          <a:latin typeface="+mn-lt"/>
                          <a:ea typeface="+mn-ea"/>
                          <a:cs typeface="+mn-cs"/>
                        </a:rPr>
                        <a:t>і </a:t>
                      </a:r>
                      <a:r>
                        <a:rPr lang="en-GB" sz="1400" b="1" kern="1200" dirty="0" err="1">
                          <a:solidFill>
                            <a:schemeClr val="tx1"/>
                          </a:solidFill>
                          <a:effectLst/>
                          <a:latin typeface="+mn-lt"/>
                          <a:ea typeface="+mn-ea"/>
                          <a:cs typeface="+mn-cs"/>
                        </a:rPr>
                        <a:t>виробничо-збутов</a:t>
                      </a:r>
                      <a:r>
                        <a:rPr lang="uk-UA" sz="1400" b="1" kern="1200" dirty="0">
                          <a:solidFill>
                            <a:schemeClr val="tx1"/>
                          </a:solidFill>
                          <a:effectLst/>
                          <a:latin typeface="+mn-lt"/>
                          <a:ea typeface="+mn-ea"/>
                          <a:cs typeface="+mn-cs"/>
                        </a:rPr>
                        <a:t>і</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ланцюжк</a:t>
                      </a:r>
                      <a:r>
                        <a:rPr lang="uk-UA" sz="1400" b="1" kern="1200" dirty="0">
                          <a:solidFill>
                            <a:schemeClr val="tx1"/>
                          </a:solidFill>
                          <a:effectLst/>
                          <a:latin typeface="+mn-lt"/>
                          <a:ea typeface="+mn-ea"/>
                          <a:cs typeface="+mn-cs"/>
                        </a:rPr>
                        <a:t>и </a:t>
                      </a:r>
                      <a:r>
                        <a:rPr lang="en-GB" sz="1400" b="1" kern="1200" noProof="0" dirty="0" err="1">
                          <a:solidFill>
                            <a:schemeClr val="tx1"/>
                          </a:solidFill>
                          <a:effectLst/>
                          <a:latin typeface="+mn-lt"/>
                          <a:ea typeface="+mn-ea"/>
                          <a:cs typeface="+mn-cs"/>
                        </a:rPr>
                        <a:t>пов'язаних</a:t>
                      </a:r>
                      <a:r>
                        <a:rPr lang="en-GB" sz="1400" b="1" kern="1200" noProof="0" dirty="0">
                          <a:solidFill>
                            <a:schemeClr val="tx1"/>
                          </a:solidFill>
                          <a:effectLst/>
                          <a:latin typeface="+mn-lt"/>
                          <a:ea typeface="+mn-ea"/>
                          <a:cs typeface="+mn-cs"/>
                        </a:rPr>
                        <a:t> </a:t>
                      </a:r>
                      <a:r>
                        <a:rPr lang="uk-UA" sz="1400" b="1" kern="1200" noProof="0" dirty="0">
                          <a:solidFill>
                            <a:schemeClr val="tx1"/>
                          </a:solidFill>
                          <a:effectLst/>
                          <a:latin typeface="+mn-lt"/>
                          <a:ea typeface="+mn-ea"/>
                          <a:cs typeface="+mn-cs"/>
                        </a:rPr>
                        <a:t>секторів</a:t>
                      </a:r>
                      <a:endParaRPr lang="en-GB" sz="1400" b="1" noProof="0" dirty="0">
                        <a:effectLst/>
                      </a:endParaRPr>
                    </a:p>
                  </a:txBody>
                  <a:tcPr marL="10054" marR="10054" marT="10054" marB="1005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tc>
                  <a:txBody>
                    <a:bodyPr/>
                    <a:lstStyle/>
                    <a:p>
                      <a:pPr>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Обробка металів; виробництво машин та обладнання, зокрема устаткування для сільського господарства, харчової промисловості та лісового господарства; виробництво судів і човнів з використанням сучасних матеріалів, конструкцій та інструментів; робототехніка та ІКТ для сектора; виробничо-збутові ланцюжки пов'язаних секторів.</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1016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extLst>
                  <a:ext uri="{0D108BD9-81ED-4DB2-BD59-A6C34878D82A}">
                    <a16:rowId xmlns:a16="http://schemas.microsoft.com/office/drawing/2014/main" val="2803276733"/>
                  </a:ext>
                </a:extLst>
              </a:tr>
              <a:tr h="1540261">
                <a:tc>
                  <a:txBody>
                    <a:bodyPr/>
                    <a:lstStyle/>
                    <a:p>
                      <a:pPr algn="l" fontAlgn="ctr"/>
                      <a:r>
                        <a:rPr lang="en-GB" sz="1400" b="1" noProof="0" dirty="0">
                          <a:effectLst/>
                        </a:rPr>
                        <a:t>Еко-інновації, екологічні </a:t>
                      </a:r>
                      <a:r>
                        <a:rPr lang="en-GB" sz="1400" b="1" noProof="0" dirty="0" err="1">
                          <a:effectLst/>
                        </a:rPr>
                        <a:t>науки</a:t>
                      </a:r>
                      <a:r>
                        <a:rPr lang="en-GB" sz="1400" b="1" noProof="0" dirty="0">
                          <a:effectLst/>
                        </a:rPr>
                        <a:t> </a:t>
                      </a:r>
                      <a:r>
                        <a:rPr lang="en-GB" sz="1400" b="1" kern="1200" noProof="0" dirty="0">
                          <a:solidFill>
                            <a:schemeClr val="tx1"/>
                          </a:solidFill>
                          <a:effectLst/>
                          <a:latin typeface="+mn-lt"/>
                          <a:ea typeface="+mn-ea"/>
                          <a:cs typeface="+mn-cs"/>
                        </a:rPr>
                        <a:t>і </a:t>
                      </a:r>
                      <a:r>
                        <a:rPr lang="en-GB" sz="1400" b="1" kern="1200" dirty="0" err="1">
                          <a:solidFill>
                            <a:schemeClr val="tx1"/>
                          </a:solidFill>
                          <a:effectLst/>
                          <a:latin typeface="+mn-lt"/>
                          <a:ea typeface="+mn-ea"/>
                          <a:cs typeface="+mn-cs"/>
                        </a:rPr>
                        <a:t>виробничо-збутов</a:t>
                      </a:r>
                      <a:r>
                        <a:rPr lang="uk-UA" sz="1400" b="1" kern="1200" dirty="0">
                          <a:solidFill>
                            <a:schemeClr val="tx1"/>
                          </a:solidFill>
                          <a:effectLst/>
                          <a:latin typeface="+mn-lt"/>
                          <a:ea typeface="+mn-ea"/>
                          <a:cs typeface="+mn-cs"/>
                        </a:rPr>
                        <a:t>і</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ланцюжк</a:t>
                      </a:r>
                      <a:r>
                        <a:rPr lang="uk-UA" sz="1400" b="1" kern="1200" dirty="0">
                          <a:solidFill>
                            <a:schemeClr val="tx1"/>
                          </a:solidFill>
                          <a:effectLst/>
                          <a:latin typeface="+mn-lt"/>
                          <a:ea typeface="+mn-ea"/>
                          <a:cs typeface="+mn-cs"/>
                        </a:rPr>
                        <a:t>и </a:t>
                      </a:r>
                      <a:r>
                        <a:rPr lang="en-GB" sz="1400" b="1" kern="1200" noProof="0" dirty="0" err="1">
                          <a:solidFill>
                            <a:schemeClr val="tx1"/>
                          </a:solidFill>
                          <a:effectLst/>
                          <a:latin typeface="+mn-lt"/>
                          <a:ea typeface="+mn-ea"/>
                          <a:cs typeface="+mn-cs"/>
                        </a:rPr>
                        <a:t>пов'язаних</a:t>
                      </a:r>
                      <a:r>
                        <a:rPr lang="en-GB" sz="1400" b="1" kern="1200" noProof="0" dirty="0">
                          <a:solidFill>
                            <a:schemeClr val="tx1"/>
                          </a:solidFill>
                          <a:effectLst/>
                          <a:latin typeface="+mn-lt"/>
                          <a:ea typeface="+mn-ea"/>
                          <a:cs typeface="+mn-cs"/>
                        </a:rPr>
                        <a:t> </a:t>
                      </a:r>
                      <a:r>
                        <a:rPr lang="uk-UA" sz="1400" b="1" kern="1200" noProof="0" dirty="0">
                          <a:solidFill>
                            <a:schemeClr val="tx1"/>
                          </a:solidFill>
                          <a:effectLst/>
                          <a:latin typeface="+mn-lt"/>
                          <a:ea typeface="+mn-ea"/>
                          <a:cs typeface="+mn-cs"/>
                        </a:rPr>
                        <a:t>секторів</a:t>
                      </a:r>
                      <a:endParaRPr lang="en-GB" sz="1400" b="1" noProof="0" dirty="0">
                        <a:effectLst/>
                      </a:endParaRPr>
                    </a:p>
                  </a:txBody>
                  <a:tcPr marL="10054" marR="10054" marT="10054" marB="1005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7D7"/>
                    </a:solidFill>
                  </a:tcPr>
                </a:tc>
                <a:tc>
                  <a:txBody>
                    <a:bodyPr/>
                    <a:lstStyle/>
                    <a:p>
                      <a:pPr>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Еко-інновації; Екологічний розвиток (наприклад, екологічна інженерія, дослідження з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біорізноманіття</a:t>
                      </a: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екотуризм</a:t>
                      </a:r>
                      <a:r>
                        <a:rPr lang="uk-UA" sz="1400" dirty="0">
                          <a:effectLst/>
                          <a:latin typeface="Calibri" panose="020F0502020204030204" pitchFamily="34" charset="0"/>
                          <a:ea typeface="Calibri" panose="020F0502020204030204" pitchFamily="34" charset="0"/>
                          <a:cs typeface="Times New Roman" panose="02020603050405020304" pitchFamily="18" charset="0"/>
                        </a:rPr>
                        <a:t>); Екологічне сільське господарство та харчова промисловість; стале використання та переробка деревини та інших сировинних матеріалів; розосереджені моделі відновлюваної енергетики, виробництво обладнання для виробництва енергії з розосереджених відновлюваних джерел енергії; Екологічне,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ресурсо</a:t>
                      </a:r>
                      <a:r>
                        <a:rPr lang="uk-UA" sz="1400" dirty="0">
                          <a:effectLst/>
                          <a:latin typeface="Calibri" panose="020F0502020204030204" pitchFamily="34" charset="0"/>
                          <a:ea typeface="Calibri" panose="020F0502020204030204" pitchFamily="34" charset="0"/>
                          <a:cs typeface="Times New Roman" panose="02020603050405020304" pitchFamily="18" charset="0"/>
                        </a:rPr>
                        <a:t>- та енергозберігаюче будівництво, виробництво модульних будинків та виробництва для будівельної галузі; виробничо-збутові ланцюжки пов'язаних секторів, у тому числі інформаційно-комунікаційних технологій для екології.</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1016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7D7"/>
                    </a:solidFill>
                  </a:tcPr>
                </a:tc>
                <a:extLst>
                  <a:ext uri="{0D108BD9-81ED-4DB2-BD59-A6C34878D82A}">
                    <a16:rowId xmlns:a16="http://schemas.microsoft.com/office/drawing/2014/main" val="2429800736"/>
                  </a:ext>
                </a:extLst>
              </a:tr>
              <a:tr h="99734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400" b="1" noProof="0" dirty="0" err="1">
                          <a:effectLst/>
                        </a:rPr>
                        <a:t>Медичний</a:t>
                      </a:r>
                      <a:r>
                        <a:rPr lang="en-GB" sz="1400" b="1" noProof="0" dirty="0">
                          <a:effectLst/>
                        </a:rPr>
                        <a:t> </a:t>
                      </a:r>
                      <a:r>
                        <a:rPr lang="en-GB" sz="1400" b="1" noProof="0" dirty="0" err="1">
                          <a:effectLst/>
                        </a:rPr>
                        <a:t>сектор</a:t>
                      </a:r>
                      <a:r>
                        <a:rPr lang="en-GB" sz="1400" b="1" noProof="0" dirty="0">
                          <a:effectLst/>
                        </a:rPr>
                        <a:t>, </a:t>
                      </a:r>
                      <a:r>
                        <a:rPr lang="uk-UA" sz="1400" b="1" noProof="0" dirty="0">
                          <a:effectLst/>
                        </a:rPr>
                        <a:t>біологічна</a:t>
                      </a:r>
                      <a:r>
                        <a:rPr lang="uk-UA" sz="1400" b="1" baseline="0" noProof="0" dirty="0">
                          <a:effectLst/>
                        </a:rPr>
                        <a:t> </a:t>
                      </a:r>
                      <a:r>
                        <a:rPr lang="en-GB" sz="1400" b="1" noProof="0" dirty="0" err="1">
                          <a:effectLst/>
                        </a:rPr>
                        <a:t>наук</a:t>
                      </a:r>
                      <a:r>
                        <a:rPr lang="uk-UA" sz="1400" b="1" noProof="0" dirty="0">
                          <a:effectLst/>
                        </a:rPr>
                        <a:t>а</a:t>
                      </a:r>
                      <a:r>
                        <a:rPr lang="en-GB" sz="1400" b="1" noProof="0" dirty="0">
                          <a:effectLst/>
                        </a:rPr>
                        <a:t> </a:t>
                      </a:r>
                      <a:r>
                        <a:rPr lang="en-GB" sz="1400" b="1" kern="1200" noProof="0" dirty="0">
                          <a:solidFill>
                            <a:schemeClr val="tx1"/>
                          </a:solidFill>
                          <a:effectLst/>
                          <a:latin typeface="+mn-lt"/>
                          <a:ea typeface="+mn-ea"/>
                          <a:cs typeface="+mn-cs"/>
                        </a:rPr>
                        <a:t>і </a:t>
                      </a:r>
                      <a:r>
                        <a:rPr lang="en-GB" sz="1400" b="1" kern="1200" dirty="0" err="1">
                          <a:solidFill>
                            <a:schemeClr val="tx1"/>
                          </a:solidFill>
                          <a:effectLst/>
                          <a:latin typeface="+mn-lt"/>
                          <a:ea typeface="+mn-ea"/>
                          <a:cs typeface="+mn-cs"/>
                        </a:rPr>
                        <a:t>виробничо-збутов</a:t>
                      </a:r>
                      <a:r>
                        <a:rPr lang="uk-UA" sz="1400" b="1" kern="1200" dirty="0">
                          <a:solidFill>
                            <a:schemeClr val="tx1"/>
                          </a:solidFill>
                          <a:effectLst/>
                          <a:latin typeface="+mn-lt"/>
                          <a:ea typeface="+mn-ea"/>
                          <a:cs typeface="+mn-cs"/>
                        </a:rPr>
                        <a:t>і</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ланцюжк</a:t>
                      </a:r>
                      <a:r>
                        <a:rPr lang="uk-UA" sz="1400" b="1" kern="1200" dirty="0">
                          <a:solidFill>
                            <a:schemeClr val="tx1"/>
                          </a:solidFill>
                          <a:effectLst/>
                          <a:latin typeface="+mn-lt"/>
                          <a:ea typeface="+mn-ea"/>
                          <a:cs typeface="+mn-cs"/>
                        </a:rPr>
                        <a:t>и </a:t>
                      </a:r>
                      <a:r>
                        <a:rPr lang="en-GB" sz="1400" b="1" kern="1200" noProof="0" dirty="0" err="1">
                          <a:solidFill>
                            <a:schemeClr val="tx1"/>
                          </a:solidFill>
                          <a:effectLst/>
                          <a:latin typeface="+mn-lt"/>
                          <a:ea typeface="+mn-ea"/>
                          <a:cs typeface="+mn-cs"/>
                        </a:rPr>
                        <a:t>пов'язаних</a:t>
                      </a:r>
                      <a:r>
                        <a:rPr lang="en-GB" sz="1400" b="1" kern="1200" noProof="0" dirty="0">
                          <a:solidFill>
                            <a:schemeClr val="tx1"/>
                          </a:solidFill>
                          <a:effectLst/>
                          <a:latin typeface="+mn-lt"/>
                          <a:ea typeface="+mn-ea"/>
                          <a:cs typeface="+mn-cs"/>
                        </a:rPr>
                        <a:t> </a:t>
                      </a:r>
                      <a:r>
                        <a:rPr lang="uk-UA" sz="1400" b="1" kern="1200" noProof="0" dirty="0">
                          <a:solidFill>
                            <a:schemeClr val="tx1"/>
                          </a:solidFill>
                          <a:effectLst/>
                          <a:latin typeface="+mn-lt"/>
                          <a:ea typeface="+mn-ea"/>
                          <a:cs typeface="+mn-cs"/>
                        </a:rPr>
                        <a:t>секторів</a:t>
                      </a:r>
                      <a:endParaRPr lang="en-GB" sz="1400" b="1" noProof="0" dirty="0">
                        <a:effectLst/>
                      </a:endParaRPr>
                    </a:p>
                  </a:txBody>
                  <a:tcPr marL="10054" marR="10054" marT="10054" marB="1005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tc>
                  <a:txBody>
                    <a:bodyPr/>
                    <a:lstStyle/>
                    <a:p>
                      <a:pPr>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Діагностика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хвороб</a:t>
                      </a:r>
                      <a:r>
                        <a:rPr lang="uk-UA" sz="1400" dirty="0">
                          <a:effectLst/>
                          <a:latin typeface="Calibri" panose="020F0502020204030204" pitchFamily="34" charset="0"/>
                          <a:ea typeface="Calibri" panose="020F0502020204030204" pitchFamily="34" charset="0"/>
                          <a:cs typeface="Times New Roman" panose="02020603050405020304" pitchFamily="18" charset="0"/>
                        </a:rPr>
                        <a:t> цивілізації; Генетика та молекулярна біологія; Сучасні методи лікування, включаючи лікування безпліддя; Біотехнологія /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біоінформатика</a:t>
                      </a:r>
                      <a:r>
                        <a:rPr lang="uk-UA" sz="1400" dirty="0">
                          <a:effectLst/>
                          <a:latin typeface="Calibri" panose="020F0502020204030204" pitchFamily="34" charset="0"/>
                          <a:ea typeface="Calibri" panose="020F0502020204030204" pitchFamily="34" charset="0"/>
                          <a:cs typeface="Times New Roman" panose="02020603050405020304" pitchFamily="18" charset="0"/>
                        </a:rPr>
                        <a:t>, ІКТ в медицині; Регенерація медицина, срібна економіка, реабілітація, фізіотерапія, оздоровчий туризм; медичні імплантати; виробничо-збутові ланцюжки пов'язаних секторів.</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1016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extLst>
                  <a:ext uri="{0D108BD9-81ED-4DB2-BD59-A6C34878D82A}">
                    <a16:rowId xmlns:a16="http://schemas.microsoft.com/office/drawing/2014/main" val="3712326653"/>
                  </a:ext>
                </a:extLst>
              </a:tr>
            </a:tbl>
          </a:graphicData>
        </a:graphic>
      </p:graphicFrame>
      <p:sp>
        <p:nvSpPr>
          <p:cNvPr id="7" name="Prostokąt 6">
            <a:extLst>
              <a:ext uri="{FF2B5EF4-FFF2-40B4-BE49-F238E27FC236}">
                <a16:creationId xmlns:a16="http://schemas.microsoft.com/office/drawing/2014/main" id="{05B7D847-D0B5-4185-B331-71EDB688E9FC}"/>
              </a:ext>
            </a:extLst>
          </p:cNvPr>
          <p:cNvSpPr/>
          <p:nvPr/>
        </p:nvSpPr>
        <p:spPr>
          <a:xfrm>
            <a:off x="3696929" y="6474022"/>
            <a:ext cx="4510466" cy="307777"/>
          </a:xfrm>
          <a:prstGeom prst="rect">
            <a:avLst/>
          </a:prstGeom>
        </p:spPr>
        <p:txBody>
          <a:bodyPr wrap="none">
            <a:spAutoFit/>
          </a:bodyPr>
          <a:lstStyle/>
          <a:p>
            <a:r>
              <a:rPr lang="en-GB" sz="1400" dirty="0">
                <a:hlinkClick r:id="rId2"/>
              </a:rPr>
              <a:t>http://s3platform.jrc.ec.europa.eu/regions/PL34/tags/PL34</a:t>
            </a:r>
            <a:r>
              <a:rPr lang="pl-PL" sz="1400" dirty="0"/>
              <a:t> </a:t>
            </a:r>
            <a:endParaRPr lang="en-GB" sz="1400" dirty="0"/>
          </a:p>
        </p:txBody>
      </p:sp>
    </p:spTree>
    <p:extLst>
      <p:ext uri="{BB962C8B-B14F-4D97-AF65-F5344CB8AC3E}">
        <p14:creationId xmlns:p14="http://schemas.microsoft.com/office/powerpoint/2010/main" val="2707798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3890E7-3BC6-41B2-AD3D-E56DE09FC9F9}"/>
              </a:ext>
            </a:extLst>
          </p:cNvPr>
          <p:cNvSpPr>
            <a:spLocks noGrp="1"/>
          </p:cNvSpPr>
          <p:nvPr>
            <p:ph type="title"/>
          </p:nvPr>
        </p:nvSpPr>
        <p:spPr>
          <a:xfrm>
            <a:off x="848591" y="52182"/>
            <a:ext cx="10515600" cy="799875"/>
          </a:xfrm>
        </p:spPr>
        <p:txBody>
          <a:bodyPr/>
          <a:lstStyle/>
          <a:p>
            <a:r>
              <a:rPr lang="en-GB" dirty="0">
                <a:solidFill>
                  <a:srgbClr val="0070C0"/>
                </a:solidFill>
              </a:rPr>
              <a:t>RIS3 </a:t>
            </a:r>
            <a:r>
              <a:rPr lang="en-GB" dirty="0" err="1">
                <a:solidFill>
                  <a:srgbClr val="0070C0"/>
                </a:solidFill>
              </a:rPr>
              <a:t>для</a:t>
            </a:r>
            <a:r>
              <a:rPr lang="en-GB" dirty="0">
                <a:solidFill>
                  <a:srgbClr val="0070C0"/>
                </a:solidFill>
              </a:rPr>
              <a:t> </a:t>
            </a:r>
            <a:r>
              <a:rPr lang="uk-UA" dirty="0">
                <a:solidFill>
                  <a:srgbClr val="0070C0"/>
                </a:solidFill>
              </a:rPr>
              <a:t>Сілезького </a:t>
            </a:r>
            <a:r>
              <a:rPr lang="en-GB" dirty="0" err="1">
                <a:solidFill>
                  <a:srgbClr val="0070C0"/>
                </a:solidFill>
              </a:rPr>
              <a:t>воєводства</a:t>
            </a:r>
            <a:r>
              <a:rPr lang="en-GB" dirty="0">
                <a:solidFill>
                  <a:srgbClr val="0070C0"/>
                </a:solidFill>
              </a:rPr>
              <a:t> (Польща)</a:t>
            </a:r>
            <a:endParaRPr lang="en-GB" dirty="0"/>
          </a:p>
        </p:txBody>
      </p:sp>
      <p:graphicFrame>
        <p:nvGraphicFramePr>
          <p:cNvPr id="4" name="Symbol zastępczy zawartości 3">
            <a:extLst>
              <a:ext uri="{FF2B5EF4-FFF2-40B4-BE49-F238E27FC236}">
                <a16:creationId xmlns:a16="http://schemas.microsoft.com/office/drawing/2014/main" id="{670E2726-16C6-4837-A634-9406DF56EC3F}"/>
              </a:ext>
            </a:extLst>
          </p:cNvPr>
          <p:cNvGraphicFramePr>
            <a:graphicFrameLocks noGrp="1"/>
          </p:cNvGraphicFramePr>
          <p:nvPr>
            <p:ph idx="1"/>
            <p:extLst>
              <p:ext uri="{D42A27DB-BD31-4B8C-83A1-F6EECF244321}">
                <p14:modId xmlns:p14="http://schemas.microsoft.com/office/powerpoint/2010/main" val="328458728"/>
              </p:ext>
            </p:extLst>
          </p:nvPr>
        </p:nvGraphicFramePr>
        <p:xfrm>
          <a:off x="5073446" y="895557"/>
          <a:ext cx="7009171" cy="4823582"/>
        </p:xfrm>
        <a:graphic>
          <a:graphicData uri="http://schemas.openxmlformats.org/drawingml/2006/table">
            <a:tbl>
              <a:tblPr/>
              <a:tblGrid>
                <a:gridCol w="943896">
                  <a:extLst>
                    <a:ext uri="{9D8B030D-6E8A-4147-A177-3AD203B41FA5}">
                      <a16:colId xmlns:a16="http://schemas.microsoft.com/office/drawing/2014/main" val="2913407847"/>
                    </a:ext>
                  </a:extLst>
                </a:gridCol>
                <a:gridCol w="6065275">
                  <a:extLst>
                    <a:ext uri="{9D8B030D-6E8A-4147-A177-3AD203B41FA5}">
                      <a16:colId xmlns:a16="http://schemas.microsoft.com/office/drawing/2014/main" val="3456295837"/>
                    </a:ext>
                  </a:extLst>
                </a:gridCol>
              </a:tblGrid>
              <a:tr h="100283">
                <a:tc>
                  <a:txBody>
                    <a:bodyPr/>
                    <a:lstStyle/>
                    <a:p>
                      <a:r>
                        <a:rPr lang="uk-UA" sz="1400" b="1" kern="1200" dirty="0">
                          <a:solidFill>
                            <a:schemeClr val="tx1"/>
                          </a:solidFill>
                          <a:effectLst/>
                          <a:latin typeface="+mn-lt"/>
                          <a:ea typeface="+mn-ea"/>
                          <a:cs typeface="+mn-cs"/>
                        </a:rPr>
                        <a:t>Назва пріоритету</a:t>
                      </a:r>
                      <a:endParaRPr lang="uk-UA" sz="1400" kern="1200" dirty="0">
                        <a:solidFill>
                          <a:schemeClr val="tx1"/>
                        </a:solidFill>
                        <a:effectLst/>
                        <a:latin typeface="+mn-lt"/>
                        <a:ea typeface="+mn-ea"/>
                        <a:cs typeface="+mn-cs"/>
                      </a:endParaRPr>
                    </a:p>
                  </a:txBody>
                  <a:tcPr marL="34323" marR="34323" marT="17161" marB="1716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tc>
                  <a:txBody>
                    <a:bodyPr/>
                    <a:lstStyle/>
                    <a:p>
                      <a:r>
                        <a:rPr lang="en-GB" sz="1400" b="1" dirty="0" err="1">
                          <a:solidFill>
                            <a:srgbClr val="294C60"/>
                          </a:solidFill>
                          <a:effectLst/>
                        </a:rPr>
                        <a:t>Опис</a:t>
                      </a:r>
                      <a:endParaRPr lang="pl-PL" sz="1400" b="1" dirty="0">
                        <a:solidFill>
                          <a:srgbClr val="294C60"/>
                        </a:solidFill>
                        <a:effectLst/>
                      </a:endParaRPr>
                    </a:p>
                    <a:p>
                      <a:endParaRPr lang="en-GB" sz="1400" b="1" dirty="0">
                        <a:solidFill>
                          <a:srgbClr val="294C60"/>
                        </a:solidFill>
                        <a:effectLst/>
                      </a:endParaRPr>
                    </a:p>
                  </a:txBody>
                  <a:tcPr marL="34323" marR="34323" marT="17161" marB="1716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extLst>
                  <a:ext uri="{0D108BD9-81ED-4DB2-BD59-A6C34878D82A}">
                    <a16:rowId xmlns:a16="http://schemas.microsoft.com/office/drawing/2014/main" val="886881976"/>
                  </a:ext>
                </a:extLst>
              </a:tr>
              <a:tr h="379722">
                <a:tc>
                  <a:txBody>
                    <a:bodyPr/>
                    <a:lstStyle/>
                    <a:p>
                      <a:pPr algn="l" fontAlgn="ctr"/>
                      <a:r>
                        <a:rPr lang="en-GB" sz="1400" b="1" dirty="0" err="1">
                          <a:effectLst/>
                        </a:rPr>
                        <a:t>Енерг</a:t>
                      </a:r>
                      <a:r>
                        <a:rPr lang="uk-UA" sz="1400" b="1" dirty="0">
                          <a:effectLst/>
                        </a:rPr>
                        <a:t>етика</a:t>
                      </a:r>
                      <a:endParaRPr lang="en-GB" sz="1400" b="1" dirty="0">
                        <a:effectLst/>
                      </a:endParaRPr>
                    </a:p>
                  </a:txBody>
                  <a:tcPr marL="9534" marR="9534" marT="9534" marB="95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7D7"/>
                    </a:solidFill>
                  </a:tcPr>
                </a:tc>
                <a:tc>
                  <a:txBody>
                    <a:bodyPr/>
                    <a:lstStyle/>
                    <a:p>
                      <a:pPr algn="l" fontAlgn="ctr"/>
                      <a:r>
                        <a:rPr lang="uk-UA" sz="1400" dirty="0">
                          <a:effectLst/>
                        </a:rPr>
                        <a:t>Прогресивні </a:t>
                      </a:r>
                      <a:r>
                        <a:rPr lang="uk-UA" sz="1400" noProof="0" dirty="0">
                          <a:effectLst/>
                        </a:rPr>
                        <a:t>матеріали</a:t>
                      </a:r>
                      <a:r>
                        <a:rPr lang="en-GB" sz="1400" dirty="0">
                          <a:effectLst/>
                        </a:rPr>
                        <a:t> (розподіл енергії) і передові виробничі системи (розподіл енергії, виробництво електроенергії / поновлювані джерела).</a:t>
                      </a:r>
                    </a:p>
                  </a:txBody>
                  <a:tcPr marL="9534" marR="9534" marT="9534" marB="95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7D7"/>
                    </a:solidFill>
                  </a:tcPr>
                </a:tc>
                <a:extLst>
                  <a:ext uri="{0D108BD9-81ED-4DB2-BD59-A6C34878D82A}">
                    <a16:rowId xmlns:a16="http://schemas.microsoft.com/office/drawing/2014/main" val="3036528714"/>
                  </a:ext>
                </a:extLst>
              </a:tr>
              <a:tr h="599419">
                <a:tc>
                  <a:txBody>
                    <a:bodyPr/>
                    <a:lstStyle/>
                    <a:p>
                      <a:pPr algn="l" fontAlgn="ctr"/>
                      <a:r>
                        <a:rPr lang="en-GB" sz="1400" b="1" dirty="0" err="1">
                          <a:effectLst/>
                        </a:rPr>
                        <a:t>Медицина</a:t>
                      </a:r>
                      <a:endParaRPr lang="en-GB" sz="1400" b="1" dirty="0">
                        <a:effectLst/>
                      </a:endParaRPr>
                    </a:p>
                  </a:txBody>
                  <a:tcPr marL="9534" marR="9534" marT="9534" marB="95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tc>
                  <a:txBody>
                    <a:bodyPr/>
                    <a:lstStyle/>
                    <a:p>
                      <a:r>
                        <a:rPr lang="uk-UA" sz="1400" kern="1200" dirty="0">
                          <a:solidFill>
                            <a:schemeClr val="tx1"/>
                          </a:solidFill>
                          <a:effectLst/>
                          <a:latin typeface="+mn-lt"/>
                          <a:ea typeface="+mn-ea"/>
                          <a:cs typeface="+mn-cs"/>
                        </a:rPr>
                        <a:t>Старіння суспільства (служба опіки); громадське здоров'я і благополуччя (основні фармацевтичні продукти і фармацевтичні препарати, біотехнології і охорона здоров'я людини, наприклад, медичні послуги; охорона здоров'я і безпеки (послуги - наукові дослідження і розробки)</a:t>
                      </a:r>
                    </a:p>
                  </a:txBody>
                  <a:tcPr marL="9534" marR="9534" marT="9534" marB="95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extLst>
                  <a:ext uri="{0D108BD9-81ED-4DB2-BD59-A6C34878D82A}">
                    <a16:rowId xmlns:a16="http://schemas.microsoft.com/office/drawing/2014/main" val="1279836929"/>
                  </a:ext>
                </a:extLst>
              </a:tr>
              <a:tr h="1258509">
                <a:tc>
                  <a:txBody>
                    <a:bodyPr/>
                    <a:lstStyle/>
                    <a:p>
                      <a:pPr algn="l" fontAlgn="ctr"/>
                      <a:r>
                        <a:rPr lang="en-GB" sz="1400" b="1" dirty="0">
                          <a:effectLst/>
                        </a:rPr>
                        <a:t>ІКТ</a:t>
                      </a:r>
                    </a:p>
                  </a:txBody>
                  <a:tcPr marL="9534" marR="9534" marT="9534" marB="95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7D7"/>
                    </a:solidFill>
                  </a:tcPr>
                </a:tc>
                <a:tc>
                  <a:txBody>
                    <a:bodyPr/>
                    <a:lstStyle/>
                    <a:p>
                      <a:pPr algn="l" fontAlgn="ctr"/>
                      <a:r>
                        <a:rPr lang="uk-UA" sz="1400" dirty="0">
                          <a:effectLst/>
                        </a:rPr>
                        <a:t>Чисте середовище та ефективні енергетичні мережі (екологічно чисте середовище та ефективні енергетичні мережі (наприклад, інтелектуальні мережі), виробництво енергії / відновлювані джерела енергії); промислова біотехнологія (промислова біотехнологія (біотехнологія)); передові виробничі системи (передові системи виробництва (біотехнології та інформаційні послуги)); охорона здоров'я та благополуччя (діяльність в галузі охорони здоров'я людини, медичні послуги та інші професійні, наукові та технічні заходи); мікро / </a:t>
                      </a:r>
                      <a:r>
                        <a:rPr lang="uk-UA" sz="1400" dirty="0" err="1">
                          <a:effectLst/>
                        </a:rPr>
                        <a:t>нано</a:t>
                      </a:r>
                      <a:r>
                        <a:rPr lang="uk-UA" sz="1400" dirty="0">
                          <a:effectLst/>
                        </a:rPr>
                        <a:t>-електроніка (мікро / </a:t>
                      </a:r>
                      <a:r>
                        <a:rPr lang="uk-UA" sz="1400" dirty="0" err="1">
                          <a:effectLst/>
                        </a:rPr>
                        <a:t>нано</a:t>
                      </a:r>
                      <a:r>
                        <a:rPr lang="uk-UA" sz="1400" dirty="0">
                          <a:effectLst/>
                        </a:rPr>
                        <a:t>-електроніка (комп'ютерне програмування, консалтинг та пов'язана діяльність)</a:t>
                      </a:r>
                      <a:endParaRPr lang="en-GB" sz="1400" dirty="0">
                        <a:effectLst/>
                      </a:endParaRPr>
                    </a:p>
                  </a:txBody>
                  <a:tcPr marL="9534" marR="9534" marT="9534" marB="95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7D7"/>
                    </a:solidFill>
                  </a:tcPr>
                </a:tc>
                <a:extLst>
                  <a:ext uri="{0D108BD9-81ED-4DB2-BD59-A6C34878D82A}">
                    <a16:rowId xmlns:a16="http://schemas.microsoft.com/office/drawing/2014/main" val="3462606715"/>
                  </a:ext>
                </a:extLst>
              </a:tr>
              <a:tr h="233258">
                <a:tc>
                  <a:txBody>
                    <a:bodyPr/>
                    <a:lstStyle/>
                    <a:p>
                      <a:pPr algn="l" fontAlgn="ctr"/>
                      <a:r>
                        <a:rPr lang="uk-UA" sz="1400" b="1" dirty="0">
                          <a:effectLst/>
                        </a:rPr>
                        <a:t>Нові галузі</a:t>
                      </a:r>
                      <a:endParaRPr lang="en-GB" sz="1400" b="1" dirty="0">
                        <a:effectLst/>
                      </a:endParaRPr>
                    </a:p>
                  </a:txBody>
                  <a:tcPr marL="9534" marR="9534" marT="9534" marB="95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tc>
                  <a:txBody>
                    <a:bodyPr/>
                    <a:lstStyle/>
                    <a:p>
                      <a:pPr algn="l" fontAlgn="ctr"/>
                      <a:r>
                        <a:rPr lang="pl-PL" sz="1400" dirty="0">
                          <a:effectLst/>
                        </a:rPr>
                        <a:t>Е</a:t>
                      </a:r>
                      <a:r>
                        <a:rPr lang="en-GB" sz="1400" dirty="0">
                          <a:effectLst/>
                        </a:rPr>
                        <a:t>со-промисловість, морська промисловість, творчі галузі, мобільність, мобільні послуги, персоналізована медицина.</a:t>
                      </a:r>
                    </a:p>
                  </a:txBody>
                  <a:tcPr marL="9534" marR="9534" marT="9534" marB="95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extLst>
                  <a:ext uri="{0D108BD9-81ED-4DB2-BD59-A6C34878D82A}">
                    <a16:rowId xmlns:a16="http://schemas.microsoft.com/office/drawing/2014/main" val="2843713357"/>
                  </a:ext>
                </a:extLst>
              </a:tr>
              <a:tr h="526187">
                <a:tc>
                  <a:txBody>
                    <a:bodyPr/>
                    <a:lstStyle/>
                    <a:p>
                      <a:pPr algn="l" fontAlgn="ctr"/>
                      <a:r>
                        <a:rPr lang="en-GB" sz="1400" b="1" dirty="0">
                          <a:effectLst/>
                        </a:rPr>
                        <a:t>Зелена економіка</a:t>
                      </a:r>
                    </a:p>
                  </a:txBody>
                  <a:tcPr marL="9534" marR="9534" marT="9534" marB="95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7D7"/>
                    </a:solidFill>
                  </a:tcPr>
                </a:tc>
                <a:tc>
                  <a:txBody>
                    <a:bodyPr/>
                    <a:lstStyle/>
                    <a:p>
                      <a:pPr algn="l" fontAlgn="ctr"/>
                      <a:r>
                        <a:rPr lang="en-GB" sz="1400" dirty="0">
                          <a:effectLst/>
                        </a:rPr>
                        <a:t>Управління ресурсами; </a:t>
                      </a:r>
                      <a:r>
                        <a:rPr lang="uk-UA" sz="1400" dirty="0">
                          <a:effectLst/>
                        </a:rPr>
                        <a:t>від</a:t>
                      </a:r>
                      <a:r>
                        <a:rPr lang="en-GB" sz="1400" dirty="0" err="1">
                          <a:effectLst/>
                        </a:rPr>
                        <a:t>новлювані</a:t>
                      </a:r>
                      <a:r>
                        <a:rPr lang="en-GB" sz="1400" dirty="0">
                          <a:effectLst/>
                        </a:rPr>
                        <a:t> джерела енергії; енергії і матеріалів ефективність; екологічно чисті технології виробництва; захист біорізноманіття; корпоративна соціальна відповідальність; стійке споживання і виробництво.</a:t>
                      </a:r>
                    </a:p>
                  </a:txBody>
                  <a:tcPr marL="9534" marR="9534" marT="9534" marB="95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7D7"/>
                    </a:solidFill>
                  </a:tcPr>
                </a:tc>
                <a:extLst>
                  <a:ext uri="{0D108BD9-81ED-4DB2-BD59-A6C34878D82A}">
                    <a16:rowId xmlns:a16="http://schemas.microsoft.com/office/drawing/2014/main" val="4036583763"/>
                  </a:ext>
                </a:extLst>
              </a:tr>
            </a:tbl>
          </a:graphicData>
        </a:graphic>
      </p:graphicFrame>
      <p:sp>
        <p:nvSpPr>
          <p:cNvPr id="5" name="Prostokąt 4">
            <a:extLst>
              <a:ext uri="{FF2B5EF4-FFF2-40B4-BE49-F238E27FC236}">
                <a16:creationId xmlns:a16="http://schemas.microsoft.com/office/drawing/2014/main" id="{41CD6BD7-B83C-4399-B40B-24F751656F5D}"/>
              </a:ext>
            </a:extLst>
          </p:cNvPr>
          <p:cNvSpPr/>
          <p:nvPr/>
        </p:nvSpPr>
        <p:spPr>
          <a:xfrm>
            <a:off x="5073446" y="6392559"/>
            <a:ext cx="4510466" cy="307777"/>
          </a:xfrm>
          <a:prstGeom prst="rect">
            <a:avLst/>
          </a:prstGeom>
        </p:spPr>
        <p:txBody>
          <a:bodyPr wrap="none">
            <a:spAutoFit/>
          </a:bodyPr>
          <a:lstStyle/>
          <a:p>
            <a:r>
              <a:rPr lang="en-GB" sz="1400" dirty="0">
                <a:hlinkClick r:id="rId2"/>
              </a:rPr>
              <a:t>http://s3platform.jrc.ec.europa.eu/regions/PL22/tags/PL22</a:t>
            </a:r>
            <a:r>
              <a:rPr lang="pl-PL" sz="1400" dirty="0"/>
              <a:t> </a:t>
            </a:r>
            <a:endParaRPr lang="en-GB" sz="1400" dirty="0"/>
          </a:p>
        </p:txBody>
      </p:sp>
      <p:sp>
        <p:nvSpPr>
          <p:cNvPr id="6" name="Prostokąt 5">
            <a:extLst>
              <a:ext uri="{FF2B5EF4-FFF2-40B4-BE49-F238E27FC236}">
                <a16:creationId xmlns:a16="http://schemas.microsoft.com/office/drawing/2014/main" id="{F9C86EDF-0887-4868-A525-D077CAF4A2CD}"/>
              </a:ext>
            </a:extLst>
          </p:cNvPr>
          <p:cNvSpPr/>
          <p:nvPr/>
        </p:nvSpPr>
        <p:spPr>
          <a:xfrm>
            <a:off x="374074" y="837192"/>
            <a:ext cx="4699372" cy="5863144"/>
          </a:xfrm>
          <a:prstGeom prst="rect">
            <a:avLst/>
          </a:prstGeom>
        </p:spPr>
        <p:txBody>
          <a:bodyPr wrap="square">
            <a:spAutoFit/>
          </a:bodyPr>
          <a:lstStyle/>
          <a:p>
            <a:r>
              <a:rPr lang="uk-UA" sz="1500" dirty="0"/>
              <a:t>Сілезьке воєводство регіоном успішної реструктуризації. Нова економічна і академічна структура регіону стабілізується після більш ніж 20 років системних змін, які потрясли традиційні галузі, такі як гірничодобувна, металургійна, енергетична та текстильна. Промислова картина Сілезького воєводства змінилося. Хвиля адаптаційних процесів, включаючи приватизацію окремих секторів у поєднанні з припливом зовнішніх інвесторів, зацікавлених можливостями, які пропонує Особлива економічна зона Катовіце та інші місцеві зони і інвестиційні майданчики, призвела до збільшення ефективності виробництва та організації сектору. Сілезький регіон </a:t>
            </a:r>
            <a:r>
              <a:rPr lang="uk-UA" sz="1500" b="1" dirty="0"/>
              <a:t>перестав бути індустріальним монокультурним регіоном і став багатопрофільним регіоном </a:t>
            </a:r>
            <a:r>
              <a:rPr lang="uk-UA" sz="1500" dirty="0"/>
              <a:t>з фірмами, які працюють в абсолютно нових галузях та спеціалізованими підприємствами, які пропонують </a:t>
            </a:r>
            <a:r>
              <a:rPr lang="uk-UA" sz="1500" dirty="0" err="1"/>
              <a:t>нішеві</a:t>
            </a:r>
            <a:r>
              <a:rPr lang="uk-UA" sz="1500" dirty="0"/>
              <a:t> продукти та входять до виробничо-збутових ланцюжків.</a:t>
            </a:r>
          </a:p>
          <a:p>
            <a:r>
              <a:rPr lang="uk-UA" sz="1500" dirty="0"/>
              <a:t>Дослідні інститути регіону адаптувати свою пропозицію і обсяг виконуваних робіт до змінних реалій, а також активізували міжнародне співробітництво та участь у роботі європейських науково-дослідних та експертних мереж. Подібні перетворення стосуються  і університетів.</a:t>
            </a:r>
          </a:p>
        </p:txBody>
      </p:sp>
    </p:spTree>
    <p:extLst>
      <p:ext uri="{BB962C8B-B14F-4D97-AF65-F5344CB8AC3E}">
        <p14:creationId xmlns:p14="http://schemas.microsoft.com/office/powerpoint/2010/main" val="158374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54C88A91-3C8F-46D8-BF23-DBFB79F4063D}"/>
              </a:ext>
            </a:extLst>
          </p:cNvPr>
          <p:cNvSpPr>
            <a:spLocks noGrp="1"/>
          </p:cNvSpPr>
          <p:nvPr>
            <p:ph type="title"/>
          </p:nvPr>
        </p:nvSpPr>
        <p:spPr>
          <a:xfrm>
            <a:off x="838200" y="157308"/>
            <a:ext cx="10515600" cy="840220"/>
          </a:xfrm>
        </p:spPr>
        <p:txBody>
          <a:bodyPr/>
          <a:lstStyle/>
          <a:p>
            <a:r>
              <a:rPr lang="en-GB" dirty="0">
                <a:solidFill>
                  <a:srgbClr val="0070C0"/>
                </a:solidFill>
              </a:rPr>
              <a:t>RIS3 Лапландії (Фінляндія)</a:t>
            </a:r>
          </a:p>
        </p:txBody>
      </p:sp>
      <p:sp>
        <p:nvSpPr>
          <p:cNvPr id="5" name="Symbol zastępczy zawartości 4">
            <a:extLst>
              <a:ext uri="{FF2B5EF4-FFF2-40B4-BE49-F238E27FC236}">
                <a16:creationId xmlns:a16="http://schemas.microsoft.com/office/drawing/2014/main" id="{5F0638EA-1FD9-43A8-8536-A1AD54CFC169}"/>
              </a:ext>
            </a:extLst>
          </p:cNvPr>
          <p:cNvSpPr>
            <a:spLocks noGrp="1"/>
          </p:cNvSpPr>
          <p:nvPr>
            <p:ph sz="half" idx="1"/>
          </p:nvPr>
        </p:nvSpPr>
        <p:spPr>
          <a:xfrm>
            <a:off x="838200" y="997528"/>
            <a:ext cx="5198806" cy="5309754"/>
          </a:xfrm>
        </p:spPr>
        <p:txBody>
          <a:bodyPr>
            <a:noAutofit/>
          </a:bodyPr>
          <a:lstStyle/>
          <a:p>
            <a:r>
              <a:rPr lang="uk-UA" sz="1600" dirty="0"/>
              <a:t>Основна увага приділяється </a:t>
            </a:r>
            <a:r>
              <a:rPr lang="uk-UA" sz="1600" b="1" dirty="0"/>
              <a:t>трьом обраним пріоритетам</a:t>
            </a:r>
            <a:r>
              <a:rPr lang="uk-UA" sz="1600" dirty="0"/>
              <a:t>: переробці природних ресурсів Арктики, використання природних умов Арктики та проведення комплексного розвитку, що сприяє зростанню Арктики.</a:t>
            </a:r>
          </a:p>
          <a:p>
            <a:r>
              <a:rPr lang="uk-UA" sz="1600" b="1" dirty="0"/>
              <a:t>Переробка природних ресурсів Арктики </a:t>
            </a:r>
            <a:r>
              <a:rPr lang="uk-UA" sz="1600" dirty="0"/>
              <a:t>включає в себе основні напрями сталого видобутку корисних копалин Арктики, арктичну </a:t>
            </a:r>
            <a:r>
              <a:rPr lang="uk-UA" sz="1600" dirty="0" err="1"/>
              <a:t>біо</a:t>
            </a:r>
            <a:r>
              <a:rPr lang="uk-UA" sz="1600" dirty="0"/>
              <a:t>-економіку, великомасштабні Арктичні проекти, а також малі та середні підприємства.</a:t>
            </a:r>
          </a:p>
          <a:p>
            <a:pPr lvl="0"/>
            <a:r>
              <a:rPr lang="uk-UA" sz="1600" b="1" dirty="0"/>
              <a:t>Використання природних умов Арктики  </a:t>
            </a:r>
            <a:r>
              <a:rPr lang="uk-UA" sz="1600" dirty="0"/>
              <a:t>включає в себе сталий розвиток туризму, низьковуглецеве арктичне будівництво, арктичні інноваційні дослідження та тестування, а також основні напрями використання інструментів, що використовуються в арктичних умовах.</a:t>
            </a:r>
          </a:p>
          <a:p>
            <a:r>
              <a:rPr lang="uk-UA" sz="1600" b="1" dirty="0"/>
              <a:t>Комплексний розвиток для зростання Арктики </a:t>
            </a:r>
            <a:r>
              <a:rPr lang="uk-UA" sz="1600" dirty="0"/>
              <a:t>включає наступні основні напрями: програма доступності, новий бізнес що </a:t>
            </a:r>
            <a:r>
              <a:rPr lang="uk-UA" sz="1600" dirty="0" err="1"/>
              <a:t>базуєься</a:t>
            </a:r>
            <a:r>
              <a:rPr lang="uk-UA" sz="1600" dirty="0"/>
              <a:t> на арктичних новаціях, комплексне дослідження та освіта в Арктиці, цифрові арктичні рішення та забезпечення міжнародного фінансування.</a:t>
            </a:r>
            <a:endParaRPr lang="en-GB" sz="1600" dirty="0"/>
          </a:p>
        </p:txBody>
      </p:sp>
      <p:sp>
        <p:nvSpPr>
          <p:cNvPr id="7" name="Symbol zastępczy zawartości 6">
            <a:extLst>
              <a:ext uri="{FF2B5EF4-FFF2-40B4-BE49-F238E27FC236}">
                <a16:creationId xmlns:a16="http://schemas.microsoft.com/office/drawing/2014/main" id="{F6393D27-B006-4A3D-B9EF-1A06678D844C}"/>
              </a:ext>
            </a:extLst>
          </p:cNvPr>
          <p:cNvSpPr>
            <a:spLocks noGrp="1"/>
          </p:cNvSpPr>
          <p:nvPr>
            <p:ph sz="half" idx="2"/>
          </p:nvPr>
        </p:nvSpPr>
        <p:spPr>
          <a:xfrm>
            <a:off x="6096000" y="1451552"/>
            <a:ext cx="5518356" cy="4351338"/>
          </a:xfrm>
        </p:spPr>
        <p:txBody>
          <a:bodyPr>
            <a:normAutofit fontScale="85000" lnSpcReduction="20000"/>
          </a:bodyPr>
          <a:lstStyle/>
          <a:p>
            <a:pPr marL="0" indent="0">
              <a:buNone/>
            </a:pPr>
            <a:r>
              <a:rPr lang="uk-UA" sz="1900" b="1" dirty="0"/>
              <a:t>Основні напрями та заходи, що пропонуються (приклади):</a:t>
            </a:r>
            <a:endParaRPr lang="uk-UA" sz="1900" dirty="0"/>
          </a:p>
          <a:p>
            <a:pPr marL="0" indent="0">
              <a:buNone/>
            </a:pPr>
            <a:endParaRPr lang="en-GB" sz="1600" dirty="0"/>
          </a:p>
          <a:p>
            <a:r>
              <a:rPr lang="uk-UA" sz="2100" dirty="0"/>
              <a:t>Нова стійка промисловість Арктики і шахти</a:t>
            </a:r>
          </a:p>
          <a:p>
            <a:pPr lvl="1"/>
            <a:r>
              <a:rPr lang="uk-UA" sz="2100" dirty="0" err="1"/>
              <a:t>Екоеффективна</a:t>
            </a:r>
            <a:r>
              <a:rPr lang="uk-UA" sz="2100" dirty="0"/>
              <a:t>, низьковуглецева промисловість та  гірничодобувна галузь</a:t>
            </a:r>
          </a:p>
          <a:p>
            <a:pPr lvl="1"/>
            <a:r>
              <a:rPr lang="uk-UA" sz="2100" dirty="0"/>
              <a:t>Реформування промислових і гірничодобувних сервісних компаній</a:t>
            </a:r>
          </a:p>
          <a:p>
            <a:pPr lvl="1"/>
            <a:r>
              <a:rPr lang="uk-UA" sz="2100" dirty="0"/>
              <a:t>Майбутня програма дослідження гірничих робіт</a:t>
            </a:r>
          </a:p>
          <a:p>
            <a:pPr lvl="1"/>
            <a:r>
              <a:rPr lang="uk-UA" sz="2100" dirty="0"/>
              <a:t>Знання арктичних природних ресурсів та інноваційне співтовариство</a:t>
            </a:r>
          </a:p>
          <a:p>
            <a:r>
              <a:rPr lang="uk-UA" sz="2100" dirty="0"/>
              <a:t>Арктична біоекономіка</a:t>
            </a:r>
          </a:p>
          <a:p>
            <a:pPr lvl="2"/>
            <a:r>
              <a:rPr lang="uk-UA" sz="2100" dirty="0"/>
              <a:t>Від біоекономіки до бізнесу</a:t>
            </a:r>
          </a:p>
          <a:p>
            <a:pPr lvl="2"/>
            <a:r>
              <a:rPr lang="uk-UA" sz="2100" dirty="0"/>
              <a:t>Розширення співпраці між суб'єктами біоенергетики  в Лапландії</a:t>
            </a:r>
          </a:p>
          <a:p>
            <a:pPr lvl="2"/>
            <a:r>
              <a:rPr lang="uk-UA" sz="2100" dirty="0" err="1"/>
              <a:t>Біотермінали</a:t>
            </a:r>
            <a:endParaRPr lang="uk-UA" sz="2100" dirty="0"/>
          </a:p>
          <a:p>
            <a:pPr lvl="2"/>
            <a:r>
              <a:rPr lang="uk-UA" sz="2100" dirty="0"/>
              <a:t>Використання золи</a:t>
            </a:r>
          </a:p>
        </p:txBody>
      </p:sp>
      <p:sp>
        <p:nvSpPr>
          <p:cNvPr id="8" name="Prostokąt 7">
            <a:extLst>
              <a:ext uri="{FF2B5EF4-FFF2-40B4-BE49-F238E27FC236}">
                <a16:creationId xmlns:a16="http://schemas.microsoft.com/office/drawing/2014/main" id="{59099B18-BDF0-4B89-B73C-6146EAA3F9E9}"/>
              </a:ext>
            </a:extLst>
          </p:cNvPr>
          <p:cNvSpPr/>
          <p:nvPr/>
        </p:nvSpPr>
        <p:spPr>
          <a:xfrm>
            <a:off x="501444" y="6492875"/>
            <a:ext cx="11484079" cy="307777"/>
          </a:xfrm>
          <a:prstGeom prst="rect">
            <a:avLst/>
          </a:prstGeom>
        </p:spPr>
        <p:txBody>
          <a:bodyPr wrap="square">
            <a:spAutoFit/>
          </a:bodyPr>
          <a:lstStyle/>
          <a:p>
            <a:r>
              <a:rPr lang="en-GB" sz="1400" dirty="0">
                <a:hlinkClick r:id="rId2"/>
              </a:rPr>
              <a:t>http://s3platform.jrc.ec.europa.eu/documents/20182/231925/FI_Lapland_RIS3_2013_Final.pdf/b6bd0260-4a9f-434e-b702-d248abd56ee8</a:t>
            </a:r>
            <a:r>
              <a:rPr lang="pl-PL" sz="1400" dirty="0"/>
              <a:t> </a:t>
            </a:r>
            <a:endParaRPr lang="en-GB" sz="1400" dirty="0"/>
          </a:p>
        </p:txBody>
      </p:sp>
    </p:spTree>
    <p:extLst>
      <p:ext uri="{BB962C8B-B14F-4D97-AF65-F5344CB8AC3E}">
        <p14:creationId xmlns:p14="http://schemas.microsoft.com/office/powerpoint/2010/main" val="2705928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7A5C8C-10A2-40D7-B033-6F206FE6F7FA}"/>
              </a:ext>
            </a:extLst>
          </p:cNvPr>
          <p:cNvSpPr>
            <a:spLocks noGrp="1"/>
          </p:cNvSpPr>
          <p:nvPr>
            <p:ph type="title"/>
          </p:nvPr>
        </p:nvSpPr>
        <p:spPr>
          <a:xfrm>
            <a:off x="838200" y="476250"/>
            <a:ext cx="10515600" cy="1325563"/>
          </a:xfrm>
        </p:spPr>
        <p:txBody>
          <a:bodyPr/>
          <a:lstStyle/>
          <a:p>
            <a:r>
              <a:rPr lang="uk-UA" dirty="0">
                <a:solidFill>
                  <a:srgbClr val="0070C0"/>
                </a:solidFill>
              </a:rPr>
              <a:t>С</a:t>
            </a:r>
            <a:r>
              <a:rPr lang="en-GB" dirty="0" err="1">
                <a:solidFill>
                  <a:srgbClr val="0070C0"/>
                </a:solidFill>
              </a:rPr>
              <a:t>труктура</a:t>
            </a:r>
            <a:r>
              <a:rPr lang="en-GB" dirty="0">
                <a:solidFill>
                  <a:srgbClr val="0070C0"/>
                </a:solidFill>
              </a:rPr>
              <a:t> презентації</a:t>
            </a:r>
          </a:p>
        </p:txBody>
      </p:sp>
      <p:sp>
        <p:nvSpPr>
          <p:cNvPr id="3" name="Symbol zastępczy zawartości 2">
            <a:extLst>
              <a:ext uri="{FF2B5EF4-FFF2-40B4-BE49-F238E27FC236}">
                <a16:creationId xmlns:a16="http://schemas.microsoft.com/office/drawing/2014/main" id="{53F022C0-0376-405B-A3AB-F1501527CB74}"/>
              </a:ext>
            </a:extLst>
          </p:cNvPr>
          <p:cNvSpPr>
            <a:spLocks noGrp="1"/>
          </p:cNvSpPr>
          <p:nvPr>
            <p:ph idx="1"/>
          </p:nvPr>
        </p:nvSpPr>
        <p:spPr>
          <a:xfrm>
            <a:off x="838200" y="1939925"/>
            <a:ext cx="10515600" cy="4351338"/>
          </a:xfrm>
        </p:spPr>
        <p:txBody>
          <a:bodyPr/>
          <a:lstStyle/>
          <a:p>
            <a:pPr lvl="0"/>
            <a:r>
              <a:rPr lang="uk-UA" dirty="0"/>
              <a:t>Загальна інформація про RIS3</a:t>
            </a:r>
          </a:p>
          <a:p>
            <a:pPr lvl="0"/>
            <a:r>
              <a:rPr lang="uk-UA" dirty="0"/>
              <a:t>Методологія RIS3</a:t>
            </a:r>
          </a:p>
          <a:p>
            <a:pPr lvl="0"/>
            <a:r>
              <a:rPr lang="uk-UA" dirty="0"/>
              <a:t>Приклади RIS3 з різних країн і різних типів регіонів</a:t>
            </a:r>
          </a:p>
          <a:p>
            <a:pPr lvl="0"/>
            <a:r>
              <a:rPr lang="uk-UA" dirty="0"/>
              <a:t>Оцінки і обговорення RIS3</a:t>
            </a:r>
          </a:p>
          <a:p>
            <a:pPr lvl="0"/>
            <a:r>
              <a:rPr lang="uk-UA" dirty="0"/>
              <a:t>Загальні рекомендації щодо впровадження RIS3</a:t>
            </a:r>
          </a:p>
          <a:p>
            <a:pPr lvl="0"/>
            <a:r>
              <a:rPr lang="uk-UA" dirty="0"/>
              <a:t>Інтеграція RIS3 до системи регіонального розвитку України, зокрема стратегій РР</a:t>
            </a:r>
          </a:p>
        </p:txBody>
      </p:sp>
    </p:spTree>
    <p:extLst>
      <p:ext uri="{BB962C8B-B14F-4D97-AF65-F5344CB8AC3E}">
        <p14:creationId xmlns:p14="http://schemas.microsoft.com/office/powerpoint/2010/main" val="727342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BF22C7-0A11-430D-995F-9B38F49F6DC7}"/>
              </a:ext>
            </a:extLst>
          </p:cNvPr>
          <p:cNvSpPr>
            <a:spLocks noGrp="1"/>
          </p:cNvSpPr>
          <p:nvPr>
            <p:ph type="title"/>
          </p:nvPr>
        </p:nvSpPr>
        <p:spPr>
          <a:xfrm>
            <a:off x="838200" y="365126"/>
            <a:ext cx="10515600" cy="788266"/>
          </a:xfrm>
        </p:spPr>
        <p:txBody>
          <a:bodyPr/>
          <a:lstStyle/>
          <a:p>
            <a:r>
              <a:rPr lang="en-GB" dirty="0">
                <a:solidFill>
                  <a:srgbClr val="0070C0"/>
                </a:solidFill>
              </a:rPr>
              <a:t>RIS3 Баварії (Німеччина)</a:t>
            </a:r>
          </a:p>
        </p:txBody>
      </p:sp>
      <p:graphicFrame>
        <p:nvGraphicFramePr>
          <p:cNvPr id="5" name="Symbol zastępczy zawartości 4">
            <a:extLst>
              <a:ext uri="{FF2B5EF4-FFF2-40B4-BE49-F238E27FC236}">
                <a16:creationId xmlns:a16="http://schemas.microsoft.com/office/drawing/2014/main" id="{24DE83CF-D478-4E33-A5E9-0A682A74EBE7}"/>
              </a:ext>
            </a:extLst>
          </p:cNvPr>
          <p:cNvGraphicFramePr>
            <a:graphicFrameLocks noGrp="1"/>
          </p:cNvGraphicFramePr>
          <p:nvPr>
            <p:ph sz="half" idx="1"/>
            <p:extLst>
              <p:ext uri="{D42A27DB-BD31-4B8C-83A1-F6EECF244321}">
                <p14:modId xmlns:p14="http://schemas.microsoft.com/office/powerpoint/2010/main" val="1698185520"/>
              </p:ext>
            </p:extLst>
          </p:nvPr>
        </p:nvGraphicFramePr>
        <p:xfrm>
          <a:off x="4817806" y="1225994"/>
          <a:ext cx="7157885" cy="5039242"/>
        </p:xfrm>
        <a:graphic>
          <a:graphicData uri="http://schemas.openxmlformats.org/drawingml/2006/table">
            <a:tbl>
              <a:tblPr/>
              <a:tblGrid>
                <a:gridCol w="2369575">
                  <a:extLst>
                    <a:ext uri="{9D8B030D-6E8A-4147-A177-3AD203B41FA5}">
                      <a16:colId xmlns:a16="http://schemas.microsoft.com/office/drawing/2014/main" val="134725234"/>
                    </a:ext>
                  </a:extLst>
                </a:gridCol>
                <a:gridCol w="4788310">
                  <a:extLst>
                    <a:ext uri="{9D8B030D-6E8A-4147-A177-3AD203B41FA5}">
                      <a16:colId xmlns:a16="http://schemas.microsoft.com/office/drawing/2014/main" val="2868016106"/>
                    </a:ext>
                  </a:extLst>
                </a:gridCol>
              </a:tblGrid>
              <a:tr h="416996">
                <a:tc>
                  <a:txBody>
                    <a:bodyPr/>
                    <a:lstStyle/>
                    <a:p>
                      <a:pPr>
                        <a:lnSpc>
                          <a:spcPct val="107000"/>
                        </a:lnSpc>
                        <a:spcAft>
                          <a:spcPts val="80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Назва пріоритету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31115" marB="3111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tc>
                  <a:txBody>
                    <a:bodyPr/>
                    <a:lstStyle/>
                    <a:p>
                      <a:r>
                        <a:rPr lang="en-GB" sz="1400" b="1" noProof="0" dirty="0" err="1">
                          <a:solidFill>
                            <a:srgbClr val="294C60"/>
                          </a:solidFill>
                          <a:effectLst/>
                        </a:rPr>
                        <a:t>Опис</a:t>
                      </a:r>
                      <a:endParaRPr lang="en-GB" sz="1400" b="1" noProof="0" dirty="0">
                        <a:solidFill>
                          <a:srgbClr val="294C60"/>
                        </a:solidFill>
                        <a:effectLst/>
                      </a:endParaRPr>
                    </a:p>
                  </a:txBody>
                  <a:tcPr marL="61867" marR="61867" marT="30934" marB="309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extLst>
                  <a:ext uri="{0D108BD9-81ED-4DB2-BD59-A6C34878D82A}">
                    <a16:rowId xmlns:a16="http://schemas.microsoft.com/office/drawing/2014/main" val="2117646285"/>
                  </a:ext>
                </a:extLst>
              </a:tr>
              <a:tr h="211431">
                <a:tc>
                  <a:txBody>
                    <a:bodyPr/>
                    <a:lstStyle/>
                    <a:p>
                      <a:pPr>
                        <a:lnSpc>
                          <a:spcPct val="107000"/>
                        </a:lnSpc>
                        <a:spcAft>
                          <a:spcPts val="800"/>
                        </a:spcAft>
                      </a:pPr>
                      <a:r>
                        <a:rPr lang="uk-UA" sz="1400" b="1">
                          <a:effectLst/>
                          <a:latin typeface="Calibri" panose="020F0502020204030204" pitchFamily="34" charset="0"/>
                          <a:ea typeface="Calibri" panose="020F0502020204030204" pitchFamily="34" charset="0"/>
                          <a:cs typeface="Times New Roman" panose="02020603050405020304" pitchFamily="18" charset="0"/>
                        </a:rPr>
                        <a:t>Біологічна наука</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17145" marB="1714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7D7"/>
                    </a:solidFill>
                  </a:tcPr>
                </a:tc>
                <a:tc>
                  <a:txBody>
                    <a:bodyPr/>
                    <a:lstStyle/>
                    <a:p>
                      <a:pPr algn="l" fontAlgn="ctr"/>
                      <a:r>
                        <a:rPr lang="en-GB" sz="1400" noProof="0" dirty="0" err="1">
                          <a:effectLst/>
                        </a:rPr>
                        <a:t>Біотехнологі</a:t>
                      </a:r>
                      <a:r>
                        <a:rPr lang="uk-UA" sz="1400" noProof="0" dirty="0">
                          <a:effectLst/>
                        </a:rPr>
                        <a:t>ф</a:t>
                      </a:r>
                      <a:r>
                        <a:rPr lang="en-GB" sz="1400" noProof="0" dirty="0">
                          <a:effectLst/>
                        </a:rPr>
                        <a:t> </a:t>
                      </a:r>
                      <a:r>
                        <a:rPr lang="en-GB" sz="1400" noProof="0" dirty="0" err="1">
                          <a:effectLst/>
                        </a:rPr>
                        <a:t>та</a:t>
                      </a:r>
                      <a:r>
                        <a:rPr lang="en-GB" sz="1400" noProof="0" dirty="0">
                          <a:effectLst/>
                        </a:rPr>
                        <a:t> </a:t>
                      </a:r>
                      <a:r>
                        <a:rPr lang="en-GB" sz="1400" noProof="0" dirty="0" err="1">
                          <a:effectLst/>
                        </a:rPr>
                        <a:t>системн</a:t>
                      </a:r>
                      <a:r>
                        <a:rPr lang="uk-UA" sz="1400" noProof="0" dirty="0">
                          <a:effectLst/>
                        </a:rPr>
                        <a:t>а</a:t>
                      </a:r>
                      <a:r>
                        <a:rPr lang="en-GB" sz="1400" noProof="0" dirty="0">
                          <a:effectLst/>
                        </a:rPr>
                        <a:t> </a:t>
                      </a:r>
                      <a:r>
                        <a:rPr lang="en-GB" sz="1400" noProof="0" dirty="0" err="1">
                          <a:effectLst/>
                        </a:rPr>
                        <a:t>біологі</a:t>
                      </a:r>
                      <a:r>
                        <a:rPr lang="uk-UA" sz="1400" noProof="0" dirty="0">
                          <a:effectLst/>
                        </a:rPr>
                        <a:t>я</a:t>
                      </a:r>
                      <a:endParaRPr lang="en-GB" sz="1400" noProof="0" dirty="0">
                        <a:effectLst/>
                      </a:endParaRPr>
                    </a:p>
                  </a:txBody>
                  <a:tcPr marL="17185" marR="17185" marT="17185" marB="1718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7D7"/>
                    </a:solidFill>
                  </a:tcPr>
                </a:tc>
                <a:extLst>
                  <a:ext uri="{0D108BD9-81ED-4DB2-BD59-A6C34878D82A}">
                    <a16:rowId xmlns:a16="http://schemas.microsoft.com/office/drawing/2014/main" val="2646554170"/>
                  </a:ext>
                </a:extLst>
              </a:tr>
              <a:tr h="211431">
                <a:tc>
                  <a:txBody>
                    <a:bodyPr/>
                    <a:lstStyle/>
                    <a:p>
                      <a:pPr>
                        <a:lnSpc>
                          <a:spcPct val="107000"/>
                        </a:lnSpc>
                        <a:spcAft>
                          <a:spcPts val="80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Послуги на базі інноваційних технологій</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17145" marB="1714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uk-UA" sz="1400" b="0" dirty="0">
                          <a:effectLst/>
                          <a:latin typeface="Calibri" panose="020F0502020204030204" pitchFamily="34" charset="0"/>
                          <a:ea typeface="Calibri" panose="020F0502020204030204" pitchFamily="34" charset="0"/>
                          <a:cs typeface="Times New Roman" panose="02020603050405020304" pitchFamily="18" charset="0"/>
                        </a:rPr>
                        <a:t>Послуги на базі інноваційних технологій</a:t>
                      </a:r>
                    </a:p>
                  </a:txBody>
                  <a:tcPr marL="17185" marR="17185" marT="17185" marB="1718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extLst>
                  <a:ext uri="{0D108BD9-81ED-4DB2-BD59-A6C34878D82A}">
                    <a16:rowId xmlns:a16="http://schemas.microsoft.com/office/drawing/2014/main" val="2407886925"/>
                  </a:ext>
                </a:extLst>
              </a:tr>
              <a:tr h="211431">
                <a:tc>
                  <a:txBody>
                    <a:bodyPr/>
                    <a:lstStyle/>
                    <a:p>
                      <a:pPr>
                        <a:lnSpc>
                          <a:spcPct val="107000"/>
                        </a:lnSpc>
                        <a:spcAft>
                          <a:spcPts val="800"/>
                        </a:spcAft>
                      </a:pPr>
                      <a:r>
                        <a:rPr lang="uk-UA" sz="1400" b="1">
                          <a:effectLst/>
                          <a:latin typeface="Calibri" panose="020F0502020204030204" pitchFamily="34" charset="0"/>
                          <a:ea typeface="Calibri" panose="020F0502020204030204" pitchFamily="34" charset="0"/>
                          <a:cs typeface="Times New Roman" panose="02020603050405020304" pitchFamily="18" charset="0"/>
                        </a:rPr>
                        <a:t>Чисті технології</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17145" marB="1714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7D7"/>
                    </a:solidFill>
                  </a:tcPr>
                </a:tc>
                <a:tc>
                  <a:txBody>
                    <a:bodyPr/>
                    <a:lstStyle/>
                    <a:p>
                      <a:pPr algn="l" fontAlgn="ctr"/>
                      <a:r>
                        <a:rPr lang="en-GB" sz="1400" noProof="0" dirty="0" err="1">
                          <a:effectLst/>
                        </a:rPr>
                        <a:t>Чисті</a:t>
                      </a:r>
                      <a:r>
                        <a:rPr lang="en-GB" sz="1400" noProof="0" dirty="0">
                          <a:effectLst/>
                        </a:rPr>
                        <a:t> </a:t>
                      </a:r>
                      <a:r>
                        <a:rPr lang="en-GB" sz="1400" noProof="0" dirty="0" err="1">
                          <a:effectLst/>
                        </a:rPr>
                        <a:t>технології</a:t>
                      </a:r>
                      <a:endParaRPr lang="en-GB" sz="1400" noProof="0" dirty="0">
                        <a:effectLst/>
                      </a:endParaRPr>
                    </a:p>
                  </a:txBody>
                  <a:tcPr marL="17185" marR="17185" marT="17185" marB="1718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7D7"/>
                    </a:solidFill>
                  </a:tcPr>
                </a:tc>
                <a:extLst>
                  <a:ext uri="{0D108BD9-81ED-4DB2-BD59-A6C34878D82A}">
                    <a16:rowId xmlns:a16="http://schemas.microsoft.com/office/drawing/2014/main" val="1042537561"/>
                  </a:ext>
                </a:extLst>
              </a:tr>
              <a:tr h="393527">
                <a:tc>
                  <a:txBody>
                    <a:bodyPr/>
                    <a:lstStyle/>
                    <a:p>
                      <a:pPr>
                        <a:lnSpc>
                          <a:spcPct val="107000"/>
                        </a:lnSpc>
                        <a:spcAft>
                          <a:spcPts val="80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Нові та розумні матеріали, </a:t>
                      </a:r>
                      <a:r>
                        <a:rPr lang="uk-UA" sz="1400" b="1" dirty="0" err="1">
                          <a:effectLst/>
                          <a:latin typeface="Calibri" panose="020F0502020204030204" pitchFamily="34" charset="0"/>
                          <a:ea typeface="Calibri" panose="020F0502020204030204" pitchFamily="34" charset="0"/>
                          <a:cs typeface="Times New Roman" panose="02020603050405020304" pitchFamily="18" charset="0"/>
                        </a:rPr>
                        <a:t>нано</a:t>
                      </a:r>
                      <a:r>
                        <a:rPr lang="uk-UA" sz="1400" b="1" dirty="0">
                          <a:effectLst/>
                          <a:latin typeface="Calibri" panose="020F0502020204030204" pitchFamily="34" charset="0"/>
                          <a:ea typeface="Calibri" panose="020F0502020204030204" pitchFamily="34" charset="0"/>
                          <a:cs typeface="Times New Roman" panose="02020603050405020304" pitchFamily="18" charset="0"/>
                        </a:rPr>
                        <a:t>- та мікро-технології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17145" marB="1714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tc>
                  <a:txBody>
                    <a:bodyPr/>
                    <a:lstStyle/>
                    <a:p>
                      <a:pPr algn="l" fontAlgn="ctr"/>
                      <a:r>
                        <a:rPr lang="en-GB" sz="1400" noProof="0" dirty="0" err="1">
                          <a:effectLst/>
                        </a:rPr>
                        <a:t>Нові</a:t>
                      </a:r>
                      <a:r>
                        <a:rPr lang="en-GB" sz="1400" noProof="0" dirty="0">
                          <a:effectLst/>
                        </a:rPr>
                        <a:t> </a:t>
                      </a:r>
                      <a:r>
                        <a:rPr lang="en-GB" sz="1400" noProof="0" dirty="0" err="1">
                          <a:effectLst/>
                        </a:rPr>
                        <a:t>та</a:t>
                      </a:r>
                      <a:r>
                        <a:rPr lang="en-GB" sz="1400" noProof="0" dirty="0">
                          <a:effectLst/>
                        </a:rPr>
                        <a:t> </a:t>
                      </a:r>
                      <a:r>
                        <a:rPr lang="uk-UA" sz="1400" noProof="0" dirty="0">
                          <a:effectLst/>
                        </a:rPr>
                        <a:t>розумні</a:t>
                      </a:r>
                      <a:r>
                        <a:rPr lang="en-GB" sz="1400" noProof="0" dirty="0">
                          <a:effectLst/>
                        </a:rPr>
                        <a:t> </a:t>
                      </a:r>
                      <a:r>
                        <a:rPr lang="en-GB" sz="1400" noProof="0" dirty="0" err="1">
                          <a:effectLst/>
                        </a:rPr>
                        <a:t>матеріали</a:t>
                      </a:r>
                      <a:r>
                        <a:rPr lang="en-GB" sz="1400" noProof="0" dirty="0">
                          <a:effectLst/>
                        </a:rPr>
                        <a:t>, </a:t>
                      </a:r>
                      <a:r>
                        <a:rPr lang="en-GB" sz="1400" noProof="0" dirty="0" err="1">
                          <a:effectLst/>
                        </a:rPr>
                        <a:t>нано</a:t>
                      </a:r>
                      <a:r>
                        <a:rPr lang="en-GB" sz="1400" noProof="0" dirty="0">
                          <a:effectLst/>
                        </a:rPr>
                        <a:t>- </a:t>
                      </a:r>
                      <a:r>
                        <a:rPr lang="en-GB" sz="1400" noProof="0" dirty="0" err="1">
                          <a:effectLst/>
                        </a:rPr>
                        <a:t>та</a:t>
                      </a:r>
                      <a:r>
                        <a:rPr lang="en-GB" sz="1400" noProof="0" dirty="0">
                          <a:effectLst/>
                        </a:rPr>
                        <a:t> </a:t>
                      </a:r>
                      <a:r>
                        <a:rPr lang="en-GB" sz="1400" noProof="0" dirty="0" err="1">
                          <a:effectLst/>
                        </a:rPr>
                        <a:t>мікро-технології</a:t>
                      </a:r>
                      <a:endParaRPr lang="en-GB" sz="1400" noProof="0" dirty="0">
                        <a:effectLst/>
                      </a:endParaRPr>
                    </a:p>
                  </a:txBody>
                  <a:tcPr marL="17185" marR="17185" marT="17185" marB="1718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extLst>
                  <a:ext uri="{0D108BD9-81ED-4DB2-BD59-A6C34878D82A}">
                    <a16:rowId xmlns:a16="http://schemas.microsoft.com/office/drawing/2014/main" val="2023149464"/>
                  </a:ext>
                </a:extLst>
              </a:tr>
              <a:tr h="440725">
                <a:tc>
                  <a:txBody>
                    <a:bodyPr/>
                    <a:lstStyle/>
                    <a:p>
                      <a:pPr>
                        <a:lnSpc>
                          <a:spcPct val="107000"/>
                        </a:lnSpc>
                        <a:spcAft>
                          <a:spcPts val="80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Ефективні технології виробництва, </a:t>
                      </a:r>
                      <a:r>
                        <a:rPr lang="uk-UA" sz="1400" b="1" dirty="0" err="1">
                          <a:effectLst/>
                          <a:latin typeface="Calibri" panose="020F0502020204030204" pitchFamily="34" charset="0"/>
                          <a:ea typeface="Calibri" panose="020F0502020204030204" pitchFamily="34" charset="0"/>
                          <a:cs typeface="Times New Roman" panose="02020603050405020304" pitchFamily="18" charset="0"/>
                        </a:rPr>
                        <a:t>мехатроніка</a:t>
                      </a:r>
                      <a:r>
                        <a:rPr lang="uk-UA" sz="1400" b="1" dirty="0">
                          <a:effectLst/>
                          <a:latin typeface="Calibri" panose="020F0502020204030204" pitchFamily="34" charset="0"/>
                          <a:ea typeface="Calibri" panose="020F0502020204030204" pitchFamily="34" charset="0"/>
                          <a:cs typeface="Times New Roman" panose="02020603050405020304" pitchFamily="18" charset="0"/>
                        </a:rPr>
                        <a:t>, автоматизація та робототехніка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17145" marB="1714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7D7"/>
                    </a:solidFill>
                  </a:tcPr>
                </a:tc>
                <a:tc>
                  <a:txBody>
                    <a:bodyPr/>
                    <a:lstStyle/>
                    <a:p>
                      <a:pPr algn="l" fontAlgn="ctr"/>
                      <a:r>
                        <a:rPr lang="en-GB" sz="1400" noProof="0">
                          <a:effectLst/>
                        </a:rPr>
                        <a:t>Ефективні технології виробництва, мехатроніка, автоматизація і робототехніка</a:t>
                      </a:r>
                    </a:p>
                  </a:txBody>
                  <a:tcPr marL="17185" marR="17185" marT="17185" marB="1718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D7D7"/>
                    </a:solidFill>
                  </a:tcPr>
                </a:tc>
                <a:extLst>
                  <a:ext uri="{0D108BD9-81ED-4DB2-BD59-A6C34878D82A}">
                    <a16:rowId xmlns:a16="http://schemas.microsoft.com/office/drawing/2014/main" val="189887470"/>
                  </a:ext>
                </a:extLst>
              </a:tr>
              <a:tr h="1824396">
                <a:tc>
                  <a:txBody>
                    <a:bodyPr/>
                    <a:lstStyle/>
                    <a:p>
                      <a:pPr algn="l" fontAlgn="ctr"/>
                      <a:r>
                        <a:rPr lang="en-GB" sz="1400" b="1" noProof="0" dirty="0">
                          <a:effectLst/>
                        </a:rPr>
                        <a:t>ІКТ</a:t>
                      </a:r>
                    </a:p>
                  </a:txBody>
                  <a:tcPr marL="17185" marR="17185" marT="17185" marB="1718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uk-UA" sz="1400" kern="1200" dirty="0" err="1">
                          <a:solidFill>
                            <a:schemeClr val="tx1"/>
                          </a:solidFill>
                          <a:effectLst/>
                          <a:latin typeface="+mn-lt"/>
                          <a:ea typeface="+mn-ea"/>
                          <a:cs typeface="+mn-cs"/>
                        </a:rPr>
                        <a:t>Кібербезпека</a:t>
                      </a:r>
                      <a:r>
                        <a:rPr lang="uk-UA" sz="1400" kern="1200" dirty="0">
                          <a:solidFill>
                            <a:schemeClr val="tx1"/>
                          </a:solidFill>
                          <a:effectLst/>
                          <a:latin typeface="+mn-lt"/>
                          <a:ea typeface="+mn-ea"/>
                          <a:cs typeface="+mn-cs"/>
                        </a:rPr>
                        <a:t>, великі масиви даних, хмарні обчислення, індустрія 4.0, електронна комерція, майстерність 4.0, робототехніка для автоматизації (у виробництві, логістиці та охороні здоров'я), пов'язана мобільність, електронна охорона здоров'я, цифровий догляд, прицільна медицина і </a:t>
                      </a:r>
                      <a:r>
                        <a:rPr lang="uk-UA" sz="1400" kern="1200" dirty="0" err="1">
                          <a:solidFill>
                            <a:schemeClr val="tx1"/>
                          </a:solidFill>
                          <a:effectLst/>
                          <a:latin typeface="+mn-lt"/>
                          <a:ea typeface="+mn-ea"/>
                          <a:cs typeface="+mn-cs"/>
                        </a:rPr>
                        <a:t>телемедицина</a:t>
                      </a:r>
                      <a:r>
                        <a:rPr lang="uk-UA" sz="1400" kern="1200" dirty="0">
                          <a:solidFill>
                            <a:schemeClr val="tx1"/>
                          </a:solidFill>
                          <a:effectLst/>
                          <a:latin typeface="+mn-lt"/>
                          <a:ea typeface="+mn-ea"/>
                          <a:cs typeface="+mn-cs"/>
                        </a:rPr>
                        <a:t>, раціональна енергетика, цифрові медіа (кіно, ігри), цифровий туризм, електронні фінанси, розумне будівництво, цифрове сільське господарство для підвищення ефективності використання ресурсів і прозорості, цифрові навколишнє середовище і охорона довкілля.</a:t>
                      </a:r>
                    </a:p>
                  </a:txBody>
                  <a:tcPr marL="17185" marR="17185" marT="17185" marB="1718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F7F7"/>
                    </a:solidFill>
                  </a:tcPr>
                </a:tc>
                <a:extLst>
                  <a:ext uri="{0D108BD9-81ED-4DB2-BD59-A6C34878D82A}">
                    <a16:rowId xmlns:a16="http://schemas.microsoft.com/office/drawing/2014/main" val="489260295"/>
                  </a:ext>
                </a:extLst>
              </a:tr>
            </a:tbl>
          </a:graphicData>
        </a:graphic>
      </p:graphicFrame>
      <p:sp>
        <p:nvSpPr>
          <p:cNvPr id="6" name="Prostokąt 5">
            <a:extLst>
              <a:ext uri="{FF2B5EF4-FFF2-40B4-BE49-F238E27FC236}">
                <a16:creationId xmlns:a16="http://schemas.microsoft.com/office/drawing/2014/main" id="{E8E14A9E-7656-45D1-BAB8-64F501FA042F}"/>
              </a:ext>
            </a:extLst>
          </p:cNvPr>
          <p:cNvSpPr/>
          <p:nvPr/>
        </p:nvSpPr>
        <p:spPr>
          <a:xfrm>
            <a:off x="4817806" y="6413191"/>
            <a:ext cx="4388637" cy="307777"/>
          </a:xfrm>
          <a:prstGeom prst="rect">
            <a:avLst/>
          </a:prstGeom>
        </p:spPr>
        <p:txBody>
          <a:bodyPr wrap="none">
            <a:spAutoFit/>
          </a:bodyPr>
          <a:lstStyle/>
          <a:p>
            <a:r>
              <a:rPr lang="en-GB" sz="1400" dirty="0">
                <a:hlinkClick r:id="rId2"/>
              </a:rPr>
              <a:t>http://s3platform.jrc.ec.europa.eu/regions/DE2/tags/DE2</a:t>
            </a:r>
            <a:r>
              <a:rPr lang="pl-PL" sz="1400" dirty="0"/>
              <a:t> </a:t>
            </a:r>
            <a:endParaRPr lang="en-GB" sz="1400" dirty="0"/>
          </a:p>
        </p:txBody>
      </p:sp>
      <p:sp>
        <p:nvSpPr>
          <p:cNvPr id="7" name="Prostokąt 6">
            <a:extLst>
              <a:ext uri="{FF2B5EF4-FFF2-40B4-BE49-F238E27FC236}">
                <a16:creationId xmlns:a16="http://schemas.microsoft.com/office/drawing/2014/main" id="{DB5CAE53-225B-4215-8659-DF5878D28DF4}"/>
              </a:ext>
            </a:extLst>
          </p:cNvPr>
          <p:cNvSpPr/>
          <p:nvPr/>
        </p:nvSpPr>
        <p:spPr>
          <a:xfrm>
            <a:off x="143573" y="1197032"/>
            <a:ext cx="4503175" cy="5016758"/>
          </a:xfrm>
          <a:prstGeom prst="rect">
            <a:avLst/>
          </a:prstGeom>
        </p:spPr>
        <p:txBody>
          <a:bodyPr wrap="square">
            <a:spAutoFit/>
          </a:bodyPr>
          <a:lstStyle/>
          <a:p>
            <a:r>
              <a:rPr lang="uk-UA" sz="1600" dirty="0"/>
              <a:t>Баварія є однією з найбільших економік в Європі і тільки 20 країн світу мають більш високий ВВП. Деякі великі компанії розмістили свої штаб-квартири в Баварії включаючи BMW, </a:t>
            </a:r>
            <a:r>
              <a:rPr lang="uk-UA" sz="1600" dirty="0" err="1"/>
              <a:t>Siemens</a:t>
            </a:r>
            <a:r>
              <a:rPr lang="uk-UA" sz="1600" dirty="0"/>
              <a:t>, </a:t>
            </a:r>
            <a:r>
              <a:rPr lang="uk-UA" sz="1600" dirty="0" err="1"/>
              <a:t>Rohde</a:t>
            </a:r>
            <a:r>
              <a:rPr lang="uk-UA" sz="1600" dirty="0"/>
              <a:t> &amp; </a:t>
            </a:r>
            <a:r>
              <a:rPr lang="uk-UA" sz="1600" dirty="0" err="1"/>
              <a:t>Schwarz</a:t>
            </a:r>
            <a:r>
              <a:rPr lang="uk-UA" sz="1600" dirty="0"/>
              <a:t>, </a:t>
            </a:r>
            <a:r>
              <a:rPr lang="uk-UA" sz="1600" dirty="0" err="1"/>
              <a:t>Audi</a:t>
            </a:r>
            <a:r>
              <a:rPr lang="uk-UA" sz="1600" dirty="0"/>
              <a:t>, </a:t>
            </a:r>
            <a:r>
              <a:rPr lang="uk-UA" sz="1600" dirty="0" err="1"/>
              <a:t>Munich</a:t>
            </a:r>
            <a:r>
              <a:rPr lang="uk-UA" sz="1600" dirty="0"/>
              <a:t> </a:t>
            </a:r>
            <a:r>
              <a:rPr lang="uk-UA" sz="1600" dirty="0" err="1"/>
              <a:t>Re</a:t>
            </a:r>
            <a:r>
              <a:rPr lang="uk-UA" sz="1600" dirty="0"/>
              <a:t>, </a:t>
            </a:r>
            <a:r>
              <a:rPr lang="uk-UA" sz="1600" dirty="0" err="1"/>
              <a:t>Allianz</a:t>
            </a:r>
            <a:r>
              <a:rPr lang="uk-UA" sz="1600" dirty="0"/>
              <a:t>, </a:t>
            </a:r>
            <a:r>
              <a:rPr lang="uk-UA" sz="1600" dirty="0" err="1"/>
              <a:t>Infineon</a:t>
            </a:r>
            <a:r>
              <a:rPr lang="uk-UA" sz="1600" dirty="0"/>
              <a:t>, MAN, </a:t>
            </a:r>
            <a:r>
              <a:rPr lang="uk-UA" sz="1600" dirty="0" err="1"/>
              <a:t>WackerChemie</a:t>
            </a:r>
            <a:r>
              <a:rPr lang="uk-UA" sz="1600" dirty="0"/>
              <a:t>, </a:t>
            </a:r>
            <a:r>
              <a:rPr lang="uk-UA" sz="1600" dirty="0" err="1"/>
              <a:t>Puma</a:t>
            </a:r>
            <a:r>
              <a:rPr lang="uk-UA" sz="1600" dirty="0"/>
              <a:t>, </a:t>
            </a:r>
            <a:r>
              <a:rPr lang="uk-UA" sz="1600" dirty="0" err="1"/>
              <a:t>Adidas</a:t>
            </a:r>
            <a:r>
              <a:rPr lang="uk-UA" sz="1600" dirty="0"/>
              <a:t>, і </a:t>
            </a:r>
            <a:r>
              <a:rPr lang="uk-UA" sz="1600" dirty="0" err="1"/>
              <a:t>Ruf</a:t>
            </a:r>
            <a:endParaRPr lang="uk-UA" sz="1600" dirty="0"/>
          </a:p>
          <a:p>
            <a:r>
              <a:rPr lang="uk-UA" sz="1600" dirty="0"/>
              <a:t> </a:t>
            </a:r>
          </a:p>
          <a:p>
            <a:r>
              <a:rPr lang="uk-UA" sz="1600" dirty="0"/>
              <a:t>У порівнянні з країнами-членами ЄС Баварія, за оцінками абсолютної економічної потужності, займає 7-8 місце. Питома вага експорту промислової продукції є дуже високою - близько 50%, рівень </a:t>
            </a:r>
            <a:r>
              <a:rPr lang="uk-UA" sz="1600" dirty="0" err="1"/>
              <a:t>самозайнятості</a:t>
            </a:r>
            <a:r>
              <a:rPr lang="uk-UA" sz="1600" dirty="0"/>
              <a:t> - 12%, за кількістю патентних заявок на 100000 жителів Баварія є другою в Німеччині.</a:t>
            </a:r>
          </a:p>
          <a:p>
            <a:endParaRPr lang="uk-UA" sz="1600" dirty="0"/>
          </a:p>
          <a:p>
            <a:r>
              <a:rPr lang="uk-UA" sz="1600" dirty="0"/>
              <a:t>Баварія є однією з найбільш наукомістких місць у світі, з широким діапазоном університетських та неуніверситетських дослідницьких інститутів та високо розвиненою інфраструктурою передачі технологій.</a:t>
            </a:r>
          </a:p>
        </p:txBody>
      </p:sp>
    </p:spTree>
    <p:extLst>
      <p:ext uri="{BB962C8B-B14F-4D97-AF65-F5344CB8AC3E}">
        <p14:creationId xmlns:p14="http://schemas.microsoft.com/office/powerpoint/2010/main" val="2234273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BF22C7-0A11-430D-995F-9B38F49F6DC7}"/>
              </a:ext>
            </a:extLst>
          </p:cNvPr>
          <p:cNvSpPr>
            <a:spLocks noGrp="1"/>
          </p:cNvSpPr>
          <p:nvPr>
            <p:ph type="title"/>
          </p:nvPr>
        </p:nvSpPr>
        <p:spPr>
          <a:xfrm>
            <a:off x="676418" y="298534"/>
            <a:ext cx="10515600" cy="1325563"/>
          </a:xfrm>
        </p:spPr>
        <p:txBody>
          <a:bodyPr>
            <a:normAutofit/>
          </a:bodyPr>
          <a:lstStyle/>
          <a:p>
            <a:r>
              <a:rPr lang="uk-UA" dirty="0">
                <a:solidFill>
                  <a:srgbClr val="0070C0"/>
                </a:solidFill>
              </a:rPr>
              <a:t>Ширша інноваційна стратегія - приклад з Віденської столичної зони (Австрія)</a:t>
            </a:r>
          </a:p>
        </p:txBody>
      </p:sp>
      <p:sp>
        <p:nvSpPr>
          <p:cNvPr id="6" name="Prostokąt 5">
            <a:extLst>
              <a:ext uri="{FF2B5EF4-FFF2-40B4-BE49-F238E27FC236}">
                <a16:creationId xmlns:a16="http://schemas.microsoft.com/office/drawing/2014/main" id="{E8E14A9E-7656-45D1-BAB8-64F501FA042F}"/>
              </a:ext>
            </a:extLst>
          </p:cNvPr>
          <p:cNvSpPr/>
          <p:nvPr/>
        </p:nvSpPr>
        <p:spPr>
          <a:xfrm>
            <a:off x="676418" y="6550223"/>
            <a:ext cx="5577745" cy="307777"/>
          </a:xfrm>
          <a:prstGeom prst="rect">
            <a:avLst/>
          </a:prstGeom>
        </p:spPr>
        <p:txBody>
          <a:bodyPr wrap="none">
            <a:spAutoFit/>
          </a:bodyPr>
          <a:lstStyle/>
          <a:p>
            <a:r>
              <a:rPr lang="uk-UA" sz="1400" dirty="0">
                <a:hlinkClick r:id="rId2"/>
              </a:rPr>
              <a:t>https://www.wien.gv.at/english/research/pdf/innovative-vienna-2020.pdf</a:t>
            </a:r>
            <a:r>
              <a:rPr lang="uk-UA" sz="1400" dirty="0"/>
              <a:t> </a:t>
            </a:r>
          </a:p>
        </p:txBody>
      </p:sp>
      <p:sp>
        <p:nvSpPr>
          <p:cNvPr id="3" name="Rectangle 2">
            <a:extLst>
              <a:ext uri="{FF2B5EF4-FFF2-40B4-BE49-F238E27FC236}">
                <a16:creationId xmlns:a16="http://schemas.microsoft.com/office/drawing/2014/main" id="{902114EC-BCA4-4803-B8B0-20B2FA4D5345}"/>
              </a:ext>
            </a:extLst>
          </p:cNvPr>
          <p:cNvSpPr/>
          <p:nvPr/>
        </p:nvSpPr>
        <p:spPr>
          <a:xfrm rot="16200000">
            <a:off x="-836422" y="4027757"/>
            <a:ext cx="2656346" cy="646331"/>
          </a:xfrm>
          <a:prstGeom prst="rect">
            <a:avLst/>
          </a:prstGeom>
        </p:spPr>
        <p:txBody>
          <a:bodyPr wrap="square">
            <a:spAutoFit/>
          </a:bodyPr>
          <a:lstStyle/>
          <a:p>
            <a:r>
              <a:rPr lang="uk-UA" dirty="0"/>
              <a:t>«Інноваційна Відень 2020»</a:t>
            </a:r>
          </a:p>
        </p:txBody>
      </p:sp>
      <p:sp>
        <p:nvSpPr>
          <p:cNvPr id="8" name="Content Placeholder 7">
            <a:extLst>
              <a:ext uri="{FF2B5EF4-FFF2-40B4-BE49-F238E27FC236}">
                <a16:creationId xmlns:a16="http://schemas.microsoft.com/office/drawing/2014/main" id="{6A7FF2E2-7B54-4BFB-8026-93CE8BFDDFE5}"/>
              </a:ext>
            </a:extLst>
          </p:cNvPr>
          <p:cNvSpPr>
            <a:spLocks noGrp="1"/>
          </p:cNvSpPr>
          <p:nvPr>
            <p:ph sz="half" idx="1"/>
          </p:nvPr>
        </p:nvSpPr>
        <p:spPr>
          <a:xfrm>
            <a:off x="676417" y="1701211"/>
            <a:ext cx="10884933" cy="691116"/>
          </a:xfrm>
        </p:spPr>
        <p:txBody>
          <a:bodyPr>
            <a:noAutofit/>
          </a:bodyPr>
          <a:lstStyle/>
          <a:p>
            <a:pPr marL="0" indent="0">
              <a:buNone/>
            </a:pPr>
            <a:r>
              <a:rPr lang="uk-UA" sz="1800" b="1" dirty="0"/>
              <a:t>Сфера дій 1: Привабливе розташування для дослідників і бізнесу </a:t>
            </a:r>
          </a:p>
          <a:p>
            <a:pPr marL="0" indent="0">
              <a:buNone/>
            </a:pPr>
            <a:endParaRPr lang="uk-UA" sz="1800" dirty="0"/>
          </a:p>
        </p:txBody>
      </p:sp>
      <p:graphicFrame>
        <p:nvGraphicFramePr>
          <p:cNvPr id="9" name="Diagram 8">
            <a:extLst>
              <a:ext uri="{FF2B5EF4-FFF2-40B4-BE49-F238E27FC236}">
                <a16:creationId xmlns:a16="http://schemas.microsoft.com/office/drawing/2014/main" id="{B7D48069-76F2-40BC-B2C8-5366FC87FFC6}"/>
              </a:ext>
            </a:extLst>
          </p:cNvPr>
          <p:cNvGraphicFramePr/>
          <p:nvPr>
            <p:extLst/>
          </p:nvPr>
        </p:nvGraphicFramePr>
        <p:xfrm>
          <a:off x="9476445" y="2147775"/>
          <a:ext cx="2084906" cy="4411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5A5E4DB4-F98E-4126-8679-CF9172C0EA4D}"/>
              </a:ext>
            </a:extLst>
          </p:cNvPr>
          <p:cNvGraphicFramePr/>
          <p:nvPr>
            <p:extLst/>
          </p:nvPr>
        </p:nvGraphicFramePr>
        <p:xfrm>
          <a:off x="335798" y="2147775"/>
          <a:ext cx="9140645" cy="44116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0943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7681A-B5D2-448B-84E2-E2076E1715D7}"/>
              </a:ext>
            </a:extLst>
          </p:cNvPr>
          <p:cNvSpPr>
            <a:spLocks noGrp="1"/>
          </p:cNvSpPr>
          <p:nvPr>
            <p:ph type="title"/>
          </p:nvPr>
        </p:nvSpPr>
        <p:spPr/>
        <p:txBody>
          <a:bodyPr/>
          <a:lstStyle/>
          <a:p>
            <a:r>
              <a:rPr lang="en-GB" dirty="0" err="1">
                <a:solidFill>
                  <a:srgbClr val="0070C0"/>
                </a:solidFill>
              </a:rPr>
              <a:t>Проекти</a:t>
            </a:r>
            <a:r>
              <a:rPr lang="pl-PL" dirty="0">
                <a:solidFill>
                  <a:srgbClr val="0070C0"/>
                </a:solidFill>
              </a:rPr>
              <a:t> </a:t>
            </a:r>
            <a:r>
              <a:rPr lang="en-GB" dirty="0">
                <a:solidFill>
                  <a:srgbClr val="0070C0"/>
                </a:solidFill>
              </a:rPr>
              <a:t>RIS3 </a:t>
            </a:r>
            <a:r>
              <a:rPr lang="pl-PL" dirty="0">
                <a:solidFill>
                  <a:srgbClr val="0070C0"/>
                </a:solidFill>
              </a:rPr>
              <a:t>-</a:t>
            </a:r>
            <a:r>
              <a:rPr lang="en-GB" dirty="0">
                <a:solidFill>
                  <a:srgbClr val="0070C0"/>
                </a:solidFill>
              </a:rPr>
              <a:t>Країна Басків (Іспанія)</a:t>
            </a:r>
            <a:r>
              <a:rPr lang="pl-PL" dirty="0">
                <a:solidFill>
                  <a:srgbClr val="0070C0"/>
                </a:solidFill>
              </a:rPr>
              <a:t> </a:t>
            </a:r>
            <a:endParaRPr lang="en-GB" dirty="0"/>
          </a:p>
        </p:txBody>
      </p:sp>
      <p:sp>
        <p:nvSpPr>
          <p:cNvPr id="4" name="Content Placeholder 3">
            <a:extLst>
              <a:ext uri="{FF2B5EF4-FFF2-40B4-BE49-F238E27FC236}">
                <a16:creationId xmlns:a16="http://schemas.microsoft.com/office/drawing/2014/main" id="{8FB2FE44-34C9-434F-AF9E-4D0B877C3C52}"/>
              </a:ext>
            </a:extLst>
          </p:cNvPr>
          <p:cNvSpPr>
            <a:spLocks noGrp="1"/>
          </p:cNvSpPr>
          <p:nvPr>
            <p:ph sz="half" idx="2"/>
          </p:nvPr>
        </p:nvSpPr>
        <p:spPr>
          <a:xfrm>
            <a:off x="838200" y="1706058"/>
            <a:ext cx="5181600" cy="4351338"/>
          </a:xfrm>
        </p:spPr>
        <p:txBody>
          <a:bodyPr>
            <a:normAutofit/>
          </a:bodyPr>
          <a:lstStyle/>
          <a:p>
            <a:pPr marL="0" indent="0">
              <a:buNone/>
            </a:pPr>
            <a:r>
              <a:rPr lang="pl-PL" sz="2000" dirty="0"/>
              <a:t>Проект TR3S (2008-2011 роки):</a:t>
            </a:r>
          </a:p>
          <a:p>
            <a:r>
              <a:rPr lang="pl-PL" sz="2000" dirty="0"/>
              <a:t>Компонент енерг</a:t>
            </a:r>
            <a:r>
              <a:rPr lang="uk-UA" sz="2000" dirty="0"/>
              <a:t>етичного</a:t>
            </a:r>
            <a:r>
              <a:rPr lang="pl-PL" sz="2000" dirty="0"/>
              <a:t> сектор</a:t>
            </a:r>
            <a:r>
              <a:rPr lang="uk-UA" sz="2000" dirty="0"/>
              <a:t>у</a:t>
            </a:r>
            <a:r>
              <a:rPr lang="pl-PL" sz="2000" dirty="0"/>
              <a:t> (26% фінансування)</a:t>
            </a:r>
          </a:p>
          <a:p>
            <a:r>
              <a:rPr lang="pl-PL" sz="2000" dirty="0"/>
              <a:t>Виробництво (18%)</a:t>
            </a:r>
          </a:p>
          <a:p>
            <a:r>
              <a:rPr lang="uk-UA" sz="2000" dirty="0"/>
              <a:t>Біологічні науки </a:t>
            </a:r>
            <a:r>
              <a:rPr lang="pl-PL" sz="2000" dirty="0"/>
              <a:t>(16%)</a:t>
            </a:r>
          </a:p>
          <a:p>
            <a:r>
              <a:rPr lang="pl-PL" sz="2000" dirty="0"/>
              <a:t>Нанотехнології (11%)</a:t>
            </a:r>
          </a:p>
          <a:p>
            <a:r>
              <a:rPr lang="pl-PL" sz="2000" dirty="0"/>
              <a:t>Електроніка для </a:t>
            </a:r>
            <a:r>
              <a:rPr lang="uk-UA" sz="2000" dirty="0"/>
              <a:t>розумного </a:t>
            </a:r>
            <a:r>
              <a:rPr lang="pl-PL" sz="2000" dirty="0"/>
              <a:t>транспорту (9%)</a:t>
            </a:r>
          </a:p>
          <a:p>
            <a:r>
              <a:rPr lang="pl-PL" sz="2000" dirty="0"/>
              <a:t>ІКТ (8%)</a:t>
            </a:r>
          </a:p>
          <a:p>
            <a:r>
              <a:rPr lang="pl-PL" sz="2000" dirty="0"/>
              <a:t>...</a:t>
            </a:r>
          </a:p>
          <a:p>
            <a:endParaRPr lang="pl-PL" sz="2000" dirty="0"/>
          </a:p>
        </p:txBody>
      </p:sp>
      <p:pic>
        <p:nvPicPr>
          <p:cNvPr id="5" name="Picture 4">
            <a:extLst>
              <a:ext uri="{FF2B5EF4-FFF2-40B4-BE49-F238E27FC236}">
                <a16:creationId xmlns:a16="http://schemas.microsoft.com/office/drawing/2014/main" id="{90AAEBA1-C804-4A41-9953-59069ED933BF}"/>
              </a:ext>
            </a:extLst>
          </p:cNvPr>
          <p:cNvPicPr>
            <a:picLocks noChangeAspect="1"/>
          </p:cNvPicPr>
          <p:nvPr/>
        </p:nvPicPr>
        <p:blipFill>
          <a:blip r:embed="rId2"/>
          <a:stretch>
            <a:fillRect/>
          </a:stretch>
        </p:blipFill>
        <p:spPr>
          <a:xfrm>
            <a:off x="6459290" y="1690688"/>
            <a:ext cx="5201081" cy="4351338"/>
          </a:xfrm>
          <a:prstGeom prst="rect">
            <a:avLst/>
          </a:prstGeom>
        </p:spPr>
      </p:pic>
      <p:sp>
        <p:nvSpPr>
          <p:cNvPr id="6" name="Rectangle 5">
            <a:extLst>
              <a:ext uri="{FF2B5EF4-FFF2-40B4-BE49-F238E27FC236}">
                <a16:creationId xmlns:a16="http://schemas.microsoft.com/office/drawing/2014/main" id="{7F220556-AFD3-46C8-A75F-59D28D43086C}"/>
              </a:ext>
            </a:extLst>
          </p:cNvPr>
          <p:cNvSpPr/>
          <p:nvPr/>
        </p:nvSpPr>
        <p:spPr>
          <a:xfrm>
            <a:off x="6459290" y="6262577"/>
            <a:ext cx="5491704" cy="523221"/>
          </a:xfrm>
          <a:prstGeom prst="rect">
            <a:avLst/>
          </a:prstGeom>
        </p:spPr>
        <p:txBody>
          <a:bodyPr wrap="square">
            <a:spAutoFit/>
          </a:bodyPr>
          <a:lstStyle/>
          <a:p>
            <a:r>
              <a:rPr lang="en-GB" sz="1400" dirty="0">
                <a:hlinkClick r:id="rId3"/>
              </a:rPr>
              <a:t>https://www.slideshare.net/TR3S_PROJECT/smart-specialisation-strategies-in-the-basque-country</a:t>
            </a:r>
            <a:r>
              <a:rPr lang="pl-PL" sz="1400" dirty="0"/>
              <a:t> </a:t>
            </a:r>
            <a:endParaRPr lang="en-GB" sz="1400" dirty="0"/>
          </a:p>
        </p:txBody>
      </p:sp>
    </p:spTree>
    <p:extLst>
      <p:ext uri="{BB962C8B-B14F-4D97-AF65-F5344CB8AC3E}">
        <p14:creationId xmlns:p14="http://schemas.microsoft.com/office/powerpoint/2010/main" val="4283019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B837C-2359-4138-B07E-5CF6D6EC97E4}"/>
              </a:ext>
            </a:extLst>
          </p:cNvPr>
          <p:cNvSpPr>
            <a:spLocks noGrp="1"/>
          </p:cNvSpPr>
          <p:nvPr>
            <p:ph type="title"/>
          </p:nvPr>
        </p:nvSpPr>
        <p:spPr>
          <a:xfrm>
            <a:off x="0" y="-1581150"/>
            <a:ext cx="12192000" cy="1325563"/>
          </a:xfrm>
        </p:spPr>
        <p:txBody>
          <a:bodyPr/>
          <a:lstStyle/>
          <a:p>
            <a:r>
              <a:rPr lang="uk-UA" dirty="0">
                <a:solidFill>
                  <a:srgbClr val="0070C0"/>
                </a:solidFill>
              </a:rPr>
              <a:t>Проекти RIS3 (Польща, Підляське та Сілезьке) </a:t>
            </a:r>
            <a:endParaRPr lang="uk-UA" dirty="0"/>
          </a:p>
        </p:txBody>
      </p:sp>
      <p:sp>
        <p:nvSpPr>
          <p:cNvPr id="3" name="Content Placeholder 2">
            <a:extLst>
              <a:ext uri="{FF2B5EF4-FFF2-40B4-BE49-F238E27FC236}">
                <a16:creationId xmlns:a16="http://schemas.microsoft.com/office/drawing/2014/main" id="{09E029E4-FF4E-4DC3-B816-D8952D6153E1}"/>
              </a:ext>
            </a:extLst>
          </p:cNvPr>
          <p:cNvSpPr>
            <a:spLocks noGrp="1"/>
          </p:cNvSpPr>
          <p:nvPr>
            <p:ph sz="half" idx="1"/>
          </p:nvPr>
        </p:nvSpPr>
        <p:spPr>
          <a:xfrm>
            <a:off x="5957776" y="458896"/>
            <a:ext cx="5957775" cy="5284204"/>
          </a:xfrm>
        </p:spPr>
        <p:txBody>
          <a:bodyPr>
            <a:noAutofit/>
          </a:bodyPr>
          <a:lstStyle/>
          <a:p>
            <a:pPr marL="0" indent="0">
              <a:buNone/>
            </a:pPr>
            <a:r>
              <a:rPr lang="uk-UA" sz="1800" b="1" dirty="0">
                <a:solidFill>
                  <a:srgbClr val="0070C0"/>
                </a:solidFill>
              </a:rPr>
              <a:t>Приклади інвестиційних проектів на підприємствах, що підтримують регіональні і розумні спеціалізації:</a:t>
            </a:r>
          </a:p>
          <a:p>
            <a:pPr marL="0" indent="0">
              <a:buNone/>
            </a:pPr>
            <a:endParaRPr lang="uk-UA" sz="1800" dirty="0"/>
          </a:p>
          <a:p>
            <a:r>
              <a:rPr lang="uk-UA" sz="1800" dirty="0"/>
              <a:t>Науково дослідні роботи по оптимізації процесу переробки автомобілів з двигунами внутрішнього згорання у електромобілі</a:t>
            </a:r>
          </a:p>
          <a:p>
            <a:r>
              <a:rPr lang="uk-UA" sz="1800" dirty="0"/>
              <a:t>Науково дослідні роботи по перевірці інноваційної концепції поводження з відпрацьованим електролітом свинцево-кислотних акумуляторних </a:t>
            </a:r>
            <a:r>
              <a:rPr lang="uk-UA" sz="1800" dirty="0" err="1"/>
              <a:t>батарей</a:t>
            </a:r>
            <a:endParaRPr lang="uk-UA" sz="1800" dirty="0"/>
          </a:p>
          <a:p>
            <a:r>
              <a:rPr lang="uk-UA" sz="1800" dirty="0"/>
              <a:t>Закупівля науково дослідної інфраструктури для космічної галузі</a:t>
            </a:r>
          </a:p>
          <a:p>
            <a:r>
              <a:rPr lang="uk-UA" sz="1800" dirty="0"/>
              <a:t>Розробка системи моніторингу зварювання і лазерного зміцнення у режимі реального часу</a:t>
            </a:r>
          </a:p>
          <a:p>
            <a:r>
              <a:rPr lang="uk-UA" sz="1800" dirty="0"/>
              <a:t>Проектування алюмінієвих стовпів освітлення на сонячній енергії з інноваційною системою фотоелектричної електроустановки, призначеної для використання у вуличних освітлювальних системах.</a:t>
            </a:r>
          </a:p>
        </p:txBody>
      </p:sp>
      <p:sp>
        <p:nvSpPr>
          <p:cNvPr id="5" name="Prostokąt 5">
            <a:extLst>
              <a:ext uri="{FF2B5EF4-FFF2-40B4-BE49-F238E27FC236}">
                <a16:creationId xmlns:a16="http://schemas.microsoft.com/office/drawing/2014/main" id="{C8A8EC25-951C-48B5-B9AC-214CDE62635E}"/>
              </a:ext>
            </a:extLst>
          </p:cNvPr>
          <p:cNvSpPr/>
          <p:nvPr/>
        </p:nvSpPr>
        <p:spPr>
          <a:xfrm>
            <a:off x="5957776" y="5743100"/>
            <a:ext cx="2554482" cy="307777"/>
          </a:xfrm>
          <a:prstGeom prst="rect">
            <a:avLst/>
          </a:prstGeom>
        </p:spPr>
        <p:txBody>
          <a:bodyPr wrap="none">
            <a:spAutoFit/>
          </a:bodyPr>
          <a:lstStyle/>
          <a:p>
            <a:r>
              <a:rPr lang="en-GB" sz="1400" dirty="0">
                <a:hlinkClick r:id="rId2"/>
              </a:rPr>
              <a:t>https://rpo.slaskie.pl/lsi/nabory</a:t>
            </a:r>
            <a:r>
              <a:rPr lang="pl-PL" sz="1400" dirty="0"/>
              <a:t> </a:t>
            </a:r>
            <a:endParaRPr lang="en-GB" sz="1400" dirty="0"/>
          </a:p>
        </p:txBody>
      </p:sp>
      <p:sp>
        <p:nvSpPr>
          <p:cNvPr id="6" name="Content Placeholder 2">
            <a:extLst>
              <a:ext uri="{FF2B5EF4-FFF2-40B4-BE49-F238E27FC236}">
                <a16:creationId xmlns:a16="http://schemas.microsoft.com/office/drawing/2014/main" id="{F9F05FE9-9FA2-40B6-80C6-AF0F06485163}"/>
              </a:ext>
            </a:extLst>
          </p:cNvPr>
          <p:cNvSpPr txBox="1">
            <a:spLocks/>
          </p:cNvSpPr>
          <p:nvPr/>
        </p:nvSpPr>
        <p:spPr>
          <a:xfrm>
            <a:off x="365051" y="458895"/>
            <a:ext cx="5730949" cy="4807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uk-UA" sz="1800" b="1" dirty="0">
                <a:solidFill>
                  <a:srgbClr val="0070C0"/>
                </a:solidFill>
              </a:rPr>
              <a:t>Приклади інвестиційних проектів на підприємствах, що підтримують регіональні та розумні спеціалізації:</a:t>
            </a:r>
          </a:p>
          <a:p>
            <a:pPr marL="0" indent="0">
              <a:buFont typeface="Arial" panose="020B0604020202020204" pitchFamily="34" charset="0"/>
              <a:buNone/>
            </a:pPr>
            <a:endParaRPr lang="uk-UA" sz="1800" dirty="0"/>
          </a:p>
          <a:p>
            <a:r>
              <a:rPr lang="uk-UA" sz="1800" dirty="0"/>
              <a:t>Модернізація дослідницького устаткування інноваційного центру Медичної академії ...</a:t>
            </a:r>
          </a:p>
          <a:p>
            <a:r>
              <a:rPr lang="uk-UA" sz="1800" dirty="0"/>
              <a:t>Інкубатор "Академічне підприємництво та вибрані технології"...</a:t>
            </a:r>
          </a:p>
          <a:p>
            <a:r>
              <a:rPr lang="uk-UA" sz="1800" dirty="0"/>
              <a:t>Промислові дослідження "інформаційні екосистеми" доріг ...</a:t>
            </a:r>
          </a:p>
          <a:p>
            <a:r>
              <a:rPr lang="uk-UA" sz="1800" dirty="0"/>
              <a:t>Прискорення інновацій, співпраці та академічного підприємництва...</a:t>
            </a:r>
          </a:p>
          <a:p>
            <a:r>
              <a:rPr lang="uk-UA" sz="1800" dirty="0"/>
              <a:t>Інвестиції в дослідне лабораторне обладнання для виробництва молока</a:t>
            </a:r>
          </a:p>
          <a:p>
            <a:r>
              <a:rPr lang="uk-UA" sz="1800" dirty="0"/>
              <a:t>Науково дослідні роботи щодо застосування малих вітроенергетичних генераторів ...</a:t>
            </a:r>
          </a:p>
        </p:txBody>
      </p:sp>
      <p:sp>
        <p:nvSpPr>
          <p:cNvPr id="7" name="Prostokąt 5">
            <a:extLst>
              <a:ext uri="{FF2B5EF4-FFF2-40B4-BE49-F238E27FC236}">
                <a16:creationId xmlns:a16="http://schemas.microsoft.com/office/drawing/2014/main" id="{54B63DA6-DAA6-485F-939E-3511ED3B7542}"/>
              </a:ext>
            </a:extLst>
          </p:cNvPr>
          <p:cNvSpPr/>
          <p:nvPr/>
        </p:nvSpPr>
        <p:spPr>
          <a:xfrm>
            <a:off x="226827" y="5573824"/>
            <a:ext cx="5343193" cy="954107"/>
          </a:xfrm>
          <a:prstGeom prst="rect">
            <a:avLst/>
          </a:prstGeom>
        </p:spPr>
        <p:txBody>
          <a:bodyPr wrap="square">
            <a:spAutoFit/>
          </a:bodyPr>
          <a:lstStyle/>
          <a:p>
            <a:r>
              <a:rPr lang="en-GB" sz="1400" dirty="0">
                <a:hlinkClick r:id="rId3"/>
              </a:rPr>
              <a:t>http://www.podlaskiedotacje.pl/index.php?a=efrr%2Fprojects&amp;excel=&amp;interesting=&amp;idproject=&amp;priorytet=01&amp;dzialanie=01.01&amp;poddzialanie=0&amp;tp=0&amp;powiat=0&amp;gmina=0&amp;nameb=&amp;namep=&amp;dot=0&amp;date_from=&amp;date_to=&amp;projektsubmit=Szukaj</a:t>
            </a:r>
            <a:r>
              <a:rPr lang="pl-PL" sz="1400" dirty="0"/>
              <a:t> </a:t>
            </a:r>
            <a:endParaRPr lang="en-GB" sz="1400" dirty="0"/>
          </a:p>
        </p:txBody>
      </p:sp>
    </p:spTree>
    <p:extLst>
      <p:ext uri="{BB962C8B-B14F-4D97-AF65-F5344CB8AC3E}">
        <p14:creationId xmlns:p14="http://schemas.microsoft.com/office/powerpoint/2010/main" val="1283278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8B8962-D52A-424D-948F-67D8888A006D}"/>
              </a:ext>
            </a:extLst>
          </p:cNvPr>
          <p:cNvSpPr>
            <a:spLocks noGrp="1"/>
          </p:cNvSpPr>
          <p:nvPr>
            <p:ph type="title"/>
          </p:nvPr>
        </p:nvSpPr>
        <p:spPr/>
        <p:txBody>
          <a:bodyPr/>
          <a:lstStyle/>
          <a:p>
            <a:r>
              <a:rPr lang="uk-UA" dirty="0">
                <a:solidFill>
                  <a:srgbClr val="0070C0"/>
                </a:solidFill>
              </a:rPr>
              <a:t>Джерела фінансування RIS3 </a:t>
            </a:r>
          </a:p>
        </p:txBody>
      </p:sp>
      <p:sp>
        <p:nvSpPr>
          <p:cNvPr id="3" name="Symbol zastępczy zawartości 2">
            <a:extLst>
              <a:ext uri="{FF2B5EF4-FFF2-40B4-BE49-F238E27FC236}">
                <a16:creationId xmlns:a16="http://schemas.microsoft.com/office/drawing/2014/main" id="{0AA3BD74-0933-4FE7-8618-C74188642DD7}"/>
              </a:ext>
            </a:extLst>
          </p:cNvPr>
          <p:cNvSpPr>
            <a:spLocks noGrp="1"/>
          </p:cNvSpPr>
          <p:nvPr>
            <p:ph idx="1"/>
          </p:nvPr>
        </p:nvSpPr>
        <p:spPr>
          <a:xfrm>
            <a:off x="838200" y="1841526"/>
            <a:ext cx="5753986" cy="4351338"/>
          </a:xfrm>
        </p:spPr>
        <p:txBody>
          <a:bodyPr>
            <a:normAutofit/>
          </a:bodyPr>
          <a:lstStyle/>
          <a:p>
            <a:r>
              <a:rPr lang="uk-UA" sz="2000" dirty="0"/>
              <a:t>Національний бюджет</a:t>
            </a:r>
          </a:p>
          <a:p>
            <a:r>
              <a:rPr lang="uk-UA" sz="2000" dirty="0"/>
              <a:t>Регіональні бюджети</a:t>
            </a:r>
          </a:p>
          <a:p>
            <a:r>
              <a:rPr lang="uk-UA" sz="2000" dirty="0"/>
              <a:t>Співфінансування за рахунок місцевих бюджетів </a:t>
            </a:r>
          </a:p>
          <a:p>
            <a:r>
              <a:rPr lang="uk-UA" sz="2000" dirty="0"/>
              <a:t>Співфінансування приватних промоутерів проекту </a:t>
            </a:r>
          </a:p>
          <a:p>
            <a:r>
              <a:rPr lang="uk-UA" sz="2000" dirty="0"/>
              <a:t>Структурні фонди ЄС</a:t>
            </a:r>
          </a:p>
          <a:p>
            <a:r>
              <a:rPr lang="uk-UA" sz="2000" dirty="0"/>
              <a:t>Спеціальні програми ЄС, наприклад, HORIZON 2020, COSME  </a:t>
            </a:r>
          </a:p>
          <a:p>
            <a:endParaRPr lang="uk-UA" sz="2000" dirty="0"/>
          </a:p>
        </p:txBody>
      </p:sp>
      <p:pic>
        <p:nvPicPr>
          <p:cNvPr id="6" name="Picture 5">
            <a:extLst>
              <a:ext uri="{FF2B5EF4-FFF2-40B4-BE49-F238E27FC236}">
                <a16:creationId xmlns:a16="http://schemas.microsoft.com/office/drawing/2014/main" id="{985021E7-1F42-4AC5-9BF7-26F5F44E04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67558">
            <a:off x="7153501" y="948285"/>
            <a:ext cx="3210895" cy="2889805"/>
          </a:xfrm>
          <a:prstGeom prst="rect">
            <a:avLst/>
          </a:prstGeom>
        </p:spPr>
      </p:pic>
      <p:sp>
        <p:nvSpPr>
          <p:cNvPr id="7" name="Tytuł 1">
            <a:extLst>
              <a:ext uri="{FF2B5EF4-FFF2-40B4-BE49-F238E27FC236}">
                <a16:creationId xmlns:a16="http://schemas.microsoft.com/office/drawing/2014/main" id="{C804507B-3596-4DAC-9524-FB24A9E50568}"/>
              </a:ext>
            </a:extLst>
          </p:cNvPr>
          <p:cNvSpPr txBox="1">
            <a:spLocks/>
          </p:cNvSpPr>
          <p:nvPr/>
        </p:nvSpPr>
        <p:spPr>
          <a:xfrm rot="21221644">
            <a:off x="531649" y="4972570"/>
            <a:ext cx="11128700" cy="936026"/>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2800" b="1" dirty="0">
                <a:latin typeface="+mn-lt"/>
              </a:rPr>
              <a:t>Джерела фінансування RIS3  - багато і переважно завжди комбіновані</a:t>
            </a:r>
          </a:p>
        </p:txBody>
      </p:sp>
    </p:spTree>
    <p:extLst>
      <p:ext uri="{BB962C8B-B14F-4D97-AF65-F5344CB8AC3E}">
        <p14:creationId xmlns:p14="http://schemas.microsoft.com/office/powerpoint/2010/main" val="1816675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8B8962-D52A-424D-948F-67D8888A006D}"/>
              </a:ext>
            </a:extLst>
          </p:cNvPr>
          <p:cNvSpPr>
            <a:spLocks noGrp="1"/>
          </p:cNvSpPr>
          <p:nvPr>
            <p:ph type="title"/>
          </p:nvPr>
        </p:nvSpPr>
        <p:spPr/>
        <p:txBody>
          <a:bodyPr/>
          <a:lstStyle/>
          <a:p>
            <a:r>
              <a:rPr lang="uk-UA" dirty="0">
                <a:solidFill>
                  <a:srgbClr val="0070C0"/>
                </a:solidFill>
              </a:rPr>
              <a:t>Поєднання джерел фінансування RIS3 (Польща) </a:t>
            </a:r>
          </a:p>
        </p:txBody>
      </p:sp>
      <p:sp>
        <p:nvSpPr>
          <p:cNvPr id="3" name="Symbol zastępczy zawartości 2">
            <a:extLst>
              <a:ext uri="{FF2B5EF4-FFF2-40B4-BE49-F238E27FC236}">
                <a16:creationId xmlns:a16="http://schemas.microsoft.com/office/drawing/2014/main" id="{0AA3BD74-0933-4FE7-8618-C74188642DD7}"/>
              </a:ext>
            </a:extLst>
          </p:cNvPr>
          <p:cNvSpPr>
            <a:spLocks noGrp="1"/>
          </p:cNvSpPr>
          <p:nvPr>
            <p:ph idx="1"/>
          </p:nvPr>
        </p:nvSpPr>
        <p:spPr>
          <a:xfrm>
            <a:off x="838200" y="1841526"/>
            <a:ext cx="5052237" cy="4351338"/>
          </a:xfrm>
        </p:spPr>
        <p:txBody>
          <a:bodyPr>
            <a:normAutofit/>
          </a:bodyPr>
          <a:lstStyle/>
          <a:p>
            <a:pPr marL="0" indent="0" algn="ctr">
              <a:buNone/>
            </a:pPr>
            <a:r>
              <a:rPr lang="uk-UA" sz="2000" b="1" dirty="0"/>
              <a:t>На національному рівні:</a:t>
            </a:r>
          </a:p>
          <a:p>
            <a:pPr algn="ctr"/>
            <a:endParaRPr lang="uk-UA" sz="2000" dirty="0"/>
          </a:p>
          <a:p>
            <a:pPr marL="0" indent="0" algn="ctr">
              <a:buNone/>
            </a:pPr>
            <a:r>
              <a:rPr lang="uk-UA" sz="2000" dirty="0"/>
              <a:t>Тематична мета 1 - підтримка наукових досліджень, технологічного розвитку та інновацій (наприклад, фінансування інноваційних рішень на підприємствах, у науково-дослідній інфраструктури наукових організацій)</a:t>
            </a:r>
          </a:p>
          <a:p>
            <a:pPr marL="0" indent="0" algn="ctr">
              <a:buNone/>
            </a:pPr>
            <a:r>
              <a:rPr lang="uk-UA" sz="4000" b="1" dirty="0"/>
              <a:t>= </a:t>
            </a:r>
          </a:p>
          <a:p>
            <a:pPr marL="0" indent="0" algn="ctr">
              <a:buNone/>
            </a:pPr>
            <a:r>
              <a:rPr lang="uk-UA" sz="2000" b="1" dirty="0">
                <a:solidFill>
                  <a:srgbClr val="0070C0"/>
                </a:solidFill>
              </a:rPr>
              <a:t>близько 10% </a:t>
            </a:r>
            <a:r>
              <a:rPr lang="uk-UA" sz="2000" dirty="0"/>
              <a:t>бюджету всіх тематичних цілей</a:t>
            </a:r>
          </a:p>
        </p:txBody>
      </p:sp>
      <p:sp>
        <p:nvSpPr>
          <p:cNvPr id="5" name="Symbol zastępczy zawartości 2">
            <a:extLst>
              <a:ext uri="{FF2B5EF4-FFF2-40B4-BE49-F238E27FC236}">
                <a16:creationId xmlns:a16="http://schemas.microsoft.com/office/drawing/2014/main" id="{89205D13-072F-41F9-B258-D28D774DE4AE}"/>
              </a:ext>
            </a:extLst>
          </p:cNvPr>
          <p:cNvSpPr txBox="1">
            <a:spLocks/>
          </p:cNvSpPr>
          <p:nvPr/>
        </p:nvSpPr>
        <p:spPr>
          <a:xfrm>
            <a:off x="6096000" y="1843619"/>
            <a:ext cx="5257800" cy="4729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uk-UA" sz="2000" b="1" dirty="0"/>
              <a:t>На регіональному рівні (Підляське):</a:t>
            </a:r>
          </a:p>
          <a:p>
            <a:pPr algn="ctr"/>
            <a:endParaRPr lang="uk-UA" sz="2000" dirty="0"/>
          </a:p>
          <a:p>
            <a:pPr marL="0" indent="0" algn="ctr">
              <a:buFont typeface="Arial" panose="020B0604020202020204" pitchFamily="34" charset="0"/>
              <a:buNone/>
            </a:pPr>
            <a:r>
              <a:rPr lang="uk-UA" sz="2000" dirty="0"/>
              <a:t>компоненти підтримки інноваційності та підприємництва </a:t>
            </a:r>
          </a:p>
          <a:p>
            <a:pPr marL="0" indent="0" algn="ctr">
              <a:buFont typeface="Arial" panose="020B0604020202020204" pitchFamily="34" charset="0"/>
              <a:buNone/>
            </a:pPr>
            <a:r>
              <a:rPr lang="uk-UA" sz="4000" b="1" dirty="0">
                <a:sym typeface="Symbol" panose="05050102010706020507" pitchFamily="18" charset="2"/>
              </a:rPr>
              <a:t>=</a:t>
            </a:r>
            <a:endParaRPr lang="uk-UA" sz="2000" b="1" dirty="0"/>
          </a:p>
          <a:p>
            <a:pPr marL="0" indent="0" algn="ctr">
              <a:buNone/>
            </a:pPr>
            <a:r>
              <a:rPr lang="uk-UA" sz="2000" b="1" dirty="0">
                <a:solidFill>
                  <a:srgbClr val="0070C0"/>
                </a:solidFill>
              </a:rPr>
              <a:t>більш ніж на 30% </a:t>
            </a:r>
            <a:r>
              <a:rPr lang="uk-UA" sz="2000" dirty="0"/>
              <a:t>від загального бюджету  регіональної оперативної програми</a:t>
            </a:r>
          </a:p>
        </p:txBody>
      </p:sp>
    </p:spTree>
    <p:extLst>
      <p:ext uri="{BB962C8B-B14F-4D97-AF65-F5344CB8AC3E}">
        <p14:creationId xmlns:p14="http://schemas.microsoft.com/office/powerpoint/2010/main" val="3383605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8B8962-D52A-424D-948F-67D8888A006D}"/>
              </a:ext>
            </a:extLst>
          </p:cNvPr>
          <p:cNvSpPr>
            <a:spLocks noGrp="1"/>
          </p:cNvSpPr>
          <p:nvPr>
            <p:ph type="title"/>
          </p:nvPr>
        </p:nvSpPr>
        <p:spPr/>
        <p:txBody>
          <a:bodyPr/>
          <a:lstStyle/>
          <a:p>
            <a:r>
              <a:rPr lang="uk-UA" dirty="0">
                <a:solidFill>
                  <a:srgbClr val="0070C0"/>
                </a:solidFill>
              </a:rPr>
              <a:t>Отриманий досвід </a:t>
            </a:r>
            <a:r>
              <a:rPr lang="en-GB" dirty="0">
                <a:solidFill>
                  <a:srgbClr val="0070C0"/>
                </a:solidFill>
              </a:rPr>
              <a:t>RIS3</a:t>
            </a:r>
          </a:p>
        </p:txBody>
      </p:sp>
      <p:sp>
        <p:nvSpPr>
          <p:cNvPr id="3" name="Symbol zastępczy zawartości 2">
            <a:extLst>
              <a:ext uri="{FF2B5EF4-FFF2-40B4-BE49-F238E27FC236}">
                <a16:creationId xmlns:a16="http://schemas.microsoft.com/office/drawing/2014/main" id="{0AA3BD74-0933-4FE7-8618-C74188642DD7}"/>
              </a:ext>
            </a:extLst>
          </p:cNvPr>
          <p:cNvSpPr>
            <a:spLocks noGrp="1"/>
          </p:cNvSpPr>
          <p:nvPr>
            <p:ph idx="1"/>
          </p:nvPr>
        </p:nvSpPr>
        <p:spPr>
          <a:xfrm>
            <a:off x="838200" y="1841526"/>
            <a:ext cx="10515600" cy="4351338"/>
          </a:xfrm>
        </p:spPr>
        <p:txBody>
          <a:bodyPr>
            <a:normAutofit fontScale="92500" lnSpcReduction="10000"/>
          </a:bodyPr>
          <a:lstStyle/>
          <a:p>
            <a:pPr lvl="0"/>
            <a:r>
              <a:rPr lang="uk-UA" sz="2000" dirty="0"/>
              <a:t>Нав’язана ієрархічним урядом спеціалізація створює вузькі місця і високі ризики.</a:t>
            </a:r>
          </a:p>
          <a:p>
            <a:pPr lvl="0"/>
            <a:r>
              <a:rPr lang="uk-UA" sz="2000" dirty="0"/>
              <a:t>Участь зацікавлених сторін і поєднання висхідного та низхідного процесів визначення пріоритетів є загальним зразком. </a:t>
            </a:r>
          </a:p>
          <a:p>
            <a:pPr lvl="0"/>
            <a:r>
              <a:rPr lang="uk-UA" sz="2000" dirty="0"/>
              <a:t>Процес визначення пріоритетів та зосередження уваги на обмеженій кількості "інвестицій в знання" все ще виявляється складним у політичній практиці, головним чином через відсутність узгодженого набору критеріїв відбору, дублювання процесів визначення пріоритетів та політичний тиск.</a:t>
            </a:r>
          </a:p>
          <a:p>
            <a:pPr lvl="0"/>
            <a:r>
              <a:rPr lang="uk-UA" sz="2000" dirty="0"/>
              <a:t>Ключове завдання полягає в тому, щоб знайти найкраще поєднання політики, яка відповідає з конкретній стратегії регіону та приведення його у відповідність до інструментів політики, наявних на національному та міжнародному рівні.</a:t>
            </a:r>
          </a:p>
          <a:p>
            <a:pPr lvl="0"/>
            <a:r>
              <a:rPr lang="uk-UA" sz="2000" dirty="0"/>
              <a:t>Підприємницькі відкриття вимагають значних витрат часу і ресурсів. </a:t>
            </a:r>
          </a:p>
          <a:p>
            <a:pPr lvl="0"/>
            <a:r>
              <a:rPr lang="uk-UA" sz="2000" dirty="0"/>
              <a:t>Оцінка і моніторинг загальних стратегій розумної спеціалізації ще триває, однак окремі будівельні блоки, наприклад, оцінки програм, системи моніторингу, системи оцінки, вже існують на місцях у багатьох випадках.</a:t>
            </a:r>
          </a:p>
        </p:txBody>
      </p:sp>
      <p:sp>
        <p:nvSpPr>
          <p:cNvPr id="4" name="Prostokąt 3">
            <a:extLst>
              <a:ext uri="{FF2B5EF4-FFF2-40B4-BE49-F238E27FC236}">
                <a16:creationId xmlns:a16="http://schemas.microsoft.com/office/drawing/2014/main" id="{F0A494E7-CA4C-4DF5-8F5A-819BF2F12F04}"/>
              </a:ext>
            </a:extLst>
          </p:cNvPr>
          <p:cNvSpPr/>
          <p:nvPr/>
        </p:nvSpPr>
        <p:spPr>
          <a:xfrm>
            <a:off x="838200" y="6343702"/>
            <a:ext cx="6096000" cy="307777"/>
          </a:xfrm>
          <a:prstGeom prst="rect">
            <a:avLst/>
          </a:prstGeom>
        </p:spPr>
        <p:txBody>
          <a:bodyPr>
            <a:spAutoFit/>
          </a:bodyPr>
          <a:lstStyle/>
          <a:p>
            <a:r>
              <a:rPr lang="en-GB" sz="1400" dirty="0">
                <a:hlinkClick r:id="rId2"/>
              </a:rPr>
              <a:t>https://www.oecd.org/innovation/inno/smart-specialisation.pdf</a:t>
            </a:r>
            <a:r>
              <a:rPr lang="pl-PL" sz="1400" dirty="0"/>
              <a:t> </a:t>
            </a:r>
            <a:endParaRPr lang="en-GB" sz="1400" dirty="0"/>
          </a:p>
        </p:txBody>
      </p:sp>
    </p:spTree>
    <p:extLst>
      <p:ext uri="{BB962C8B-B14F-4D97-AF65-F5344CB8AC3E}">
        <p14:creationId xmlns:p14="http://schemas.microsoft.com/office/powerpoint/2010/main" val="1540930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98F24B-61B2-4F8F-953F-D50DBAACD1C3}"/>
              </a:ext>
            </a:extLst>
          </p:cNvPr>
          <p:cNvSpPr>
            <a:spLocks noGrp="1"/>
          </p:cNvSpPr>
          <p:nvPr>
            <p:ph type="title"/>
          </p:nvPr>
        </p:nvSpPr>
        <p:spPr>
          <a:xfrm>
            <a:off x="803787" y="194576"/>
            <a:ext cx="10515600" cy="1073115"/>
          </a:xfrm>
        </p:spPr>
        <p:txBody>
          <a:bodyPr/>
          <a:lstStyle/>
          <a:p>
            <a:r>
              <a:rPr lang="uk-UA" dirty="0">
                <a:solidFill>
                  <a:srgbClr val="0070C0"/>
                </a:solidFill>
              </a:rPr>
              <a:t>Отриманий досвід </a:t>
            </a:r>
            <a:r>
              <a:rPr lang="en-GB" dirty="0">
                <a:solidFill>
                  <a:srgbClr val="0070C0"/>
                </a:solidFill>
              </a:rPr>
              <a:t>RIS3</a:t>
            </a:r>
            <a:endParaRPr lang="en-GB" dirty="0"/>
          </a:p>
        </p:txBody>
      </p:sp>
      <p:sp>
        <p:nvSpPr>
          <p:cNvPr id="3" name="Symbol zastępczy zawartości 2">
            <a:extLst>
              <a:ext uri="{FF2B5EF4-FFF2-40B4-BE49-F238E27FC236}">
                <a16:creationId xmlns:a16="http://schemas.microsoft.com/office/drawing/2014/main" id="{4684A80A-C8AC-4420-9ED4-5A1F129D1D42}"/>
              </a:ext>
            </a:extLst>
          </p:cNvPr>
          <p:cNvSpPr>
            <a:spLocks noGrp="1"/>
          </p:cNvSpPr>
          <p:nvPr>
            <p:ph idx="1"/>
          </p:nvPr>
        </p:nvSpPr>
        <p:spPr>
          <a:xfrm>
            <a:off x="344129" y="1267691"/>
            <a:ext cx="11434916" cy="4821382"/>
          </a:xfrm>
        </p:spPr>
        <p:txBody>
          <a:bodyPr>
            <a:noAutofit/>
          </a:bodyPr>
          <a:lstStyle/>
          <a:p>
            <a:r>
              <a:rPr lang="uk-UA" sz="1600" b="1" dirty="0"/>
              <a:t>Розумна спеціалізація розглядається як дуже позитивні і повинна підтримуватися в майбутньому:</a:t>
            </a:r>
            <a:endParaRPr lang="uk-UA" sz="1600" dirty="0"/>
          </a:p>
          <a:p>
            <a:pPr lvl="0"/>
            <a:r>
              <a:rPr lang="uk-UA" sz="1600" dirty="0"/>
              <a:t>Загальна оцінка стратегій розумної спеціалізації надзвичайно позитивна, і цей підхід має продовжувати підтримуватися.</a:t>
            </a:r>
          </a:p>
          <a:p>
            <a:pPr lvl="0"/>
            <a:r>
              <a:rPr lang="uk-UA" sz="1600" dirty="0"/>
              <a:t>Розумна спеціалізація вважається важливою для майбутньої політики ЄС щодо економічного зростання, і вона повинна бути спрямована на найвищий рівень політичної порядку денного інституцій ЄС. </a:t>
            </a:r>
          </a:p>
          <a:p>
            <a:pPr lvl="0"/>
            <a:r>
              <a:rPr lang="uk-UA" sz="1600" dirty="0"/>
              <a:t>Комплексне управління розумною спеціалізацією вимагає постійної підтримки політики.</a:t>
            </a:r>
          </a:p>
          <a:p>
            <a:pPr lvl="0"/>
            <a:r>
              <a:rPr lang="uk-UA" sz="1600" dirty="0"/>
              <a:t>Розумна спеціалізація повинна бути розгорнута на всіх територіальних рівнях, включаючи міста, оскільки вони мають відповідний розмір для встановлення належної пріоритетності.  </a:t>
            </a:r>
          </a:p>
          <a:p>
            <a:r>
              <a:rPr lang="uk-UA" sz="1600" b="1" dirty="0"/>
              <a:t>Широка мобілізація зацікавлених сторін в рамках розробки та реалізації стратегії розумної спеціалізації (S3) вітається:</a:t>
            </a:r>
            <a:endParaRPr lang="uk-UA" sz="1600" dirty="0"/>
          </a:p>
          <a:p>
            <a:pPr lvl="0"/>
            <a:r>
              <a:rPr lang="uk-UA" sz="1600" dirty="0"/>
              <a:t>Існує консенсус щодо придатності S3 для залучення широкого кола зацікавлених сторін до спільної програми перетворень.</a:t>
            </a:r>
          </a:p>
          <a:p>
            <a:pPr lvl="0"/>
            <a:r>
              <a:rPr lang="uk-UA" sz="1600" dirty="0"/>
              <a:t>Роль університетів, а також  дослідницьких та технологічних організацій в рамках </a:t>
            </a:r>
            <a:r>
              <a:rPr lang="uk-UA" sz="1600" dirty="0" err="1"/>
              <a:t>розмуної</a:t>
            </a:r>
            <a:r>
              <a:rPr lang="uk-UA" sz="1600" dirty="0"/>
              <a:t> спеціалізації на регіональному рівні також важлива, оскільки основні учасники формують "зв'язаний регіон".</a:t>
            </a:r>
          </a:p>
          <a:p>
            <a:pPr lvl="0"/>
            <a:r>
              <a:rPr lang="uk-UA" sz="1600" dirty="0"/>
              <a:t>Багаторівневе управління: прямий діалог з Комісією на регіональному рівні дуже високо цінується, зокрема з генеральними директоратами REGIO, DG </a:t>
            </a:r>
            <a:r>
              <a:rPr lang="uk-UA" sz="1600" dirty="0" err="1"/>
              <a:t>Grow</a:t>
            </a:r>
            <a:r>
              <a:rPr lang="uk-UA" sz="1600" dirty="0"/>
              <a:t>, DG </a:t>
            </a:r>
            <a:r>
              <a:rPr lang="uk-UA" sz="1600" dirty="0" err="1"/>
              <a:t>Research</a:t>
            </a:r>
            <a:r>
              <a:rPr lang="uk-UA" sz="1600" dirty="0"/>
              <a:t> та DG JRC. </a:t>
            </a:r>
          </a:p>
          <a:p>
            <a:r>
              <a:rPr lang="uk-UA" sz="1600" b="1" dirty="0"/>
              <a:t>Міжрегіональні можливості співпраці, пропоновані S3 повинні бути додатково використані і підтримані:</a:t>
            </a:r>
            <a:endParaRPr lang="uk-UA" sz="1600" dirty="0"/>
          </a:p>
          <a:p>
            <a:pPr lvl="0"/>
            <a:r>
              <a:rPr lang="uk-UA" sz="1600" dirty="0"/>
              <a:t>Розумна спеціалізація є хорошою можливістю для міжрегіонального співробітництва...</a:t>
            </a:r>
          </a:p>
        </p:txBody>
      </p:sp>
      <p:sp>
        <p:nvSpPr>
          <p:cNvPr id="4" name="Prostokąt 3">
            <a:extLst>
              <a:ext uri="{FF2B5EF4-FFF2-40B4-BE49-F238E27FC236}">
                <a16:creationId xmlns:a16="http://schemas.microsoft.com/office/drawing/2014/main" id="{1187C357-890D-4888-9189-3DBE7C73FBB6}"/>
              </a:ext>
            </a:extLst>
          </p:cNvPr>
          <p:cNvSpPr/>
          <p:nvPr/>
        </p:nvSpPr>
        <p:spPr>
          <a:xfrm>
            <a:off x="344129" y="6338986"/>
            <a:ext cx="10515600" cy="307777"/>
          </a:xfrm>
          <a:prstGeom prst="rect">
            <a:avLst/>
          </a:prstGeom>
        </p:spPr>
        <p:txBody>
          <a:bodyPr wrap="square">
            <a:spAutoFit/>
          </a:bodyPr>
          <a:lstStyle/>
          <a:p>
            <a:r>
              <a:rPr lang="en-GB" sz="1400" dirty="0">
                <a:hlinkClick r:id="rId2"/>
              </a:rPr>
              <a:t>http://ec.europa.eu/regional_policy/sources/newsroom/pdf/results_consultation_smart_specialisation_summary_en.pdf</a:t>
            </a:r>
            <a:r>
              <a:rPr lang="pl-PL" sz="1400" dirty="0"/>
              <a:t> </a:t>
            </a:r>
            <a:endParaRPr lang="en-GB" sz="1400" dirty="0"/>
          </a:p>
        </p:txBody>
      </p:sp>
    </p:spTree>
    <p:extLst>
      <p:ext uri="{BB962C8B-B14F-4D97-AF65-F5344CB8AC3E}">
        <p14:creationId xmlns:p14="http://schemas.microsoft.com/office/powerpoint/2010/main" val="1865735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98F24B-61B2-4F8F-953F-D50DBAACD1C3}"/>
              </a:ext>
            </a:extLst>
          </p:cNvPr>
          <p:cNvSpPr>
            <a:spLocks noGrp="1"/>
          </p:cNvSpPr>
          <p:nvPr>
            <p:ph type="title"/>
          </p:nvPr>
        </p:nvSpPr>
        <p:spPr>
          <a:xfrm>
            <a:off x="838200" y="365126"/>
            <a:ext cx="10515600" cy="653184"/>
          </a:xfrm>
        </p:spPr>
        <p:txBody>
          <a:bodyPr>
            <a:normAutofit fontScale="90000"/>
          </a:bodyPr>
          <a:lstStyle/>
          <a:p>
            <a:r>
              <a:rPr lang="en-GB" dirty="0">
                <a:solidFill>
                  <a:srgbClr val="0070C0"/>
                </a:solidFill>
              </a:rPr>
              <a:t>Загальні </a:t>
            </a:r>
            <a:r>
              <a:rPr lang="en-GB" dirty="0" err="1">
                <a:solidFill>
                  <a:srgbClr val="0070C0"/>
                </a:solidFill>
              </a:rPr>
              <a:t>рекомендації</a:t>
            </a:r>
            <a:r>
              <a:rPr lang="en-GB" dirty="0">
                <a:solidFill>
                  <a:srgbClr val="0070C0"/>
                </a:solidFill>
              </a:rPr>
              <a:t> </a:t>
            </a:r>
            <a:r>
              <a:rPr lang="uk-UA" dirty="0" err="1">
                <a:solidFill>
                  <a:srgbClr val="0070C0"/>
                </a:solidFill>
              </a:rPr>
              <a:t>щод</a:t>
            </a:r>
            <a:r>
              <a:rPr lang="en-GB" dirty="0">
                <a:solidFill>
                  <a:srgbClr val="0070C0"/>
                </a:solidFill>
              </a:rPr>
              <a:t>о RIS3</a:t>
            </a:r>
          </a:p>
        </p:txBody>
      </p:sp>
      <p:sp>
        <p:nvSpPr>
          <p:cNvPr id="3" name="Symbol zastępczy zawartości 2">
            <a:extLst>
              <a:ext uri="{FF2B5EF4-FFF2-40B4-BE49-F238E27FC236}">
                <a16:creationId xmlns:a16="http://schemas.microsoft.com/office/drawing/2014/main" id="{4684A80A-C8AC-4420-9ED4-5A1F129D1D42}"/>
              </a:ext>
            </a:extLst>
          </p:cNvPr>
          <p:cNvSpPr>
            <a:spLocks noGrp="1"/>
          </p:cNvSpPr>
          <p:nvPr>
            <p:ph idx="1"/>
          </p:nvPr>
        </p:nvSpPr>
        <p:spPr>
          <a:xfrm>
            <a:off x="494573" y="1381992"/>
            <a:ext cx="11435509" cy="5476008"/>
          </a:xfrm>
        </p:spPr>
        <p:txBody>
          <a:bodyPr>
            <a:noAutofit/>
          </a:bodyPr>
          <a:lstStyle/>
          <a:p>
            <a:pPr marL="0" indent="0">
              <a:buNone/>
            </a:pPr>
            <a:r>
              <a:rPr lang="uk-UA" sz="2000" dirty="0"/>
              <a:t>• Застосувати RIS3 з урахуванням місцевих умов, спираючись на активи і ресурсів, доступні для регіону та конкретні соціально-економічні проблеми і на конкретних соціально-економічних проблеми, з метою виявлення унікальних можливостей для розвитку і зростання.</a:t>
            </a:r>
          </a:p>
          <a:p>
            <a:pPr marL="0" indent="0">
              <a:buNone/>
            </a:pPr>
            <a:br>
              <a:rPr lang="uk-UA" sz="2000" dirty="0"/>
            </a:br>
            <a:r>
              <a:rPr lang="uk-UA" sz="2000" dirty="0"/>
              <a:t>• Інвестиції повинні підтримувати лише обмежену кількість добре визначених пріоритетів для областей, та / або кластерів, що базуються на знаннях, які мають критичну масу діяльності та підприємницьких ресурсів.</a:t>
            </a:r>
          </a:p>
          <a:p>
            <a:pPr marL="0" indent="0">
              <a:buNone/>
            </a:pPr>
            <a:br>
              <a:rPr lang="uk-UA" sz="2000" dirty="0"/>
            </a:br>
            <a:r>
              <a:rPr lang="uk-UA" sz="2000" dirty="0"/>
              <a:t>• Встановлення пріоритетів не повинно бути нав’язаним зверху “вибором переможця”. Це має бути комплексний процес залучення зацікавлених сторін, який зосереджується на "підприємницькому відкритті", який є інтерактивним процесом, в якому тісно пов'язані ринкові сили та бізнес.</a:t>
            </a:r>
          </a:p>
          <a:p>
            <a:pPr marL="0" indent="0">
              <a:buNone/>
            </a:pPr>
            <a:br>
              <a:rPr lang="uk-UA" sz="2000" dirty="0"/>
            </a:br>
            <a:r>
              <a:rPr lang="uk-UA" sz="2000" dirty="0"/>
              <a:t>• Стратегія повинна охоплювати широкий погляд на інновації, підтримуючи технологічні, а також практичні і соціальні інновації з вибором політики відповідно до унікальних регіональних соціально-економічних умов.</a:t>
            </a:r>
          </a:p>
          <a:p>
            <a:pPr marL="0" indent="0">
              <a:buNone/>
            </a:pPr>
            <a:br>
              <a:rPr lang="uk-UA" sz="2000" dirty="0"/>
            </a:br>
            <a:r>
              <a:rPr lang="uk-UA" sz="2000" dirty="0"/>
              <a:t>• RIS3 має включати в себе дієву систему моніторинг та оцінки, а також механізм перегляду для оновлення стратегічного вибору.</a:t>
            </a:r>
          </a:p>
        </p:txBody>
      </p:sp>
      <p:sp>
        <p:nvSpPr>
          <p:cNvPr id="5" name="Prostokąt 4">
            <a:extLst>
              <a:ext uri="{FF2B5EF4-FFF2-40B4-BE49-F238E27FC236}">
                <a16:creationId xmlns:a16="http://schemas.microsoft.com/office/drawing/2014/main" id="{C60EAF81-D609-4609-B44B-672B27AB806E}"/>
              </a:ext>
            </a:extLst>
          </p:cNvPr>
          <p:cNvSpPr/>
          <p:nvPr/>
        </p:nvSpPr>
        <p:spPr>
          <a:xfrm>
            <a:off x="10466024" y="106630"/>
            <a:ext cx="1542362" cy="13255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ТАК</a:t>
            </a:r>
            <a:endParaRPr lang="en-GB" sz="4000" b="1" dirty="0"/>
          </a:p>
        </p:txBody>
      </p:sp>
    </p:spTree>
    <p:extLst>
      <p:ext uri="{BB962C8B-B14F-4D97-AF65-F5344CB8AC3E}">
        <p14:creationId xmlns:p14="http://schemas.microsoft.com/office/powerpoint/2010/main" val="2442096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BE95EC-406D-41A0-B5E7-0900CD8B13D6}"/>
              </a:ext>
            </a:extLst>
          </p:cNvPr>
          <p:cNvSpPr>
            <a:spLocks noGrp="1"/>
          </p:cNvSpPr>
          <p:nvPr>
            <p:ph type="title"/>
          </p:nvPr>
        </p:nvSpPr>
        <p:spPr/>
        <p:txBody>
          <a:bodyPr/>
          <a:lstStyle/>
          <a:p>
            <a:r>
              <a:rPr lang="en-GB" dirty="0">
                <a:solidFill>
                  <a:srgbClr val="0070C0"/>
                </a:solidFill>
              </a:rPr>
              <a:t>Загальні </a:t>
            </a:r>
            <a:r>
              <a:rPr lang="en-GB" dirty="0" err="1">
                <a:solidFill>
                  <a:srgbClr val="0070C0"/>
                </a:solidFill>
              </a:rPr>
              <a:t>рекомендації</a:t>
            </a:r>
            <a:r>
              <a:rPr lang="en-GB" dirty="0">
                <a:solidFill>
                  <a:srgbClr val="0070C0"/>
                </a:solidFill>
              </a:rPr>
              <a:t> </a:t>
            </a:r>
            <a:r>
              <a:rPr lang="uk-UA" dirty="0">
                <a:solidFill>
                  <a:srgbClr val="0070C0"/>
                </a:solidFill>
              </a:rPr>
              <a:t>щодо </a:t>
            </a:r>
            <a:r>
              <a:rPr lang="en-GB" dirty="0">
                <a:solidFill>
                  <a:srgbClr val="0070C0"/>
                </a:solidFill>
              </a:rPr>
              <a:t>RIS3</a:t>
            </a:r>
            <a:endParaRPr lang="en-GB" dirty="0"/>
          </a:p>
        </p:txBody>
      </p:sp>
      <p:sp>
        <p:nvSpPr>
          <p:cNvPr id="3" name="Symbol zastępczy zawartości 2">
            <a:extLst>
              <a:ext uri="{FF2B5EF4-FFF2-40B4-BE49-F238E27FC236}">
                <a16:creationId xmlns:a16="http://schemas.microsoft.com/office/drawing/2014/main" id="{F3D424A6-2A70-45FB-BFFE-31B3E719E583}"/>
              </a:ext>
            </a:extLst>
          </p:cNvPr>
          <p:cNvSpPr>
            <a:spLocks noGrp="1"/>
          </p:cNvSpPr>
          <p:nvPr>
            <p:ph idx="1"/>
          </p:nvPr>
        </p:nvSpPr>
        <p:spPr/>
        <p:txBody>
          <a:bodyPr>
            <a:normAutofit/>
          </a:bodyPr>
          <a:lstStyle/>
          <a:p>
            <a:pPr lvl="0"/>
            <a:r>
              <a:rPr lang="uk-UA" sz="2000" dirty="0"/>
              <a:t>Відсутність зовнішньої / міжнародної перспективи: регіональна інноваційна / економічна система не може розглядатися ізольовано.</a:t>
            </a:r>
          </a:p>
          <a:p>
            <a:pPr lvl="0"/>
            <a:r>
              <a:rPr lang="uk-UA" sz="2000" dirty="0"/>
              <a:t>Неузгодженість з промислової і економічною ситуацією в регіоні це глухий кут.</a:t>
            </a:r>
          </a:p>
          <a:p>
            <a:pPr lvl="0"/>
            <a:r>
              <a:rPr lang="uk-UA" sz="2000" dirty="0"/>
              <a:t>Занадто широке залучення громадськості до наукових досліджень і розробок (яка не є достатньо бізнес орієнтована) не є стійким через слабкі зв'язки з потребами та можливостями реального ринку.</a:t>
            </a:r>
          </a:p>
          <a:p>
            <a:pPr lvl="0"/>
            <a:r>
              <a:rPr lang="uk-UA" sz="2000" dirty="0"/>
              <a:t>Занадто «вузьке» бачення інновацій не відповідає RIS3 - необхідно враховувати всі аспекти інноваційної діяльності (технологічні, економічні, соціальні)</a:t>
            </a:r>
          </a:p>
          <a:p>
            <a:pPr lvl="0"/>
            <a:r>
              <a:rPr lang="uk-UA" sz="2000" dirty="0"/>
              <a:t>Існує спокуса скопіювати рішення з регіонів, що найбільш ефективно працюють, без належного розгляду місцевих  конкретних умов.</a:t>
            </a:r>
          </a:p>
        </p:txBody>
      </p:sp>
      <p:sp>
        <p:nvSpPr>
          <p:cNvPr id="4" name="Prostokąt 3">
            <a:extLst>
              <a:ext uri="{FF2B5EF4-FFF2-40B4-BE49-F238E27FC236}">
                <a16:creationId xmlns:a16="http://schemas.microsoft.com/office/drawing/2014/main" id="{7A19B55C-A69B-48D6-A63C-21C0B2F0581A}"/>
              </a:ext>
            </a:extLst>
          </p:cNvPr>
          <p:cNvSpPr/>
          <p:nvPr/>
        </p:nvSpPr>
        <p:spPr>
          <a:xfrm>
            <a:off x="10466024" y="106630"/>
            <a:ext cx="1542362" cy="13255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Н</a:t>
            </a:r>
            <a:r>
              <a:rPr lang="uk-UA" sz="4000" b="1" dirty="0"/>
              <a:t>І</a:t>
            </a:r>
            <a:endParaRPr lang="en-GB" sz="4000" b="1" dirty="0"/>
          </a:p>
        </p:txBody>
      </p:sp>
    </p:spTree>
    <p:extLst>
      <p:ext uri="{BB962C8B-B14F-4D97-AF65-F5344CB8AC3E}">
        <p14:creationId xmlns:p14="http://schemas.microsoft.com/office/powerpoint/2010/main" val="199217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C8E225-8041-4A50-AC86-43D72C915BFA}"/>
              </a:ext>
            </a:extLst>
          </p:cNvPr>
          <p:cNvSpPr>
            <a:spLocks noGrp="1"/>
          </p:cNvSpPr>
          <p:nvPr>
            <p:ph type="title"/>
          </p:nvPr>
        </p:nvSpPr>
        <p:spPr/>
        <p:txBody>
          <a:bodyPr/>
          <a:lstStyle/>
          <a:p>
            <a:r>
              <a:rPr lang="uk-UA" dirty="0">
                <a:solidFill>
                  <a:srgbClr val="0070C0"/>
                </a:solidFill>
              </a:rPr>
              <a:t>Сутність </a:t>
            </a:r>
            <a:r>
              <a:rPr lang="en-GB" dirty="0">
                <a:solidFill>
                  <a:srgbClr val="0070C0"/>
                </a:solidFill>
              </a:rPr>
              <a:t>RIS3</a:t>
            </a:r>
          </a:p>
        </p:txBody>
      </p:sp>
      <p:sp>
        <p:nvSpPr>
          <p:cNvPr id="3" name="Symbol zastępczy zawartości 2">
            <a:extLst>
              <a:ext uri="{FF2B5EF4-FFF2-40B4-BE49-F238E27FC236}">
                <a16:creationId xmlns:a16="http://schemas.microsoft.com/office/drawing/2014/main" id="{CFEB37B0-AE43-459C-9EC6-7A2CCA00A1B0}"/>
              </a:ext>
            </a:extLst>
          </p:cNvPr>
          <p:cNvSpPr>
            <a:spLocks noGrp="1"/>
          </p:cNvSpPr>
          <p:nvPr>
            <p:ph idx="1"/>
          </p:nvPr>
        </p:nvSpPr>
        <p:spPr>
          <a:xfrm rot="20900028">
            <a:off x="625842" y="1950157"/>
            <a:ext cx="3548139" cy="3716527"/>
          </a:xfrm>
        </p:spPr>
        <p:txBody>
          <a:bodyPr>
            <a:normAutofit/>
          </a:bodyPr>
          <a:lstStyle/>
          <a:p>
            <a:pPr marL="0" indent="0">
              <a:buNone/>
            </a:pPr>
            <a:r>
              <a:rPr lang="uk-UA" sz="2400" b="1" i="1" dirty="0">
                <a:solidFill>
                  <a:srgbClr val="0070C0"/>
                </a:solidFill>
              </a:rPr>
              <a:t>Розумна спеціалізація це концентрація державних ресурсів в інвестиції у сферу знань за </a:t>
            </a:r>
            <a:r>
              <a:rPr lang="uk-UA" sz="2400" b="1" i="1" u="sng" dirty="0">
                <a:solidFill>
                  <a:srgbClr val="0070C0"/>
                </a:solidFill>
              </a:rPr>
              <a:t>окремими видами діяльності </a:t>
            </a:r>
            <a:r>
              <a:rPr lang="uk-UA" sz="2400" b="1" i="1" dirty="0">
                <a:solidFill>
                  <a:srgbClr val="0070C0"/>
                </a:solidFill>
              </a:rPr>
              <a:t>для посилення або розвитку порівняльних переваг у існуючих або нових областях. </a:t>
            </a:r>
          </a:p>
        </p:txBody>
      </p:sp>
      <p:sp>
        <p:nvSpPr>
          <p:cNvPr id="4" name="Rectangle 3">
            <a:extLst>
              <a:ext uri="{FF2B5EF4-FFF2-40B4-BE49-F238E27FC236}">
                <a16:creationId xmlns:a16="http://schemas.microsoft.com/office/drawing/2014/main" id="{A7C781AF-F18B-47A3-814C-CFDBD0035871}"/>
              </a:ext>
            </a:extLst>
          </p:cNvPr>
          <p:cNvSpPr/>
          <p:nvPr/>
        </p:nvSpPr>
        <p:spPr>
          <a:xfrm>
            <a:off x="326065" y="6338986"/>
            <a:ext cx="10418649" cy="307777"/>
          </a:xfrm>
          <a:prstGeom prst="rect">
            <a:avLst/>
          </a:prstGeom>
        </p:spPr>
        <p:txBody>
          <a:bodyPr wrap="square">
            <a:spAutoFit/>
          </a:bodyPr>
          <a:lstStyle/>
          <a:p>
            <a:r>
              <a:rPr lang="en-GB" sz="1400" dirty="0"/>
              <a:t>Європейська комісія</a:t>
            </a:r>
            <a:r>
              <a:rPr lang="pl-PL" sz="1400" dirty="0"/>
              <a:t>: </a:t>
            </a:r>
            <a:r>
              <a:rPr lang="en-GB" sz="1400" dirty="0"/>
              <a:t>Знання для зростання</a:t>
            </a:r>
            <a:r>
              <a:rPr lang="pl-PL" sz="1400" dirty="0"/>
              <a:t> (2009) </a:t>
            </a:r>
            <a:r>
              <a:rPr lang="en-GB" sz="1400" dirty="0"/>
              <a:t> </a:t>
            </a:r>
            <a:r>
              <a:rPr lang="en-GB" sz="1400" dirty="0">
                <a:hlinkClick r:id="rId2"/>
              </a:rPr>
              <a:t>http://ec.europa.eu/invest-in-research/pdf/download_en/selected_papers_en.pdf</a:t>
            </a:r>
            <a:r>
              <a:rPr lang="pl-PL" sz="1400" dirty="0"/>
              <a:t> </a:t>
            </a:r>
            <a:endParaRPr lang="en-GB" sz="1400" dirty="0"/>
          </a:p>
        </p:txBody>
      </p:sp>
      <p:graphicFrame>
        <p:nvGraphicFramePr>
          <p:cNvPr id="5" name="Diagram 4">
            <a:extLst>
              <a:ext uri="{FF2B5EF4-FFF2-40B4-BE49-F238E27FC236}">
                <a16:creationId xmlns:a16="http://schemas.microsoft.com/office/drawing/2014/main" id="{F376EED3-3AFF-4816-8BD8-D1536620F83D}"/>
              </a:ext>
            </a:extLst>
          </p:cNvPr>
          <p:cNvGraphicFramePr/>
          <p:nvPr>
            <p:extLst/>
          </p:nvPr>
        </p:nvGraphicFramePr>
        <p:xfrm>
          <a:off x="4146698" y="903767"/>
          <a:ext cx="7719237" cy="5954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6050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3AF105-4E84-4392-8A7F-F8A5891638DD}"/>
              </a:ext>
            </a:extLst>
          </p:cNvPr>
          <p:cNvSpPr>
            <a:spLocks noGrp="1"/>
          </p:cNvSpPr>
          <p:nvPr>
            <p:ph type="title"/>
          </p:nvPr>
        </p:nvSpPr>
        <p:spPr/>
        <p:txBody>
          <a:bodyPr/>
          <a:lstStyle/>
          <a:p>
            <a:r>
              <a:rPr lang="uk-UA" dirty="0">
                <a:solidFill>
                  <a:srgbClr val="0070C0"/>
                </a:solidFill>
              </a:rPr>
              <a:t>Важливі спостереження</a:t>
            </a:r>
            <a:endParaRPr lang="en-GB" dirty="0"/>
          </a:p>
        </p:txBody>
      </p:sp>
      <p:sp>
        <p:nvSpPr>
          <p:cNvPr id="3" name="Symbol zastępczy zawartości 2">
            <a:extLst>
              <a:ext uri="{FF2B5EF4-FFF2-40B4-BE49-F238E27FC236}">
                <a16:creationId xmlns:a16="http://schemas.microsoft.com/office/drawing/2014/main" id="{52E0DB98-0FC3-4B24-8530-3C1602834A9A}"/>
              </a:ext>
            </a:extLst>
          </p:cNvPr>
          <p:cNvSpPr>
            <a:spLocks noGrp="1"/>
          </p:cNvSpPr>
          <p:nvPr>
            <p:ph idx="1"/>
          </p:nvPr>
        </p:nvSpPr>
        <p:spPr/>
        <p:txBody>
          <a:bodyPr>
            <a:noAutofit/>
          </a:bodyPr>
          <a:lstStyle/>
          <a:p>
            <a:pPr lvl="0"/>
            <a:r>
              <a:rPr lang="uk-UA" sz="2000" dirty="0"/>
              <a:t>Область спеціалізації це наукові дослідження і розробки або область інновації характеризується особливими знаннями. Вона може бути визначена як з точки зору можливостей або технології, так і функціональності продукту. Існування області спеціалізації часто є необхідною умовою для здатності розробляти інноваційні продукти або послуги для конкретних ринкових ніш.</a:t>
            </a:r>
          </a:p>
          <a:p>
            <a:pPr lvl="0"/>
            <a:r>
              <a:rPr lang="uk-UA" sz="2000" dirty="0"/>
              <a:t>Сфера/ область розумної спеціалізації  це можливість ефективно пов'язати області знань з ринковим потенціалом, можливо, з огляду на ринкову нішу. Знання само по собі не обов'язково створює економічну цінність, яка відбивається у ВВП чи у загальній оцінці добробуту. З іншого боку, продукти з вмістом мало знань, як правило, не можуть захищати свої ніші довго, якщо можуть взагалі, і повертаються до становища малої конкурентоспроможності, характерної для недиференційованих так званих "однорідних" товарів.</a:t>
            </a:r>
          </a:p>
          <a:p>
            <a:pPr marL="0" indent="0">
              <a:buNone/>
            </a:pPr>
            <a:r>
              <a:rPr lang="uk-UA" sz="2000" b="1" dirty="0">
                <a:solidFill>
                  <a:srgbClr val="FF0000"/>
                </a:solidFill>
              </a:rPr>
              <a:t>Тому сфери розумної спеціалізації часто знаходяться на перехресті різних галузей, технологій або знань.</a:t>
            </a:r>
            <a:endParaRPr lang="uk-UA" sz="2000" dirty="0">
              <a:solidFill>
                <a:srgbClr val="FF0000"/>
              </a:solidFill>
            </a:endParaRPr>
          </a:p>
          <a:p>
            <a:endParaRPr lang="en-GB" sz="2000" dirty="0"/>
          </a:p>
        </p:txBody>
      </p:sp>
    </p:spTree>
    <p:extLst>
      <p:ext uri="{BB962C8B-B14F-4D97-AF65-F5344CB8AC3E}">
        <p14:creationId xmlns:p14="http://schemas.microsoft.com/office/powerpoint/2010/main" val="1619589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3AF105-4E84-4392-8A7F-F8A5891638DD}"/>
              </a:ext>
            </a:extLst>
          </p:cNvPr>
          <p:cNvSpPr>
            <a:spLocks noGrp="1"/>
          </p:cNvSpPr>
          <p:nvPr>
            <p:ph type="title"/>
          </p:nvPr>
        </p:nvSpPr>
        <p:spPr/>
        <p:txBody>
          <a:bodyPr/>
          <a:lstStyle/>
          <a:p>
            <a:r>
              <a:rPr lang="uk-UA" dirty="0">
                <a:solidFill>
                  <a:srgbClr val="0070C0"/>
                </a:solidFill>
              </a:rPr>
              <a:t>Важливі спостереження</a:t>
            </a:r>
            <a:endParaRPr lang="en-GB" dirty="0"/>
          </a:p>
        </p:txBody>
      </p:sp>
      <p:sp>
        <p:nvSpPr>
          <p:cNvPr id="6" name="Prostokąt 5">
            <a:extLst>
              <a:ext uri="{FF2B5EF4-FFF2-40B4-BE49-F238E27FC236}">
                <a16:creationId xmlns:a16="http://schemas.microsoft.com/office/drawing/2014/main" id="{1FE4F17A-A1AA-491B-AD6A-106EB99342F0}"/>
              </a:ext>
            </a:extLst>
          </p:cNvPr>
          <p:cNvSpPr/>
          <p:nvPr/>
        </p:nvSpPr>
        <p:spPr>
          <a:xfrm>
            <a:off x="595302" y="1339107"/>
            <a:ext cx="3117383" cy="4524315"/>
          </a:xfrm>
          <a:prstGeom prst="rect">
            <a:avLst/>
          </a:prstGeom>
          <a:solidFill>
            <a:srgbClr val="FFFFCC"/>
          </a:solidFill>
        </p:spPr>
        <p:txBody>
          <a:bodyPr wrap="square">
            <a:spAutoFit/>
          </a:bodyPr>
          <a:lstStyle/>
          <a:p>
            <a:endParaRPr lang="en-GB" dirty="0"/>
          </a:p>
          <a:p>
            <a:r>
              <a:rPr lang="ru-RU" dirty="0" err="1"/>
              <a:t>Конкурентоспроможність</a:t>
            </a:r>
            <a:r>
              <a:rPr lang="ru-RU" dirty="0"/>
              <a:t> не </a:t>
            </a:r>
            <a:r>
              <a:rPr lang="ru-RU" dirty="0" err="1"/>
              <a:t>вимірюється</a:t>
            </a:r>
            <a:r>
              <a:rPr lang="ru-RU" dirty="0"/>
              <a:t> з точки </a:t>
            </a:r>
            <a:r>
              <a:rPr lang="ru-RU" dirty="0" err="1"/>
              <a:t>зору</a:t>
            </a:r>
            <a:r>
              <a:rPr lang="ru-RU" dirty="0"/>
              <a:t> </a:t>
            </a:r>
            <a:r>
              <a:rPr lang="ru-RU" dirty="0" err="1"/>
              <a:t>спроможності</a:t>
            </a:r>
            <a:r>
              <a:rPr lang="ru-RU" dirty="0"/>
              <a:t> </a:t>
            </a:r>
            <a:r>
              <a:rPr lang="ru-RU" dirty="0" err="1"/>
              <a:t>регіону</a:t>
            </a:r>
            <a:r>
              <a:rPr lang="ru-RU" dirty="0"/>
              <a:t> / </a:t>
            </a:r>
            <a:r>
              <a:rPr lang="ru-RU" dirty="0" err="1"/>
              <a:t>країни</a:t>
            </a:r>
            <a:r>
              <a:rPr lang="ru-RU" dirty="0"/>
              <a:t> </a:t>
            </a:r>
            <a:r>
              <a:rPr lang="ru-RU" dirty="0" err="1"/>
              <a:t>розвивати</a:t>
            </a:r>
            <a:r>
              <a:rPr lang="ru-RU" dirty="0"/>
              <a:t> </a:t>
            </a:r>
            <a:r>
              <a:rPr lang="ru-RU" dirty="0" err="1"/>
              <a:t>інтегровану</a:t>
            </a:r>
            <a:r>
              <a:rPr lang="ru-RU" dirty="0"/>
              <a:t> </a:t>
            </a:r>
            <a:r>
              <a:rPr lang="ru-RU" dirty="0" err="1"/>
              <a:t>галузь</a:t>
            </a:r>
            <a:r>
              <a:rPr lang="en-GB" dirty="0"/>
              <a:t>, але для досягнення оптимального положення в </a:t>
            </a:r>
            <a:r>
              <a:rPr lang="en-GB" dirty="0" err="1"/>
              <a:t>глобальних</a:t>
            </a:r>
            <a:r>
              <a:rPr lang="en-GB" dirty="0"/>
              <a:t> </a:t>
            </a:r>
            <a:r>
              <a:rPr lang="uk-UA" dirty="0">
                <a:latin typeface="Calibri" panose="020F0502020204030204" pitchFamily="34" charset="0"/>
                <a:ea typeface="Calibri" panose="020F0502020204030204" pitchFamily="34" charset="0"/>
                <a:cs typeface="Times New Roman" panose="02020603050405020304" pitchFamily="18" charset="0"/>
              </a:rPr>
              <a:t>виробничо-збутових ланцюжків (ГВЗЛ)</a:t>
            </a:r>
            <a:r>
              <a:rPr lang="en-GB" dirty="0"/>
              <a:t>. Вона може бути оцінена на трьох рівнях: здатність </a:t>
            </a:r>
            <a:r>
              <a:rPr lang="en-GB" dirty="0" err="1"/>
              <a:t>приєднатися</a:t>
            </a:r>
            <a:r>
              <a:rPr lang="en-GB" dirty="0"/>
              <a:t> </a:t>
            </a:r>
            <a:r>
              <a:rPr lang="uk-UA" dirty="0">
                <a:latin typeface="Calibri" panose="020F0502020204030204" pitchFamily="34" charset="0"/>
                <a:ea typeface="Calibri" panose="020F0502020204030204" pitchFamily="34" charset="0"/>
                <a:cs typeface="Times New Roman" panose="02020603050405020304" pitchFamily="18" charset="0"/>
              </a:rPr>
              <a:t>ГВЗЛ </a:t>
            </a:r>
            <a:r>
              <a:rPr lang="en-GB" dirty="0" err="1"/>
              <a:t>залишатися</a:t>
            </a:r>
            <a:r>
              <a:rPr lang="en-GB" dirty="0"/>
              <a:t> </a:t>
            </a:r>
            <a:r>
              <a:rPr lang="en-GB" dirty="0" err="1"/>
              <a:t>частиною</a:t>
            </a:r>
            <a:r>
              <a:rPr lang="en-GB" dirty="0"/>
              <a:t> </a:t>
            </a:r>
            <a:r>
              <a:rPr lang="uk-UA" dirty="0">
                <a:latin typeface="Calibri" panose="020F0502020204030204" pitchFamily="34" charset="0"/>
                <a:ea typeface="Calibri" panose="020F0502020204030204" pitchFamily="34" charset="0"/>
                <a:cs typeface="Times New Roman" panose="02020603050405020304" pitchFamily="18" charset="0"/>
              </a:rPr>
              <a:t>ГВЗЛ </a:t>
            </a:r>
            <a:r>
              <a:rPr lang="en-GB" dirty="0"/>
              <a:t>і рухатися вгору </a:t>
            </a:r>
            <a:r>
              <a:rPr lang="en-GB" dirty="0" err="1"/>
              <a:t>по</a:t>
            </a:r>
            <a:r>
              <a:rPr lang="en-GB" dirty="0"/>
              <a:t> </a:t>
            </a:r>
            <a:r>
              <a:rPr lang="uk-UA" dirty="0">
                <a:latin typeface="Calibri" panose="020F0502020204030204" pitchFamily="34" charset="0"/>
                <a:ea typeface="Calibri" panose="020F0502020204030204" pitchFamily="34" charset="0"/>
                <a:cs typeface="Times New Roman" panose="02020603050405020304" pitchFamily="18" charset="0"/>
              </a:rPr>
              <a:t>виробничо-збутовому </a:t>
            </a:r>
            <a:r>
              <a:rPr lang="en-GB" dirty="0" err="1"/>
              <a:t>ланцюжку</a:t>
            </a:r>
            <a:r>
              <a:rPr lang="en-GB" dirty="0"/>
              <a:t> </a:t>
            </a:r>
            <a:r>
              <a:rPr lang="uk-UA" dirty="0"/>
              <a:t>в рамках </a:t>
            </a:r>
            <a:r>
              <a:rPr lang="uk-UA" dirty="0">
                <a:latin typeface="Calibri" panose="020F0502020204030204" pitchFamily="34" charset="0"/>
                <a:ea typeface="Calibri" panose="020F0502020204030204" pitchFamily="34" charset="0"/>
                <a:cs typeface="Times New Roman" panose="02020603050405020304" pitchFamily="18" charset="0"/>
              </a:rPr>
              <a:t>ГВЗЛ</a:t>
            </a:r>
            <a:r>
              <a:rPr lang="en-GB" dirty="0"/>
              <a:t>.</a:t>
            </a:r>
          </a:p>
        </p:txBody>
      </p:sp>
      <p:graphicFrame>
        <p:nvGraphicFramePr>
          <p:cNvPr id="7" name="Diagram 6">
            <a:extLst>
              <a:ext uri="{FF2B5EF4-FFF2-40B4-BE49-F238E27FC236}">
                <a16:creationId xmlns:a16="http://schemas.microsoft.com/office/drawing/2014/main" id="{6B6CF829-1660-4E1D-93B4-27091930423F}"/>
              </a:ext>
            </a:extLst>
          </p:cNvPr>
          <p:cNvGraphicFramePr/>
          <p:nvPr>
            <p:extLst>
              <p:ext uri="{D42A27DB-BD31-4B8C-83A1-F6EECF244321}">
                <p14:modId xmlns:p14="http://schemas.microsoft.com/office/powerpoint/2010/main" val="2773140960"/>
              </p:ext>
            </p:extLst>
          </p:nvPr>
        </p:nvGraphicFramePr>
        <p:xfrm>
          <a:off x="8236417" y="1828185"/>
          <a:ext cx="3301591" cy="3201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rostokąt 8">
            <a:extLst>
              <a:ext uri="{FF2B5EF4-FFF2-40B4-BE49-F238E27FC236}">
                <a16:creationId xmlns:a16="http://schemas.microsoft.com/office/drawing/2014/main" id="{531CD659-2CDF-452E-ADD3-69336C689E59}"/>
              </a:ext>
            </a:extLst>
          </p:cNvPr>
          <p:cNvSpPr/>
          <p:nvPr/>
        </p:nvSpPr>
        <p:spPr>
          <a:xfrm>
            <a:off x="4870673" y="1274564"/>
            <a:ext cx="2207756" cy="4308872"/>
          </a:xfrm>
          <a:prstGeom prst="rect">
            <a:avLst/>
          </a:prstGeom>
          <a:solidFill>
            <a:srgbClr val="FFFF99"/>
          </a:solidFill>
        </p:spPr>
        <p:txBody>
          <a:bodyPr wrap="square">
            <a:spAutoFit/>
          </a:bodyPr>
          <a:lstStyle/>
          <a:p>
            <a:endParaRPr lang="en-GB" dirty="0"/>
          </a:p>
          <a:p>
            <a:pPr>
              <a:spcBef>
                <a:spcPts val="600"/>
              </a:spcBef>
            </a:pPr>
            <a:r>
              <a:rPr lang="en-GB" dirty="0" err="1"/>
              <a:t>Системи</a:t>
            </a:r>
            <a:r>
              <a:rPr lang="en-GB" dirty="0"/>
              <a:t> </a:t>
            </a:r>
            <a:r>
              <a:rPr lang="en-GB" dirty="0" err="1"/>
              <a:t>конкуренції</a:t>
            </a:r>
            <a:endParaRPr lang="en-GB" dirty="0"/>
          </a:p>
          <a:p>
            <a:pPr>
              <a:spcBef>
                <a:spcPts val="600"/>
              </a:spcBef>
            </a:pPr>
            <a:r>
              <a:rPr lang="uk-UA" dirty="0">
                <a:latin typeface="Calibri" panose="020F0502020204030204" pitchFamily="34" charset="0"/>
                <a:ea typeface="Calibri" panose="020F0502020204030204" pitchFamily="34" charset="0"/>
                <a:cs typeface="Times New Roman" panose="02020603050405020304" pitchFamily="18" charset="0"/>
              </a:rPr>
              <a:t>Виробничо-збутовий л</a:t>
            </a:r>
            <a:r>
              <a:rPr lang="en-GB" dirty="0" err="1"/>
              <a:t>анцюж</a:t>
            </a:r>
            <a:r>
              <a:rPr lang="uk-UA" dirty="0" err="1"/>
              <a:t>ок</a:t>
            </a:r>
            <a:endParaRPr lang="en-GB" dirty="0"/>
          </a:p>
          <a:p>
            <a:pPr>
              <a:spcBef>
                <a:spcPts val="600"/>
              </a:spcBef>
            </a:pPr>
            <a:r>
              <a:rPr lang="en-GB" dirty="0" err="1"/>
              <a:t>Торгівл</a:t>
            </a:r>
            <a:r>
              <a:rPr lang="uk-UA" dirty="0"/>
              <a:t>я</a:t>
            </a:r>
            <a:endParaRPr lang="en-GB" dirty="0"/>
          </a:p>
          <a:p>
            <a:pPr>
              <a:spcBef>
                <a:spcPts val="600"/>
              </a:spcBef>
            </a:pPr>
            <a:r>
              <a:rPr lang="en-GB" dirty="0"/>
              <a:t>ПІІ</a:t>
            </a:r>
          </a:p>
          <a:p>
            <a:pPr>
              <a:spcBef>
                <a:spcPts val="600"/>
              </a:spcBef>
            </a:pPr>
            <a:r>
              <a:rPr lang="uk-UA" dirty="0"/>
              <a:t>Наукові дослідження/інновації</a:t>
            </a:r>
            <a:endParaRPr lang="en-GB" dirty="0"/>
          </a:p>
          <a:p>
            <a:pPr>
              <a:spcBef>
                <a:spcPts val="600"/>
              </a:spcBef>
            </a:pPr>
            <a:r>
              <a:rPr lang="uk-UA" dirty="0"/>
              <a:t>Сфера</a:t>
            </a:r>
            <a:endParaRPr lang="en-GB" dirty="0"/>
          </a:p>
          <a:p>
            <a:pPr>
              <a:spcBef>
                <a:spcPts val="600"/>
              </a:spcBef>
            </a:pPr>
            <a:r>
              <a:rPr lang="en-GB" dirty="0" err="1"/>
              <a:t>Ринкова</a:t>
            </a:r>
            <a:r>
              <a:rPr lang="en-GB" dirty="0"/>
              <a:t> </a:t>
            </a:r>
            <a:r>
              <a:rPr lang="en-GB" dirty="0" err="1"/>
              <a:t>ніша</a:t>
            </a:r>
            <a:endParaRPr lang="en-GB" dirty="0"/>
          </a:p>
          <a:p>
            <a:pPr>
              <a:spcBef>
                <a:spcPts val="600"/>
              </a:spcBef>
            </a:pPr>
            <a:r>
              <a:rPr lang="en-GB" dirty="0" err="1"/>
              <a:t>Потужність</a:t>
            </a:r>
            <a:endParaRPr lang="en-GB" dirty="0"/>
          </a:p>
          <a:p>
            <a:endParaRPr lang="en-GB" dirty="0"/>
          </a:p>
        </p:txBody>
      </p:sp>
      <p:sp>
        <p:nvSpPr>
          <p:cNvPr id="10" name="Prostokąt 9">
            <a:extLst>
              <a:ext uri="{FF2B5EF4-FFF2-40B4-BE49-F238E27FC236}">
                <a16:creationId xmlns:a16="http://schemas.microsoft.com/office/drawing/2014/main" id="{4B376523-9F22-4720-9059-5DC859BB3A9B}"/>
              </a:ext>
            </a:extLst>
          </p:cNvPr>
          <p:cNvSpPr/>
          <p:nvPr/>
        </p:nvSpPr>
        <p:spPr>
          <a:xfrm>
            <a:off x="595302" y="5973273"/>
            <a:ext cx="2994930" cy="738664"/>
          </a:xfrm>
          <a:prstGeom prst="rect">
            <a:avLst/>
          </a:prstGeom>
        </p:spPr>
        <p:txBody>
          <a:bodyPr wrap="square">
            <a:spAutoFit/>
          </a:bodyPr>
          <a:lstStyle/>
          <a:p>
            <a:r>
              <a:rPr lang="en-GB" sz="1400" dirty="0"/>
              <a:t>Brennan L., </a:t>
            </a:r>
            <a:r>
              <a:rPr lang="en-GB" sz="1400" dirty="0" err="1"/>
              <a:t>Rakhmatullin</a:t>
            </a:r>
            <a:r>
              <a:rPr lang="en-GB" sz="1400" dirty="0"/>
              <a:t> R. (2015). Global Value Chains and Smart Specialisation Strategy. EUR 27649 EN </a:t>
            </a:r>
          </a:p>
        </p:txBody>
      </p:sp>
      <p:sp>
        <p:nvSpPr>
          <p:cNvPr id="11" name="Strzałka: w prawo 10">
            <a:extLst>
              <a:ext uri="{FF2B5EF4-FFF2-40B4-BE49-F238E27FC236}">
                <a16:creationId xmlns:a16="http://schemas.microsoft.com/office/drawing/2014/main" id="{0F074071-7024-4FAA-96BF-4AD958B6F8F1}"/>
              </a:ext>
            </a:extLst>
          </p:cNvPr>
          <p:cNvSpPr/>
          <p:nvPr/>
        </p:nvSpPr>
        <p:spPr>
          <a:xfrm>
            <a:off x="3841143" y="3221367"/>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rzałka: w prawo 11">
            <a:extLst>
              <a:ext uri="{FF2B5EF4-FFF2-40B4-BE49-F238E27FC236}">
                <a16:creationId xmlns:a16="http://schemas.microsoft.com/office/drawing/2014/main" id="{25EC1158-F630-4C4D-82A5-68577C678F58}"/>
              </a:ext>
            </a:extLst>
          </p:cNvPr>
          <p:cNvSpPr/>
          <p:nvPr/>
        </p:nvSpPr>
        <p:spPr>
          <a:xfrm>
            <a:off x="7129551" y="318668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719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983D23-AC80-402C-8969-D264C32C8A7B}"/>
              </a:ext>
            </a:extLst>
          </p:cNvPr>
          <p:cNvSpPr>
            <a:spLocks noGrp="1"/>
          </p:cNvSpPr>
          <p:nvPr>
            <p:ph type="title"/>
          </p:nvPr>
        </p:nvSpPr>
        <p:spPr/>
        <p:txBody>
          <a:bodyPr/>
          <a:lstStyle/>
          <a:p>
            <a:r>
              <a:rPr lang="en-GB" dirty="0" err="1">
                <a:solidFill>
                  <a:srgbClr val="0070C0"/>
                </a:solidFill>
              </a:rPr>
              <a:t>Широкі</a:t>
            </a:r>
            <a:r>
              <a:rPr lang="en-GB" dirty="0">
                <a:solidFill>
                  <a:srgbClr val="0070C0"/>
                </a:solidFill>
              </a:rPr>
              <a:t> </a:t>
            </a:r>
            <a:r>
              <a:rPr lang="en-GB" dirty="0" err="1">
                <a:solidFill>
                  <a:srgbClr val="0070C0"/>
                </a:solidFill>
              </a:rPr>
              <a:t>цілі</a:t>
            </a:r>
            <a:r>
              <a:rPr lang="uk-UA" dirty="0">
                <a:solidFill>
                  <a:srgbClr val="0070C0"/>
                </a:solidFill>
              </a:rPr>
              <a:t> РР</a:t>
            </a:r>
            <a:r>
              <a:rPr lang="en-GB" dirty="0">
                <a:solidFill>
                  <a:srgbClr val="0070C0"/>
                </a:solidFill>
              </a:rPr>
              <a:t> і RIS3</a:t>
            </a:r>
          </a:p>
        </p:txBody>
      </p:sp>
      <p:sp>
        <p:nvSpPr>
          <p:cNvPr id="5" name="Symbol zastępczy zawartości 4">
            <a:extLst>
              <a:ext uri="{FF2B5EF4-FFF2-40B4-BE49-F238E27FC236}">
                <a16:creationId xmlns:a16="http://schemas.microsoft.com/office/drawing/2014/main" id="{EE38CE5B-F1C0-443E-8654-B4C9E88D1837}"/>
              </a:ext>
            </a:extLst>
          </p:cNvPr>
          <p:cNvSpPr>
            <a:spLocks noGrp="1"/>
          </p:cNvSpPr>
          <p:nvPr>
            <p:ph sz="half" idx="2"/>
          </p:nvPr>
        </p:nvSpPr>
        <p:spPr>
          <a:xfrm>
            <a:off x="6334699" y="1825625"/>
            <a:ext cx="5857301" cy="5170086"/>
          </a:xfrm>
        </p:spPr>
        <p:txBody>
          <a:bodyPr>
            <a:noAutofit/>
          </a:bodyPr>
          <a:lstStyle/>
          <a:p>
            <a:pPr marL="0" indent="0">
              <a:buNone/>
            </a:pPr>
            <a:r>
              <a:rPr lang="uk-UA" sz="1800" b="1" dirty="0">
                <a:solidFill>
                  <a:srgbClr val="FF0000"/>
                </a:solidFill>
              </a:rPr>
              <a:t>О</a:t>
            </a:r>
            <a:r>
              <a:rPr lang="en-GB" sz="1800" b="1" dirty="0" err="1">
                <a:solidFill>
                  <a:srgbClr val="FF0000"/>
                </a:solidFill>
              </a:rPr>
              <a:t>бгрунтування</a:t>
            </a:r>
            <a:r>
              <a:rPr lang="uk-UA" sz="1800" b="1" dirty="0">
                <a:solidFill>
                  <a:srgbClr val="FF0000"/>
                </a:solidFill>
              </a:rPr>
              <a:t> </a:t>
            </a:r>
            <a:r>
              <a:rPr lang="en-GB" sz="1800" b="1" dirty="0">
                <a:solidFill>
                  <a:srgbClr val="FF0000"/>
                </a:solidFill>
              </a:rPr>
              <a:t>RIS3 :</a:t>
            </a:r>
          </a:p>
          <a:p>
            <a:pPr lvl="0"/>
            <a:r>
              <a:rPr lang="uk-UA" sz="1800" dirty="0"/>
              <a:t>Розробити та впровадити стратегії економічної трансформації</a:t>
            </a:r>
          </a:p>
          <a:p>
            <a:pPr lvl="0"/>
            <a:r>
              <a:rPr lang="uk-UA" sz="1800" dirty="0"/>
              <a:t>Реагувати на економічні та соціальні проблеми</a:t>
            </a:r>
          </a:p>
          <a:p>
            <a:pPr lvl="0"/>
            <a:r>
              <a:rPr lang="uk-UA" sz="1800" dirty="0"/>
              <a:t>Зробити регіони більш помітними і привабливими для іноземних інвесторів</a:t>
            </a:r>
          </a:p>
          <a:p>
            <a:pPr lvl="0"/>
            <a:r>
              <a:rPr lang="uk-UA" sz="1800" dirty="0"/>
              <a:t>Поліпшити регіональних внутрішні і зовнішні зв‘язки (три- або чотиривимірні спіральні мережі, трикутники знань, співпраця університетів та бізнесу, кластери тощо)</a:t>
            </a:r>
          </a:p>
          <a:p>
            <a:pPr lvl="0"/>
            <a:r>
              <a:rPr lang="uk-UA" sz="1800" dirty="0"/>
              <a:t>Уникнення дублювання та копіювання в стратегіях розвитку</a:t>
            </a:r>
          </a:p>
          <a:p>
            <a:pPr lvl="0"/>
            <a:r>
              <a:rPr lang="uk-UA" sz="1800" dirty="0"/>
              <a:t>Накопичення «критичної маси» ресурсів</a:t>
            </a:r>
          </a:p>
          <a:p>
            <a:pPr lvl="0"/>
            <a:r>
              <a:rPr lang="uk-UA" sz="1800" dirty="0"/>
              <a:t>Сприяння розповсюдженню знань і технологічної диверсифікації</a:t>
            </a:r>
          </a:p>
        </p:txBody>
      </p:sp>
      <p:sp>
        <p:nvSpPr>
          <p:cNvPr id="7" name="Symbol zastępczy zawartości 6">
            <a:extLst>
              <a:ext uri="{FF2B5EF4-FFF2-40B4-BE49-F238E27FC236}">
                <a16:creationId xmlns:a16="http://schemas.microsoft.com/office/drawing/2014/main" id="{ACFA5266-0F72-4D91-B97F-2927F7E32EFF}"/>
              </a:ext>
            </a:extLst>
          </p:cNvPr>
          <p:cNvSpPr>
            <a:spLocks noGrp="1"/>
          </p:cNvSpPr>
          <p:nvPr>
            <p:ph sz="half" idx="1"/>
          </p:nvPr>
        </p:nvSpPr>
        <p:spPr>
          <a:xfrm>
            <a:off x="838200" y="1825625"/>
            <a:ext cx="4824470" cy="4351338"/>
          </a:xfrm>
        </p:spPr>
        <p:txBody>
          <a:bodyPr>
            <a:normAutofit/>
          </a:bodyPr>
          <a:lstStyle/>
          <a:p>
            <a:pPr marL="0" indent="0">
              <a:buNone/>
            </a:pPr>
            <a:r>
              <a:rPr lang="en-GB" sz="1800" b="1" dirty="0">
                <a:solidFill>
                  <a:srgbClr val="FF0000"/>
                </a:solidFill>
              </a:rPr>
              <a:t>Найбільш поширені </a:t>
            </a:r>
            <a:r>
              <a:rPr lang="en-GB" sz="1800" b="1" dirty="0" err="1">
                <a:solidFill>
                  <a:srgbClr val="FF0000"/>
                </a:solidFill>
              </a:rPr>
              <a:t>цілі</a:t>
            </a:r>
            <a:r>
              <a:rPr lang="en-GB" sz="1800" b="1" dirty="0">
                <a:solidFill>
                  <a:srgbClr val="FF0000"/>
                </a:solidFill>
              </a:rPr>
              <a:t> </a:t>
            </a:r>
            <a:r>
              <a:rPr lang="uk-UA" sz="1800" b="1" dirty="0">
                <a:solidFill>
                  <a:srgbClr val="FF0000"/>
                </a:solidFill>
              </a:rPr>
              <a:t>СРР</a:t>
            </a:r>
            <a:r>
              <a:rPr lang="en-GB" sz="1800" b="1" dirty="0">
                <a:solidFill>
                  <a:srgbClr val="FF0000"/>
                </a:solidFill>
              </a:rPr>
              <a:t> (ОЕСР):</a:t>
            </a:r>
          </a:p>
          <a:p>
            <a:r>
              <a:rPr lang="en-GB" sz="1800" dirty="0" err="1"/>
              <a:t>Підвищення</a:t>
            </a:r>
            <a:r>
              <a:rPr lang="en-GB" sz="1800" dirty="0"/>
              <a:t> </a:t>
            </a:r>
            <a:r>
              <a:rPr lang="en-GB" sz="1800" dirty="0" err="1"/>
              <a:t>конкурентоспроможності</a:t>
            </a:r>
            <a:r>
              <a:rPr lang="en-GB" sz="1800" dirty="0"/>
              <a:t> </a:t>
            </a:r>
            <a:r>
              <a:rPr lang="en-GB" sz="1800" dirty="0" err="1"/>
              <a:t>всіх</a:t>
            </a:r>
            <a:r>
              <a:rPr lang="en-GB" sz="1800" dirty="0"/>
              <a:t> </a:t>
            </a:r>
            <a:r>
              <a:rPr lang="en-GB" sz="1800" dirty="0" err="1"/>
              <a:t>регіонів</a:t>
            </a:r>
            <a:r>
              <a:rPr lang="en-GB" sz="1800" dirty="0"/>
              <a:t> - 28 </a:t>
            </a:r>
            <a:r>
              <a:rPr lang="en-GB" sz="1800" dirty="0" err="1"/>
              <a:t>країн</a:t>
            </a:r>
            <a:endParaRPr lang="en-GB" sz="1800" dirty="0"/>
          </a:p>
          <a:p>
            <a:r>
              <a:rPr lang="en-GB" sz="1800" dirty="0" err="1"/>
              <a:t>Підвищення</a:t>
            </a:r>
            <a:r>
              <a:rPr lang="en-GB" sz="1800" dirty="0"/>
              <a:t> </a:t>
            </a:r>
            <a:r>
              <a:rPr lang="en-GB" sz="1800" dirty="0" err="1"/>
              <a:t>конкурентоспроможності</a:t>
            </a:r>
            <a:r>
              <a:rPr lang="en-GB" sz="1800" dirty="0"/>
              <a:t> </a:t>
            </a:r>
            <a:r>
              <a:rPr lang="en-GB" sz="1800" dirty="0" err="1"/>
              <a:t>відстаючих</a:t>
            </a:r>
            <a:r>
              <a:rPr lang="en-GB" sz="1800" dirty="0"/>
              <a:t> </a:t>
            </a:r>
            <a:r>
              <a:rPr lang="en-GB" sz="1800" dirty="0" err="1"/>
              <a:t>регіонів</a:t>
            </a:r>
            <a:r>
              <a:rPr lang="en-GB" sz="1800" dirty="0"/>
              <a:t> - 26 </a:t>
            </a:r>
          </a:p>
          <a:p>
            <a:r>
              <a:rPr lang="en-GB" sz="1800" dirty="0" err="1"/>
              <a:t>Забезпечення</a:t>
            </a:r>
            <a:r>
              <a:rPr lang="en-GB" sz="1800" dirty="0"/>
              <a:t> </a:t>
            </a:r>
            <a:r>
              <a:rPr lang="en-GB" sz="1800" dirty="0" err="1"/>
              <a:t>збалансованого</a:t>
            </a:r>
            <a:r>
              <a:rPr lang="en-GB" sz="1800" dirty="0"/>
              <a:t> </a:t>
            </a:r>
            <a:r>
              <a:rPr lang="en-GB" sz="1800" dirty="0" err="1"/>
              <a:t>зростання</a:t>
            </a:r>
            <a:r>
              <a:rPr lang="en-GB" sz="1800" dirty="0"/>
              <a:t> - 24 </a:t>
            </a:r>
          </a:p>
          <a:p>
            <a:r>
              <a:rPr lang="en-GB" sz="1800" dirty="0" err="1"/>
              <a:t>Забезпечити</a:t>
            </a:r>
            <a:r>
              <a:rPr lang="en-GB" sz="1800" dirty="0"/>
              <a:t> </a:t>
            </a:r>
            <a:r>
              <a:rPr lang="en-GB" sz="1800" dirty="0" err="1"/>
              <a:t>достатній</a:t>
            </a:r>
            <a:r>
              <a:rPr lang="en-GB" sz="1800" dirty="0"/>
              <a:t> </a:t>
            </a:r>
            <a:r>
              <a:rPr lang="en-GB" sz="1800" dirty="0" err="1"/>
              <a:t>доступ</a:t>
            </a:r>
            <a:r>
              <a:rPr lang="en-GB" sz="1800" dirty="0"/>
              <a:t> </a:t>
            </a:r>
            <a:r>
              <a:rPr lang="en-GB" sz="1800" dirty="0" err="1"/>
              <a:t>до</a:t>
            </a:r>
            <a:r>
              <a:rPr lang="en-GB" sz="1800" dirty="0"/>
              <a:t> </a:t>
            </a:r>
            <a:r>
              <a:rPr lang="en-GB" sz="1800" dirty="0" err="1"/>
              <a:t>комунальних</a:t>
            </a:r>
            <a:r>
              <a:rPr lang="en-GB" sz="1800" dirty="0"/>
              <a:t> </a:t>
            </a:r>
            <a:r>
              <a:rPr lang="en-GB" sz="1800" dirty="0" err="1"/>
              <a:t>послуг</a:t>
            </a:r>
            <a:r>
              <a:rPr lang="en-GB" sz="1800" dirty="0"/>
              <a:t> - 21</a:t>
            </a:r>
          </a:p>
          <a:p>
            <a:r>
              <a:rPr lang="uk-UA" sz="1800" dirty="0"/>
              <a:t>Зменшення </a:t>
            </a:r>
            <a:r>
              <a:rPr lang="en-GB" sz="1800" dirty="0" err="1"/>
              <a:t>міжрегіональн</a:t>
            </a:r>
            <a:r>
              <a:rPr lang="uk-UA" sz="1800" dirty="0" err="1"/>
              <a:t>ої</a:t>
            </a:r>
            <a:r>
              <a:rPr lang="en-GB" sz="1800" dirty="0"/>
              <a:t> </a:t>
            </a:r>
            <a:r>
              <a:rPr lang="uk-UA" sz="1800" dirty="0"/>
              <a:t>нерівності</a:t>
            </a:r>
            <a:r>
              <a:rPr lang="en-GB" sz="1800" dirty="0"/>
              <a:t>- 20</a:t>
            </a:r>
          </a:p>
          <a:p>
            <a:r>
              <a:rPr lang="uk-UA" sz="1800" dirty="0"/>
              <a:t>Відродження проблемних районів </a:t>
            </a:r>
            <a:r>
              <a:rPr lang="en-GB" sz="1800" dirty="0"/>
              <a:t>(</a:t>
            </a:r>
            <a:r>
              <a:rPr lang="en-GB" sz="1800" dirty="0" err="1"/>
              <a:t>промислові</a:t>
            </a:r>
            <a:r>
              <a:rPr lang="en-GB" sz="1800" dirty="0"/>
              <a:t> </a:t>
            </a:r>
            <a:r>
              <a:rPr lang="en-GB" sz="1800" dirty="0" err="1"/>
              <a:t>шоки</a:t>
            </a:r>
            <a:r>
              <a:rPr lang="en-GB" sz="1800" dirty="0"/>
              <a:t>) - 19</a:t>
            </a:r>
          </a:p>
          <a:p>
            <a:r>
              <a:rPr lang="en-GB" sz="1800" dirty="0"/>
              <a:t>...</a:t>
            </a:r>
          </a:p>
          <a:p>
            <a:endParaRPr lang="en-GB" sz="1800" dirty="0"/>
          </a:p>
        </p:txBody>
      </p:sp>
      <p:cxnSp>
        <p:nvCxnSpPr>
          <p:cNvPr id="9" name="Łącznik prosty ze strzałką 8">
            <a:extLst>
              <a:ext uri="{FF2B5EF4-FFF2-40B4-BE49-F238E27FC236}">
                <a16:creationId xmlns:a16="http://schemas.microsoft.com/office/drawing/2014/main" id="{90AE6E71-D74D-4D36-9119-3592F2A16555}"/>
              </a:ext>
            </a:extLst>
          </p:cNvPr>
          <p:cNvCxnSpPr>
            <a:cxnSpLocks/>
          </p:cNvCxnSpPr>
          <p:nvPr/>
        </p:nvCxnSpPr>
        <p:spPr>
          <a:xfrm flipH="1">
            <a:off x="5387248" y="2357610"/>
            <a:ext cx="1035587" cy="2489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394284CF-3BE5-45A4-809C-4C1AEB269961}"/>
              </a:ext>
            </a:extLst>
          </p:cNvPr>
          <p:cNvCxnSpPr>
            <a:cxnSpLocks/>
          </p:cNvCxnSpPr>
          <p:nvPr/>
        </p:nvCxnSpPr>
        <p:spPr>
          <a:xfrm flipH="1">
            <a:off x="5387248" y="2357610"/>
            <a:ext cx="987848" cy="528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54501C8E-6D42-455B-A5CA-81F48DA8A50A}"/>
              </a:ext>
            </a:extLst>
          </p:cNvPr>
          <p:cNvCxnSpPr>
            <a:cxnSpLocks/>
          </p:cNvCxnSpPr>
          <p:nvPr/>
        </p:nvCxnSpPr>
        <p:spPr>
          <a:xfrm flipH="1" flipV="1">
            <a:off x="5255047" y="2500428"/>
            <a:ext cx="1120049" cy="385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a:extLst>
              <a:ext uri="{FF2B5EF4-FFF2-40B4-BE49-F238E27FC236}">
                <a16:creationId xmlns:a16="http://schemas.microsoft.com/office/drawing/2014/main" id="{90C32DB9-AA81-434E-B06F-63C1D4FA403E}"/>
              </a:ext>
            </a:extLst>
          </p:cNvPr>
          <p:cNvCxnSpPr>
            <a:cxnSpLocks/>
          </p:cNvCxnSpPr>
          <p:nvPr/>
        </p:nvCxnSpPr>
        <p:spPr>
          <a:xfrm flipH="1">
            <a:off x="5198127" y="3021356"/>
            <a:ext cx="1224708" cy="505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a:extLst>
              <a:ext uri="{FF2B5EF4-FFF2-40B4-BE49-F238E27FC236}">
                <a16:creationId xmlns:a16="http://schemas.microsoft.com/office/drawing/2014/main" id="{DAD0AE9A-B38C-4BF2-81C9-9DA30E777792}"/>
              </a:ext>
            </a:extLst>
          </p:cNvPr>
          <p:cNvCxnSpPr>
            <a:cxnSpLocks/>
          </p:cNvCxnSpPr>
          <p:nvPr/>
        </p:nvCxnSpPr>
        <p:spPr>
          <a:xfrm flipH="1">
            <a:off x="5255047" y="3959598"/>
            <a:ext cx="1165953" cy="519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a16="http://schemas.microsoft.com/office/drawing/2014/main" id="{FF7BA797-E234-4149-9BB2-A7C2813C767C}"/>
              </a:ext>
            </a:extLst>
          </p:cNvPr>
          <p:cNvCxnSpPr>
            <a:cxnSpLocks/>
          </p:cNvCxnSpPr>
          <p:nvPr/>
        </p:nvCxnSpPr>
        <p:spPr>
          <a:xfrm flipH="1" flipV="1">
            <a:off x="5245866" y="3106757"/>
            <a:ext cx="1129230" cy="779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a:extLst>
              <a:ext uri="{FF2B5EF4-FFF2-40B4-BE49-F238E27FC236}">
                <a16:creationId xmlns:a16="http://schemas.microsoft.com/office/drawing/2014/main" id="{B3510EF6-69F8-4421-9A6A-771D0871BF10}"/>
              </a:ext>
            </a:extLst>
          </p:cNvPr>
          <p:cNvCxnSpPr>
            <a:cxnSpLocks/>
          </p:cNvCxnSpPr>
          <p:nvPr/>
        </p:nvCxnSpPr>
        <p:spPr>
          <a:xfrm flipH="1" flipV="1">
            <a:off x="5098974" y="2453289"/>
            <a:ext cx="1322026" cy="2529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a:extLst>
              <a:ext uri="{FF2B5EF4-FFF2-40B4-BE49-F238E27FC236}">
                <a16:creationId xmlns:a16="http://schemas.microsoft.com/office/drawing/2014/main" id="{7145408D-2064-4574-A832-190F5DFD29C3}"/>
              </a:ext>
            </a:extLst>
          </p:cNvPr>
          <p:cNvCxnSpPr>
            <a:cxnSpLocks/>
          </p:cNvCxnSpPr>
          <p:nvPr/>
        </p:nvCxnSpPr>
        <p:spPr>
          <a:xfrm flipH="1" flipV="1">
            <a:off x="4847303" y="4759284"/>
            <a:ext cx="1527794" cy="969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Prostokąt 29">
            <a:extLst>
              <a:ext uri="{FF2B5EF4-FFF2-40B4-BE49-F238E27FC236}">
                <a16:creationId xmlns:a16="http://schemas.microsoft.com/office/drawing/2014/main" id="{134416D4-A5B5-4A6E-B3F6-440637C937EB}"/>
              </a:ext>
            </a:extLst>
          </p:cNvPr>
          <p:cNvSpPr/>
          <p:nvPr/>
        </p:nvSpPr>
        <p:spPr>
          <a:xfrm>
            <a:off x="838200" y="6012777"/>
            <a:ext cx="4824470" cy="523220"/>
          </a:xfrm>
          <a:prstGeom prst="rect">
            <a:avLst/>
          </a:prstGeom>
        </p:spPr>
        <p:txBody>
          <a:bodyPr wrap="square">
            <a:spAutoFit/>
          </a:bodyPr>
          <a:lstStyle/>
          <a:p>
            <a:r>
              <a:rPr lang="en-GB" sz="1400" dirty="0">
                <a:hlinkClick r:id="rId2"/>
              </a:rPr>
              <a:t>https://www.oecd.org/governance/regional-policy/Regional-development-strategies-in-OECD-countries.pdf</a:t>
            </a:r>
            <a:r>
              <a:rPr lang="pl-PL" sz="1400" dirty="0"/>
              <a:t> </a:t>
            </a:r>
            <a:endParaRPr lang="en-GB" sz="1400" dirty="0"/>
          </a:p>
        </p:txBody>
      </p:sp>
      <p:sp>
        <p:nvSpPr>
          <p:cNvPr id="31" name="Prostokąt 30">
            <a:extLst>
              <a:ext uri="{FF2B5EF4-FFF2-40B4-BE49-F238E27FC236}">
                <a16:creationId xmlns:a16="http://schemas.microsoft.com/office/drawing/2014/main" id="{877A001E-F47A-4CAA-A974-424A50E1D69F}"/>
              </a:ext>
            </a:extLst>
          </p:cNvPr>
          <p:cNvSpPr/>
          <p:nvPr/>
        </p:nvSpPr>
        <p:spPr>
          <a:xfrm rot="429584">
            <a:off x="7856675" y="246671"/>
            <a:ext cx="4071867" cy="1815882"/>
          </a:xfrm>
          <a:prstGeom prst="rect">
            <a:avLst/>
          </a:prstGeom>
          <a:solidFill>
            <a:srgbClr val="FFFF00"/>
          </a:solidFill>
        </p:spPr>
        <p:txBody>
          <a:bodyPr wrap="square">
            <a:spAutoFit/>
          </a:bodyPr>
          <a:lstStyle/>
          <a:p>
            <a:r>
              <a:rPr lang="en-GB" sz="1600" dirty="0"/>
              <a:t>сучасні тенденції RD повинні зосередитися на конкурентоспроможності і продуктивності</a:t>
            </a:r>
          </a:p>
          <a:p>
            <a:r>
              <a:rPr lang="en-GB" sz="1600" dirty="0"/>
              <a:t>драйвери:</a:t>
            </a:r>
          </a:p>
          <a:p>
            <a:r>
              <a:rPr lang="en-GB" sz="1600" dirty="0"/>
              <a:t>- Розвиток бізнесу</a:t>
            </a:r>
          </a:p>
          <a:p>
            <a:r>
              <a:rPr lang="en-GB" sz="1600" dirty="0"/>
              <a:t>- Сприяння розвитку інновацій</a:t>
            </a:r>
          </a:p>
          <a:p>
            <a:r>
              <a:rPr lang="en-GB" sz="1600" dirty="0"/>
              <a:t>- Стимулювання інвестицій, а не</a:t>
            </a:r>
            <a:r>
              <a:rPr lang="pl-PL" sz="1600" dirty="0"/>
              <a:t> </a:t>
            </a:r>
            <a:r>
              <a:rPr lang="en-GB" sz="1600" dirty="0"/>
              <a:t>дотації</a:t>
            </a:r>
          </a:p>
        </p:txBody>
      </p:sp>
    </p:spTree>
    <p:extLst>
      <p:ext uri="{BB962C8B-B14F-4D97-AF65-F5344CB8AC3E}">
        <p14:creationId xmlns:p14="http://schemas.microsoft.com/office/powerpoint/2010/main" val="1608653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E223E3A6-5482-4615-ABD3-8A3547D141DC}"/>
              </a:ext>
            </a:extLst>
          </p:cNvPr>
          <p:cNvSpPr>
            <a:spLocks noGrp="1"/>
          </p:cNvSpPr>
          <p:nvPr>
            <p:ph type="title"/>
          </p:nvPr>
        </p:nvSpPr>
        <p:spPr/>
        <p:txBody>
          <a:bodyPr/>
          <a:lstStyle/>
          <a:p>
            <a:r>
              <a:rPr lang="uk-UA" dirty="0">
                <a:solidFill>
                  <a:srgbClr val="0070C0"/>
                </a:solidFill>
              </a:rPr>
              <a:t>Подібності процесу СРР та</a:t>
            </a:r>
            <a:r>
              <a:rPr lang="en-GB" dirty="0">
                <a:solidFill>
                  <a:srgbClr val="0070C0"/>
                </a:solidFill>
              </a:rPr>
              <a:t> RIS3</a:t>
            </a:r>
          </a:p>
        </p:txBody>
      </p:sp>
      <p:sp>
        <p:nvSpPr>
          <p:cNvPr id="5" name="Symbol zastępczy zawartości 4">
            <a:extLst>
              <a:ext uri="{FF2B5EF4-FFF2-40B4-BE49-F238E27FC236}">
                <a16:creationId xmlns:a16="http://schemas.microsoft.com/office/drawing/2014/main" id="{031D0BE4-6824-4BEA-B00C-E72CCCA20A2E}"/>
              </a:ext>
            </a:extLst>
          </p:cNvPr>
          <p:cNvSpPr>
            <a:spLocks noGrp="1"/>
          </p:cNvSpPr>
          <p:nvPr>
            <p:ph sz="half" idx="1"/>
          </p:nvPr>
        </p:nvSpPr>
        <p:spPr>
          <a:xfrm>
            <a:off x="974658" y="1483126"/>
            <a:ext cx="3750325" cy="4351338"/>
          </a:xfrm>
        </p:spPr>
        <p:txBody>
          <a:bodyPr>
            <a:normAutofit/>
          </a:bodyPr>
          <a:lstStyle/>
          <a:p>
            <a:pPr marL="0" indent="0">
              <a:buNone/>
            </a:pPr>
            <a:r>
              <a:rPr lang="en-GB" sz="1800" b="1" dirty="0" err="1">
                <a:solidFill>
                  <a:srgbClr val="FF0000"/>
                </a:solidFill>
              </a:rPr>
              <a:t>Кроки</a:t>
            </a:r>
            <a:r>
              <a:rPr lang="en-GB" sz="1800" b="1" dirty="0">
                <a:solidFill>
                  <a:srgbClr val="FF0000"/>
                </a:solidFill>
              </a:rPr>
              <a:t> </a:t>
            </a:r>
            <a:r>
              <a:rPr lang="uk-UA" sz="1800" b="1" dirty="0">
                <a:solidFill>
                  <a:srgbClr val="FF0000"/>
                </a:solidFill>
              </a:rPr>
              <a:t>СРР</a:t>
            </a:r>
            <a:r>
              <a:rPr lang="en-GB" sz="1800" b="1" dirty="0">
                <a:solidFill>
                  <a:srgbClr val="FF0000"/>
                </a:solidFill>
              </a:rPr>
              <a:t> (</a:t>
            </a:r>
            <a:r>
              <a:rPr lang="en-GB" sz="1800" b="1" dirty="0" err="1">
                <a:solidFill>
                  <a:srgbClr val="FF0000"/>
                </a:solidFill>
              </a:rPr>
              <a:t>типов</a:t>
            </a:r>
            <a:r>
              <a:rPr lang="uk-UA" sz="1800" b="1" dirty="0">
                <a:solidFill>
                  <a:srgbClr val="FF0000"/>
                </a:solidFill>
              </a:rPr>
              <a:t>і</a:t>
            </a:r>
            <a:r>
              <a:rPr lang="en-GB" sz="1800" b="1" dirty="0">
                <a:solidFill>
                  <a:srgbClr val="FF0000"/>
                </a:solidFill>
              </a:rPr>
              <a:t>):</a:t>
            </a:r>
          </a:p>
          <a:p>
            <a:pPr lvl="0"/>
            <a:r>
              <a:rPr lang="uk-UA" sz="1800" dirty="0"/>
              <a:t>Соціально-економічний аудит та регіональне профілювання</a:t>
            </a:r>
          </a:p>
          <a:p>
            <a:pPr lvl="0"/>
            <a:r>
              <a:rPr lang="uk-UA" sz="1800" dirty="0"/>
              <a:t>SWOT або інші стратегічні аналізи</a:t>
            </a:r>
          </a:p>
          <a:p>
            <a:pPr lvl="0"/>
            <a:r>
              <a:rPr lang="uk-UA" sz="1800" dirty="0"/>
              <a:t>Регіональне бачення і цілі</a:t>
            </a:r>
          </a:p>
          <a:p>
            <a:pPr lvl="0"/>
            <a:r>
              <a:rPr lang="uk-UA" sz="1800" dirty="0" err="1"/>
              <a:t>Пріоритезація</a:t>
            </a:r>
            <a:r>
              <a:rPr lang="uk-UA" sz="1800" dirty="0"/>
              <a:t>, розробка заходів</a:t>
            </a:r>
          </a:p>
          <a:p>
            <a:pPr lvl="0"/>
            <a:r>
              <a:rPr lang="uk-UA" sz="1800" dirty="0"/>
              <a:t>Інституційна система для реалізації</a:t>
            </a:r>
          </a:p>
          <a:p>
            <a:r>
              <a:rPr lang="uk-UA" sz="1800" dirty="0"/>
              <a:t>Система моніторингу та оцінки</a:t>
            </a:r>
            <a:endParaRPr lang="en-GB" sz="1800" dirty="0"/>
          </a:p>
        </p:txBody>
      </p:sp>
      <p:sp>
        <p:nvSpPr>
          <p:cNvPr id="6" name="Symbol zastępczy zawartości 5">
            <a:extLst>
              <a:ext uri="{FF2B5EF4-FFF2-40B4-BE49-F238E27FC236}">
                <a16:creationId xmlns:a16="http://schemas.microsoft.com/office/drawing/2014/main" id="{4A0E25B9-3EDA-4C23-9F00-0DA738FF0C78}"/>
              </a:ext>
            </a:extLst>
          </p:cNvPr>
          <p:cNvSpPr>
            <a:spLocks noGrp="1"/>
          </p:cNvSpPr>
          <p:nvPr>
            <p:ph sz="half" idx="2"/>
          </p:nvPr>
        </p:nvSpPr>
        <p:spPr>
          <a:xfrm>
            <a:off x="6643171" y="1483126"/>
            <a:ext cx="4594954" cy="4351338"/>
          </a:xfrm>
        </p:spPr>
        <p:txBody>
          <a:bodyPr>
            <a:noAutofit/>
          </a:bodyPr>
          <a:lstStyle/>
          <a:p>
            <a:pPr marL="0" indent="0">
              <a:buNone/>
            </a:pPr>
            <a:r>
              <a:rPr lang="uk-UA" sz="1800" b="1" dirty="0">
                <a:solidFill>
                  <a:srgbClr val="FF0000"/>
                </a:solidFill>
              </a:rPr>
              <a:t>К</a:t>
            </a:r>
            <a:r>
              <a:rPr lang="en-GB" sz="1800" b="1" dirty="0" err="1">
                <a:solidFill>
                  <a:srgbClr val="FF0000"/>
                </a:solidFill>
              </a:rPr>
              <a:t>роки</a:t>
            </a:r>
            <a:r>
              <a:rPr lang="uk-UA" sz="1800" b="1" dirty="0">
                <a:solidFill>
                  <a:srgbClr val="FF0000"/>
                </a:solidFill>
              </a:rPr>
              <a:t> </a:t>
            </a:r>
            <a:r>
              <a:rPr lang="en-GB" sz="1800" b="1" dirty="0">
                <a:solidFill>
                  <a:srgbClr val="FF0000"/>
                </a:solidFill>
              </a:rPr>
              <a:t>RIS3 :</a:t>
            </a:r>
          </a:p>
          <a:p>
            <a:pPr lvl="0"/>
            <a:r>
              <a:rPr lang="uk-UA" sz="1800" dirty="0"/>
              <a:t>Аналіз національного / регіонального контексту і потенціал для інновацій</a:t>
            </a:r>
          </a:p>
          <a:p>
            <a:pPr lvl="0"/>
            <a:r>
              <a:rPr lang="uk-UA" sz="1800" dirty="0"/>
              <a:t>Заснування надійної та інклюзивної структури управління</a:t>
            </a:r>
          </a:p>
          <a:p>
            <a:pPr lvl="0"/>
            <a:r>
              <a:rPr lang="uk-UA" sz="1800" dirty="0"/>
              <a:t>Вироблення спільного бачення майбутнього країни / регіону</a:t>
            </a:r>
          </a:p>
          <a:p>
            <a:pPr lvl="0"/>
            <a:r>
              <a:rPr lang="uk-UA" sz="1800" dirty="0"/>
              <a:t>Вибір обмеженого числа пріоритетів національного / регіонального розвитку</a:t>
            </a:r>
          </a:p>
          <a:p>
            <a:pPr lvl="0"/>
            <a:r>
              <a:rPr lang="uk-UA" sz="1800" dirty="0"/>
              <a:t>Створення відповідного комбінування політики</a:t>
            </a:r>
          </a:p>
          <a:p>
            <a:pPr lvl="0"/>
            <a:r>
              <a:rPr lang="uk-UA" sz="1800" dirty="0"/>
              <a:t>Інтеграція механізмів моніторингу та оцінки.</a:t>
            </a:r>
          </a:p>
          <a:p>
            <a:endParaRPr lang="en-GB" sz="1800" dirty="0"/>
          </a:p>
        </p:txBody>
      </p:sp>
      <p:sp>
        <p:nvSpPr>
          <p:cNvPr id="9" name="Prostokąt 8">
            <a:extLst>
              <a:ext uri="{FF2B5EF4-FFF2-40B4-BE49-F238E27FC236}">
                <a16:creationId xmlns:a16="http://schemas.microsoft.com/office/drawing/2014/main" id="{B4BCAC4D-5355-4134-AC96-DA0E182B19F8}"/>
              </a:ext>
            </a:extLst>
          </p:cNvPr>
          <p:cNvSpPr/>
          <p:nvPr/>
        </p:nvSpPr>
        <p:spPr>
          <a:xfrm>
            <a:off x="2533880" y="5969401"/>
            <a:ext cx="6081311" cy="68499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Аналогічні процеси і методи, </a:t>
            </a:r>
            <a:r>
              <a:rPr lang="en-GB" dirty="0" err="1"/>
              <a:t>різн</a:t>
            </a:r>
            <a:r>
              <a:rPr lang="uk-UA" dirty="0"/>
              <a:t>е</a:t>
            </a:r>
            <a:r>
              <a:rPr lang="en-GB" dirty="0"/>
              <a:t> </a:t>
            </a:r>
            <a:r>
              <a:rPr lang="en-GB" dirty="0" err="1"/>
              <a:t>тематичн</a:t>
            </a:r>
            <a:r>
              <a:rPr lang="uk-UA" dirty="0"/>
              <a:t>е охоплення</a:t>
            </a:r>
            <a:endParaRPr lang="en-GB" dirty="0"/>
          </a:p>
        </p:txBody>
      </p:sp>
    </p:spTree>
    <p:extLst>
      <p:ext uri="{BB962C8B-B14F-4D97-AF65-F5344CB8AC3E}">
        <p14:creationId xmlns:p14="http://schemas.microsoft.com/office/powerpoint/2010/main" val="2353863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1A789D-6AA1-4262-A4ED-8E8E41303001}"/>
              </a:ext>
            </a:extLst>
          </p:cNvPr>
          <p:cNvSpPr>
            <a:spLocks noGrp="1"/>
          </p:cNvSpPr>
          <p:nvPr>
            <p:ph type="title"/>
          </p:nvPr>
        </p:nvSpPr>
        <p:spPr/>
        <p:txBody>
          <a:bodyPr/>
          <a:lstStyle/>
          <a:p>
            <a:r>
              <a:rPr lang="uk-UA" dirty="0">
                <a:solidFill>
                  <a:srgbClr val="0070C0"/>
                </a:solidFill>
              </a:rPr>
              <a:t>Відмінності і основні співвідношення </a:t>
            </a:r>
            <a:br>
              <a:rPr lang="uk-UA" dirty="0">
                <a:solidFill>
                  <a:srgbClr val="0070C0"/>
                </a:solidFill>
              </a:rPr>
            </a:br>
            <a:r>
              <a:rPr lang="uk-UA" dirty="0">
                <a:solidFill>
                  <a:srgbClr val="0070C0"/>
                </a:solidFill>
              </a:rPr>
              <a:t>СРР та</a:t>
            </a:r>
            <a:r>
              <a:rPr lang="en-GB" dirty="0">
                <a:solidFill>
                  <a:srgbClr val="0070C0"/>
                </a:solidFill>
              </a:rPr>
              <a:t> RIS3</a:t>
            </a:r>
            <a:endParaRPr lang="en-GB" dirty="0"/>
          </a:p>
        </p:txBody>
      </p:sp>
      <p:sp>
        <p:nvSpPr>
          <p:cNvPr id="4" name="Prostokąt 3">
            <a:extLst>
              <a:ext uri="{FF2B5EF4-FFF2-40B4-BE49-F238E27FC236}">
                <a16:creationId xmlns:a16="http://schemas.microsoft.com/office/drawing/2014/main" id="{D0337BCC-3B07-4E8A-828F-AB6CA2DE3F4C}"/>
              </a:ext>
            </a:extLst>
          </p:cNvPr>
          <p:cNvSpPr/>
          <p:nvPr/>
        </p:nvSpPr>
        <p:spPr>
          <a:xfrm>
            <a:off x="143219" y="1690688"/>
            <a:ext cx="9663658" cy="4695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dirty="0"/>
              <a:t>СРР є всеохоплюючою</a:t>
            </a:r>
            <a:endParaRPr lang="en-GB" sz="4000" dirty="0"/>
          </a:p>
        </p:txBody>
      </p:sp>
      <p:sp>
        <p:nvSpPr>
          <p:cNvPr id="7" name="Prostokąt 6">
            <a:extLst>
              <a:ext uri="{FF2B5EF4-FFF2-40B4-BE49-F238E27FC236}">
                <a16:creationId xmlns:a16="http://schemas.microsoft.com/office/drawing/2014/main" id="{378BBABF-ACB6-45F9-844B-42CC48FD0C17}"/>
              </a:ext>
            </a:extLst>
          </p:cNvPr>
          <p:cNvSpPr/>
          <p:nvPr/>
        </p:nvSpPr>
        <p:spPr>
          <a:xfrm rot="646152">
            <a:off x="7655240" y="3869785"/>
            <a:ext cx="1837822" cy="20176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RIS3 </a:t>
            </a:r>
            <a:r>
              <a:rPr lang="en-GB" dirty="0" err="1">
                <a:solidFill>
                  <a:schemeClr val="tx1"/>
                </a:solidFill>
              </a:rPr>
              <a:t>тематично</a:t>
            </a:r>
            <a:r>
              <a:rPr lang="en-GB" dirty="0">
                <a:solidFill>
                  <a:schemeClr val="tx1"/>
                </a:solidFill>
              </a:rPr>
              <a:t> </a:t>
            </a:r>
            <a:r>
              <a:rPr lang="uk-UA" dirty="0">
                <a:solidFill>
                  <a:schemeClr val="tx1"/>
                </a:solidFill>
              </a:rPr>
              <a:t>орієнтована та</a:t>
            </a:r>
            <a:r>
              <a:rPr lang="en-GB" dirty="0">
                <a:solidFill>
                  <a:schemeClr val="tx1"/>
                </a:solidFill>
              </a:rPr>
              <a:t> </a:t>
            </a:r>
            <a:r>
              <a:rPr lang="uk-UA" dirty="0">
                <a:solidFill>
                  <a:schemeClr val="tx1"/>
                </a:solidFill>
              </a:rPr>
              <a:t>входить до</a:t>
            </a:r>
            <a:r>
              <a:rPr lang="en-GB" dirty="0">
                <a:solidFill>
                  <a:schemeClr val="tx1"/>
                </a:solidFill>
              </a:rPr>
              <a:t> </a:t>
            </a:r>
            <a:r>
              <a:rPr lang="en-GB" dirty="0" err="1">
                <a:solidFill>
                  <a:schemeClr val="tx1"/>
                </a:solidFill>
              </a:rPr>
              <a:t>регіональн</a:t>
            </a:r>
            <a:r>
              <a:rPr lang="uk-UA" dirty="0" err="1">
                <a:solidFill>
                  <a:schemeClr val="tx1"/>
                </a:solidFill>
              </a:rPr>
              <a:t>ої</a:t>
            </a:r>
            <a:r>
              <a:rPr lang="en-GB" dirty="0">
                <a:solidFill>
                  <a:schemeClr val="tx1"/>
                </a:solidFill>
              </a:rPr>
              <a:t> </a:t>
            </a:r>
            <a:r>
              <a:rPr lang="en-GB" dirty="0" err="1">
                <a:solidFill>
                  <a:schemeClr val="tx1"/>
                </a:solidFill>
              </a:rPr>
              <a:t>програм</a:t>
            </a:r>
            <a:r>
              <a:rPr lang="uk-UA" dirty="0">
                <a:solidFill>
                  <a:schemeClr val="tx1"/>
                </a:solidFill>
              </a:rPr>
              <a:t>и </a:t>
            </a:r>
            <a:r>
              <a:rPr lang="en-GB" dirty="0" err="1">
                <a:solidFill>
                  <a:schemeClr val="tx1"/>
                </a:solidFill>
              </a:rPr>
              <a:t>розвитку</a:t>
            </a:r>
            <a:endParaRPr lang="en-GB" dirty="0">
              <a:solidFill>
                <a:schemeClr val="tx1"/>
              </a:solidFill>
            </a:endParaRPr>
          </a:p>
        </p:txBody>
      </p:sp>
      <p:sp>
        <p:nvSpPr>
          <p:cNvPr id="8" name="pole tekstowe 7">
            <a:extLst>
              <a:ext uri="{FF2B5EF4-FFF2-40B4-BE49-F238E27FC236}">
                <a16:creationId xmlns:a16="http://schemas.microsoft.com/office/drawing/2014/main" id="{F010CA2A-BF4E-4C1D-9C0C-97FA733B25ED}"/>
              </a:ext>
            </a:extLst>
          </p:cNvPr>
          <p:cNvSpPr txBox="1"/>
          <p:nvPr/>
        </p:nvSpPr>
        <p:spPr>
          <a:xfrm>
            <a:off x="10141527" y="2900243"/>
            <a:ext cx="1734656" cy="1938992"/>
          </a:xfrm>
          <a:prstGeom prst="rect">
            <a:avLst/>
          </a:prstGeom>
          <a:noFill/>
        </p:spPr>
        <p:txBody>
          <a:bodyPr wrap="square" rtlCol="0">
            <a:spAutoFit/>
          </a:bodyPr>
          <a:lstStyle/>
          <a:p>
            <a:r>
              <a:rPr lang="en-GB" sz="2000" b="1" dirty="0">
                <a:solidFill>
                  <a:srgbClr val="FF0000"/>
                </a:solidFill>
              </a:rPr>
              <a:t>висновок:</a:t>
            </a:r>
          </a:p>
          <a:p>
            <a:endParaRPr lang="en-GB" sz="2000" b="1" dirty="0">
              <a:solidFill>
                <a:srgbClr val="FF0000"/>
              </a:solidFill>
            </a:endParaRPr>
          </a:p>
          <a:p>
            <a:r>
              <a:rPr lang="en-GB" sz="2000" b="1" dirty="0">
                <a:solidFill>
                  <a:srgbClr val="FF0000"/>
                </a:solidFill>
              </a:rPr>
              <a:t>RIS3 може </a:t>
            </a:r>
            <a:r>
              <a:rPr lang="en-GB" sz="2000" b="1" dirty="0" err="1">
                <a:solidFill>
                  <a:srgbClr val="FF0000"/>
                </a:solidFill>
              </a:rPr>
              <a:t>бути</a:t>
            </a:r>
            <a:r>
              <a:rPr lang="en-GB" sz="2000" b="1" dirty="0">
                <a:solidFill>
                  <a:srgbClr val="FF0000"/>
                </a:solidFill>
              </a:rPr>
              <a:t> </a:t>
            </a:r>
            <a:r>
              <a:rPr lang="en-GB" sz="2000" b="1" dirty="0" err="1">
                <a:solidFill>
                  <a:srgbClr val="FF0000"/>
                </a:solidFill>
              </a:rPr>
              <a:t>інтегрован</a:t>
            </a:r>
            <a:r>
              <a:rPr lang="uk-UA" sz="2000" b="1" dirty="0">
                <a:solidFill>
                  <a:srgbClr val="FF0000"/>
                </a:solidFill>
              </a:rPr>
              <a:t>а</a:t>
            </a:r>
            <a:r>
              <a:rPr lang="en-GB" sz="2000" b="1" dirty="0">
                <a:solidFill>
                  <a:srgbClr val="FF0000"/>
                </a:solidFill>
              </a:rPr>
              <a:t> в </a:t>
            </a:r>
            <a:r>
              <a:rPr lang="uk-UA" sz="2000" b="1" dirty="0">
                <a:solidFill>
                  <a:srgbClr val="FF0000"/>
                </a:solidFill>
              </a:rPr>
              <a:t>СРР</a:t>
            </a:r>
            <a:endParaRPr lang="en-GB" sz="2000" b="1" dirty="0">
              <a:solidFill>
                <a:srgbClr val="FF0000"/>
              </a:solidFill>
            </a:endParaRPr>
          </a:p>
        </p:txBody>
      </p:sp>
    </p:spTree>
    <p:extLst>
      <p:ext uri="{BB962C8B-B14F-4D97-AF65-F5344CB8AC3E}">
        <p14:creationId xmlns:p14="http://schemas.microsoft.com/office/powerpoint/2010/main" val="266053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E223E3A6-5482-4615-ABD3-8A3547D141DC}"/>
              </a:ext>
            </a:extLst>
          </p:cNvPr>
          <p:cNvSpPr>
            <a:spLocks noGrp="1"/>
          </p:cNvSpPr>
          <p:nvPr>
            <p:ph type="title"/>
          </p:nvPr>
        </p:nvSpPr>
        <p:spPr/>
        <p:txBody>
          <a:bodyPr/>
          <a:lstStyle/>
          <a:p>
            <a:r>
              <a:rPr lang="en-GB" dirty="0">
                <a:solidFill>
                  <a:srgbClr val="0070C0"/>
                </a:solidFill>
              </a:rPr>
              <a:t>Інтеграція RIS3 </a:t>
            </a:r>
            <a:r>
              <a:rPr lang="uk-UA" dirty="0">
                <a:solidFill>
                  <a:srgbClr val="0070C0"/>
                </a:solidFill>
              </a:rPr>
              <a:t>систему </a:t>
            </a:r>
            <a:r>
              <a:rPr lang="en-GB" dirty="0">
                <a:solidFill>
                  <a:srgbClr val="0070C0"/>
                </a:solidFill>
              </a:rPr>
              <a:t>Р</a:t>
            </a:r>
            <a:r>
              <a:rPr lang="uk-UA" dirty="0">
                <a:solidFill>
                  <a:srgbClr val="0070C0"/>
                </a:solidFill>
              </a:rPr>
              <a:t>Р</a:t>
            </a:r>
            <a:r>
              <a:rPr lang="en-GB" dirty="0">
                <a:solidFill>
                  <a:srgbClr val="0070C0"/>
                </a:solidFill>
              </a:rPr>
              <a:t> в Україні</a:t>
            </a:r>
          </a:p>
        </p:txBody>
      </p:sp>
      <p:sp>
        <p:nvSpPr>
          <p:cNvPr id="3" name="Symbol zastępczy zawartości 2">
            <a:extLst>
              <a:ext uri="{FF2B5EF4-FFF2-40B4-BE49-F238E27FC236}">
                <a16:creationId xmlns:a16="http://schemas.microsoft.com/office/drawing/2014/main" id="{B5B66E4D-04AC-42B7-BE94-DE30F248EE2F}"/>
              </a:ext>
            </a:extLst>
          </p:cNvPr>
          <p:cNvSpPr>
            <a:spLocks noGrp="1"/>
          </p:cNvSpPr>
          <p:nvPr>
            <p:ph sz="half" idx="1"/>
          </p:nvPr>
        </p:nvSpPr>
        <p:spPr/>
        <p:txBody>
          <a:bodyPr>
            <a:normAutofit fontScale="77500" lnSpcReduction="20000"/>
          </a:bodyPr>
          <a:lstStyle/>
          <a:p>
            <a:r>
              <a:rPr lang="ru-RU" sz="2900" dirty="0">
                <a:solidFill>
                  <a:srgbClr val="FF0000"/>
                </a:solidFill>
              </a:rPr>
              <a:t>ДЕРЖАВНА СТРАТЕГІЯ РЕГІОНАЛЬНОГО РОЗВИТКУ НА ПЕРІОД ДО 2020 РОКУ</a:t>
            </a:r>
          </a:p>
          <a:p>
            <a:r>
              <a:rPr lang="en-GB" dirty="0" err="1"/>
              <a:t>Інтегрований</a:t>
            </a:r>
            <a:r>
              <a:rPr lang="en-GB" dirty="0"/>
              <a:t> підхід, що поєднує три компоненти: </a:t>
            </a:r>
            <a:endParaRPr lang="pl-PL" dirty="0"/>
          </a:p>
          <a:p>
            <a:pPr lvl="1"/>
            <a:r>
              <a:rPr lang="en-GB" dirty="0" err="1"/>
              <a:t>сектор</a:t>
            </a:r>
            <a:r>
              <a:rPr lang="uk-UA" dirty="0" err="1"/>
              <a:t>альний</a:t>
            </a:r>
            <a:r>
              <a:rPr lang="en-GB" dirty="0"/>
              <a:t> (промисловість)</a:t>
            </a:r>
            <a:endParaRPr lang="pl-PL" dirty="0"/>
          </a:p>
          <a:p>
            <a:pPr lvl="1"/>
            <a:r>
              <a:rPr lang="en-GB" dirty="0"/>
              <a:t>територіальний (просторовий)</a:t>
            </a:r>
            <a:endParaRPr lang="pl-PL" dirty="0"/>
          </a:p>
          <a:p>
            <a:pPr lvl="1"/>
            <a:r>
              <a:rPr lang="en-GB" dirty="0" err="1"/>
              <a:t>управління</a:t>
            </a:r>
            <a:r>
              <a:rPr lang="en-GB" dirty="0"/>
              <a:t> (</a:t>
            </a:r>
            <a:r>
              <a:rPr lang="uk-UA" dirty="0"/>
              <a:t>керівництво</a:t>
            </a:r>
            <a:r>
              <a:rPr lang="en-GB" dirty="0"/>
              <a:t>)</a:t>
            </a:r>
          </a:p>
          <a:p>
            <a:pPr marL="0" indent="0">
              <a:buNone/>
            </a:pPr>
            <a:endParaRPr lang="pl-PL" dirty="0"/>
          </a:p>
          <a:p>
            <a:pPr marL="0" indent="0">
              <a:buNone/>
            </a:pPr>
            <a:r>
              <a:rPr lang="en-GB" dirty="0"/>
              <a:t>Сектор: «підвищення регіональної конкурентоспроможності за рахунок оптимізації та диверсифікації структури економіки, забезпечення ефективної спеціалізації регіонів з пріоритетом використання їхнього власного ресурсного потенціалу».</a:t>
            </a:r>
          </a:p>
        </p:txBody>
      </p:sp>
      <p:sp>
        <p:nvSpPr>
          <p:cNvPr id="8" name="Symbol zastępczy zawartości 7">
            <a:extLst>
              <a:ext uri="{FF2B5EF4-FFF2-40B4-BE49-F238E27FC236}">
                <a16:creationId xmlns:a16="http://schemas.microsoft.com/office/drawing/2014/main" id="{C6DCCD5D-D74C-4DA0-A926-F76C83648DA6}"/>
              </a:ext>
            </a:extLst>
          </p:cNvPr>
          <p:cNvSpPr>
            <a:spLocks noGrp="1"/>
          </p:cNvSpPr>
          <p:nvPr>
            <p:ph sz="half" idx="2"/>
          </p:nvPr>
        </p:nvSpPr>
        <p:spPr>
          <a:xfrm>
            <a:off x="6172202" y="1690688"/>
            <a:ext cx="5181600" cy="4351338"/>
          </a:xfrm>
        </p:spPr>
        <p:txBody>
          <a:bodyPr>
            <a:noAutofit/>
          </a:bodyPr>
          <a:lstStyle/>
          <a:p>
            <a:pPr marL="0" indent="0">
              <a:buNone/>
            </a:pPr>
            <a:r>
              <a:rPr lang="uk-UA" b="1" dirty="0"/>
              <a:t>Розумна спеціалізація може стати цінним компонентом та інструментом регіонального розвитку з точки зору визначення пріоритетів регіонів та моделі управління для прийняття рішень.</a:t>
            </a:r>
            <a:endParaRPr lang="en-GB" dirty="0"/>
          </a:p>
          <a:p>
            <a:pPr marL="0" indent="0">
              <a:buNone/>
            </a:pPr>
            <a:endParaRPr lang="pl-PL" b="1" dirty="0"/>
          </a:p>
          <a:p>
            <a:pPr marL="0" indent="0">
              <a:buNone/>
            </a:pPr>
            <a:r>
              <a:rPr lang="en-GB" b="1" dirty="0" err="1"/>
              <a:t>Як</a:t>
            </a:r>
            <a:r>
              <a:rPr lang="en-GB" b="1" dirty="0"/>
              <a:t>? - Це питання для подальшого обговорення ...</a:t>
            </a:r>
          </a:p>
        </p:txBody>
      </p:sp>
    </p:spTree>
    <p:extLst>
      <p:ext uri="{BB962C8B-B14F-4D97-AF65-F5344CB8AC3E}">
        <p14:creationId xmlns:p14="http://schemas.microsoft.com/office/powerpoint/2010/main" val="1884409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6A1EBD-9C4D-4889-895F-90E94DC79F2F}"/>
              </a:ext>
            </a:extLst>
          </p:cNvPr>
          <p:cNvSpPr>
            <a:spLocks noGrp="1"/>
          </p:cNvSpPr>
          <p:nvPr>
            <p:ph type="title"/>
          </p:nvPr>
        </p:nvSpPr>
        <p:spPr/>
        <p:txBody>
          <a:bodyPr/>
          <a:lstStyle/>
          <a:p>
            <a:r>
              <a:rPr lang="en-GB" dirty="0">
                <a:solidFill>
                  <a:srgbClr val="0070C0"/>
                </a:solidFill>
              </a:rPr>
              <a:t>Питання та відповіді</a:t>
            </a:r>
          </a:p>
        </p:txBody>
      </p:sp>
      <p:sp>
        <p:nvSpPr>
          <p:cNvPr id="3" name="Symbol zastępczy zawartości 2">
            <a:extLst>
              <a:ext uri="{FF2B5EF4-FFF2-40B4-BE49-F238E27FC236}">
                <a16:creationId xmlns:a16="http://schemas.microsoft.com/office/drawing/2014/main" id="{30C9A14E-80A3-46E7-964B-4A33DDA40916}"/>
              </a:ext>
            </a:extLst>
          </p:cNvPr>
          <p:cNvSpPr>
            <a:spLocks noGrp="1"/>
          </p:cNvSpPr>
          <p:nvPr>
            <p:ph idx="1"/>
          </p:nvPr>
        </p:nvSpPr>
        <p:spPr/>
        <p:txBody>
          <a:bodyPr/>
          <a:lstStyle/>
          <a:p>
            <a:r>
              <a:rPr lang="pl-PL" dirty="0"/>
              <a:t>?</a:t>
            </a:r>
          </a:p>
          <a:p>
            <a:r>
              <a:rPr lang="pl-PL" dirty="0"/>
              <a:t>??</a:t>
            </a:r>
          </a:p>
          <a:p>
            <a:r>
              <a:rPr lang="pl-PL" dirty="0"/>
              <a:t>???</a:t>
            </a:r>
          </a:p>
          <a:p>
            <a:endParaRPr lang="pl-PL" dirty="0"/>
          </a:p>
          <a:p>
            <a:endParaRPr lang="pl-PL" dirty="0"/>
          </a:p>
          <a:p>
            <a:endParaRPr lang="pl-PL" dirty="0"/>
          </a:p>
          <a:p>
            <a:pPr marL="0" indent="0" algn="ctr">
              <a:buNone/>
            </a:pPr>
            <a:r>
              <a:rPr lang="pl-PL" b="1" dirty="0">
                <a:solidFill>
                  <a:srgbClr val="00B050"/>
                </a:solidFill>
              </a:rPr>
              <a:t>Thank you! </a:t>
            </a:r>
            <a:r>
              <a:rPr lang="ru-RU" b="1" dirty="0">
                <a:solidFill>
                  <a:srgbClr val="00B050"/>
                </a:solidFill>
              </a:rPr>
              <a:t>Дякую</a:t>
            </a:r>
            <a:r>
              <a:rPr lang="pl-PL" b="1" dirty="0">
                <a:solidFill>
                  <a:srgbClr val="00B050"/>
                </a:solidFill>
              </a:rPr>
              <a:t>!</a:t>
            </a:r>
            <a:endParaRPr lang="ru-RU" b="1" dirty="0">
              <a:solidFill>
                <a:srgbClr val="00B050"/>
              </a:solidFill>
            </a:endParaRPr>
          </a:p>
          <a:p>
            <a:pPr marL="0" indent="0">
              <a:buNone/>
            </a:pPr>
            <a:endParaRPr lang="pl-PL" dirty="0"/>
          </a:p>
        </p:txBody>
      </p:sp>
    </p:spTree>
    <p:extLst>
      <p:ext uri="{BB962C8B-B14F-4D97-AF65-F5344CB8AC3E}">
        <p14:creationId xmlns:p14="http://schemas.microsoft.com/office/powerpoint/2010/main" val="293519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C8E225-8041-4A50-AC86-43D72C915BFA}"/>
              </a:ext>
            </a:extLst>
          </p:cNvPr>
          <p:cNvSpPr>
            <a:spLocks noGrp="1"/>
          </p:cNvSpPr>
          <p:nvPr>
            <p:ph type="title"/>
          </p:nvPr>
        </p:nvSpPr>
        <p:spPr>
          <a:noFill/>
        </p:spPr>
        <p:txBody>
          <a:bodyPr/>
          <a:lstStyle/>
          <a:p>
            <a:r>
              <a:rPr lang="uk-UA" dirty="0"/>
              <a:t>Підвалини політики RIS3</a:t>
            </a:r>
            <a:endParaRPr lang="en-GB" dirty="0"/>
          </a:p>
        </p:txBody>
      </p:sp>
      <p:sp>
        <p:nvSpPr>
          <p:cNvPr id="3" name="Symbol zastępczy zawartości 2">
            <a:extLst>
              <a:ext uri="{FF2B5EF4-FFF2-40B4-BE49-F238E27FC236}">
                <a16:creationId xmlns:a16="http://schemas.microsoft.com/office/drawing/2014/main" id="{CFEB37B0-AE43-459C-9EC6-7A2CCA00A1B0}"/>
              </a:ext>
            </a:extLst>
          </p:cNvPr>
          <p:cNvSpPr>
            <a:spLocks noGrp="1"/>
          </p:cNvSpPr>
          <p:nvPr>
            <p:ph idx="1"/>
          </p:nvPr>
        </p:nvSpPr>
        <p:spPr>
          <a:xfrm>
            <a:off x="339264" y="1457980"/>
            <a:ext cx="11670890" cy="4752156"/>
          </a:xfrm>
        </p:spPr>
        <p:txBody>
          <a:bodyPr>
            <a:normAutofit fontScale="92500" lnSpcReduction="20000"/>
          </a:bodyPr>
          <a:lstStyle/>
          <a:p>
            <a:pPr marL="0" indent="0">
              <a:buNone/>
            </a:pPr>
            <a:r>
              <a:rPr lang="uk-UA" dirty="0"/>
              <a:t>Політика регіонального розвитку ЄС орієнтована на скорочення диспропорцій між регіонами Європи і на зміцнення економічної, соціальної та територіальної згуртованості. Інвестиції спрямовані на зростання та створення робочих місць і посилення територіальної співпраці є основною метою ЄС на 2014-2020 рр.</a:t>
            </a:r>
          </a:p>
          <a:p>
            <a:pPr marL="0" indent="0">
              <a:buNone/>
            </a:pPr>
            <a:r>
              <a:rPr lang="uk-UA" dirty="0"/>
              <a:t>Порядок денний РР ЄС спрямовано на стале, розумне та інклюзивне зростання, а п'ять амбітних цілей - зайнятість, інновації, освіта, соціальна інтеграція та клімат / енергетика - повинні бути досягнуті до 2020 року. </a:t>
            </a:r>
          </a:p>
          <a:p>
            <a:pPr marL="0" indent="0">
              <a:buNone/>
            </a:pPr>
            <a:endParaRPr lang="pl-PL" dirty="0"/>
          </a:p>
          <a:p>
            <a:pPr marL="0" indent="0">
              <a:buNone/>
            </a:pPr>
            <a:r>
              <a:rPr lang="uk-UA" dirty="0"/>
              <a:t>Всі ці аспекти підтримуються розробкою </a:t>
            </a:r>
            <a:r>
              <a:rPr lang="uk-UA" sz="2900" b="1" dirty="0">
                <a:solidFill>
                  <a:srgbClr val="0070C0"/>
                </a:solidFill>
              </a:rPr>
              <a:t>національних та регіональних дослідницьких та інноваційних стратегій розумної спеціалізації (RIS3)</a:t>
            </a:r>
            <a:r>
              <a:rPr lang="uk-UA" b="1" dirty="0"/>
              <a:t> </a:t>
            </a:r>
            <a:r>
              <a:rPr lang="uk-UA" dirty="0"/>
              <a:t>які спрямовані на:</a:t>
            </a:r>
          </a:p>
          <a:p>
            <a:pPr lvl="0">
              <a:buFontTx/>
              <a:buChar char="-"/>
            </a:pPr>
            <a:r>
              <a:rPr lang="uk-UA" b="1" dirty="0"/>
              <a:t>Більш цільове згуртування та підтримку структурних фондів </a:t>
            </a:r>
          </a:p>
          <a:p>
            <a:pPr lvl="0">
              <a:buFontTx/>
              <a:buChar char="-"/>
            </a:pPr>
            <a:r>
              <a:rPr lang="uk-UA" b="1" dirty="0"/>
              <a:t>Стратегічний і комплексний підхід з метою сприяння розумному зростанню і поширенню економічних знань по всій Європі.</a:t>
            </a:r>
            <a:endParaRPr lang="en-GB" b="1" dirty="0"/>
          </a:p>
        </p:txBody>
      </p:sp>
    </p:spTree>
    <p:extLst>
      <p:ext uri="{BB962C8B-B14F-4D97-AF65-F5344CB8AC3E}">
        <p14:creationId xmlns:p14="http://schemas.microsoft.com/office/powerpoint/2010/main" val="80971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398C765-06C5-473B-8541-344EDC8BAD07}"/>
              </a:ext>
            </a:extLst>
          </p:cNvPr>
          <p:cNvSpPr>
            <a:spLocks noGrp="1"/>
          </p:cNvSpPr>
          <p:nvPr>
            <p:ph type="title"/>
          </p:nvPr>
        </p:nvSpPr>
        <p:spPr/>
        <p:txBody>
          <a:bodyPr/>
          <a:lstStyle/>
          <a:p>
            <a:r>
              <a:rPr lang="uk-UA" dirty="0">
                <a:solidFill>
                  <a:srgbClr val="0070C0"/>
                </a:solidFill>
              </a:rPr>
              <a:t>Принципи </a:t>
            </a:r>
            <a:r>
              <a:rPr lang="en-GB" dirty="0">
                <a:solidFill>
                  <a:srgbClr val="0070C0"/>
                </a:solidFill>
              </a:rPr>
              <a:t>RIS3</a:t>
            </a:r>
          </a:p>
        </p:txBody>
      </p:sp>
      <p:sp>
        <p:nvSpPr>
          <p:cNvPr id="5" name="Symbol zastępczy tekstu 4">
            <a:extLst>
              <a:ext uri="{FF2B5EF4-FFF2-40B4-BE49-F238E27FC236}">
                <a16:creationId xmlns:a16="http://schemas.microsoft.com/office/drawing/2014/main" id="{2C82E42A-C3D0-4944-8838-12BE7A4A1DD8}"/>
              </a:ext>
            </a:extLst>
          </p:cNvPr>
          <p:cNvSpPr>
            <a:spLocks noGrp="1"/>
          </p:cNvSpPr>
          <p:nvPr>
            <p:ph type="body" idx="1"/>
          </p:nvPr>
        </p:nvSpPr>
        <p:spPr/>
        <p:txBody>
          <a:bodyPr/>
          <a:lstStyle/>
          <a:p>
            <a:r>
              <a:rPr lang="uk-UA" dirty="0"/>
              <a:t>П</a:t>
            </a:r>
            <a:r>
              <a:rPr lang="pl-PL" dirty="0"/>
              <a:t>олітика</a:t>
            </a:r>
            <a:endParaRPr lang="en-GB" dirty="0"/>
          </a:p>
        </p:txBody>
      </p:sp>
      <p:sp>
        <p:nvSpPr>
          <p:cNvPr id="6" name="Symbol zastępczy zawartości 5">
            <a:extLst>
              <a:ext uri="{FF2B5EF4-FFF2-40B4-BE49-F238E27FC236}">
                <a16:creationId xmlns:a16="http://schemas.microsoft.com/office/drawing/2014/main" id="{0AB7DF91-5E62-4141-BE8B-FFFEDCE1AD23}"/>
              </a:ext>
            </a:extLst>
          </p:cNvPr>
          <p:cNvSpPr>
            <a:spLocks noGrp="1"/>
          </p:cNvSpPr>
          <p:nvPr>
            <p:ph sz="half" idx="2"/>
          </p:nvPr>
        </p:nvSpPr>
        <p:spPr>
          <a:xfrm>
            <a:off x="839788" y="2505075"/>
            <a:ext cx="3516085" cy="3275239"/>
          </a:xfrm>
          <a:solidFill>
            <a:schemeClr val="accent4">
              <a:lumMod val="40000"/>
              <a:lumOff val="60000"/>
            </a:schemeClr>
          </a:solidFill>
        </p:spPr>
        <p:txBody>
          <a:bodyPr>
            <a:normAutofit fontScale="62500" lnSpcReduction="20000"/>
          </a:bodyPr>
          <a:lstStyle/>
          <a:p>
            <a:r>
              <a:rPr lang="uk-UA" dirty="0"/>
              <a:t>Зробити інновації пріоритетом для всіх регіонів</a:t>
            </a:r>
          </a:p>
          <a:p>
            <a:r>
              <a:rPr lang="uk-UA" dirty="0"/>
              <a:t>Зосередити інвестиції та створити синергію (між європейською політикою та фінансуванням, доповнюючи національні та регіональні схеми та приватні інвестиції)</a:t>
            </a:r>
          </a:p>
          <a:p>
            <a:r>
              <a:rPr lang="uk-UA" dirty="0"/>
              <a:t>Покращити інноваційний процес</a:t>
            </a:r>
          </a:p>
          <a:p>
            <a:r>
              <a:rPr lang="uk-UA" dirty="0"/>
              <a:t>Покращити управління та посилити залучення зацікавлених сторін</a:t>
            </a:r>
          </a:p>
        </p:txBody>
      </p:sp>
      <p:sp>
        <p:nvSpPr>
          <p:cNvPr id="7" name="Symbol zastępczy tekstu 6">
            <a:extLst>
              <a:ext uri="{FF2B5EF4-FFF2-40B4-BE49-F238E27FC236}">
                <a16:creationId xmlns:a16="http://schemas.microsoft.com/office/drawing/2014/main" id="{C8643EA2-8F22-4CE5-B417-13C6CA4DD2CB}"/>
              </a:ext>
            </a:extLst>
          </p:cNvPr>
          <p:cNvSpPr>
            <a:spLocks noGrp="1"/>
          </p:cNvSpPr>
          <p:nvPr>
            <p:ph type="body" sz="quarter" idx="3"/>
          </p:nvPr>
        </p:nvSpPr>
        <p:spPr>
          <a:xfrm>
            <a:off x="4844143" y="1681163"/>
            <a:ext cx="6511245" cy="823912"/>
          </a:xfrm>
        </p:spPr>
        <p:txBody>
          <a:bodyPr>
            <a:normAutofit lnSpcReduction="10000"/>
          </a:bodyPr>
          <a:lstStyle/>
          <a:p>
            <a:endParaRPr lang="uk-UA" dirty="0"/>
          </a:p>
          <a:p>
            <a:r>
              <a:rPr lang="uk-UA" dirty="0"/>
              <a:t>Економіка</a:t>
            </a:r>
            <a:endParaRPr lang="en-GB" dirty="0"/>
          </a:p>
        </p:txBody>
      </p:sp>
      <p:sp>
        <p:nvSpPr>
          <p:cNvPr id="8" name="Symbol zastępczy zawartości 7">
            <a:extLst>
              <a:ext uri="{FF2B5EF4-FFF2-40B4-BE49-F238E27FC236}">
                <a16:creationId xmlns:a16="http://schemas.microsoft.com/office/drawing/2014/main" id="{52C89ACE-A03E-4136-9165-BEAF1F30764C}"/>
              </a:ext>
            </a:extLst>
          </p:cNvPr>
          <p:cNvSpPr>
            <a:spLocks noGrp="1"/>
          </p:cNvSpPr>
          <p:nvPr>
            <p:ph sz="quarter" idx="4"/>
          </p:nvPr>
        </p:nvSpPr>
        <p:spPr>
          <a:xfrm>
            <a:off x="4931229" y="2505075"/>
            <a:ext cx="6912428" cy="3275239"/>
          </a:xfrm>
          <a:solidFill>
            <a:schemeClr val="accent4">
              <a:lumMod val="60000"/>
              <a:lumOff val="40000"/>
            </a:schemeClr>
          </a:solidFill>
        </p:spPr>
        <p:txBody>
          <a:bodyPr>
            <a:normAutofit fontScale="62500" lnSpcReduction="20000"/>
          </a:bodyPr>
          <a:lstStyle/>
          <a:p>
            <a:r>
              <a:rPr lang="uk-UA" dirty="0"/>
              <a:t>Розробити та впровадити стратегії економічної трансформації</a:t>
            </a:r>
          </a:p>
          <a:p>
            <a:r>
              <a:rPr lang="uk-UA" dirty="0"/>
              <a:t>Відповідати на економічні та суспільні виклики</a:t>
            </a:r>
          </a:p>
          <a:p>
            <a:r>
              <a:rPr lang="uk-UA" dirty="0"/>
              <a:t>Зробити регіони більш помітними та привабливими для міжнародних інвесторів</a:t>
            </a:r>
          </a:p>
          <a:p>
            <a:r>
              <a:rPr lang="uk-UA" dirty="0"/>
              <a:t>Поліпшити регіональні внутрішні та зовнішні зв'язки (потрійні або четверні спіральні мережі, трикутники знань, співпраця між університетами та бізнесом, кластери тощо)</a:t>
            </a:r>
          </a:p>
          <a:p>
            <a:r>
              <a:rPr lang="uk-UA" dirty="0"/>
              <a:t>Уникнути дублювання та копіювання в стратегіях розвитку</a:t>
            </a:r>
          </a:p>
          <a:p>
            <a:r>
              <a:rPr lang="uk-UA" dirty="0"/>
              <a:t>Накопичити "критичну масу" ресурсів</a:t>
            </a:r>
          </a:p>
          <a:p>
            <a:r>
              <a:rPr lang="uk-UA" dirty="0"/>
              <a:t>Сприяти розповсюдженню знань та технологічній диверсифікації</a:t>
            </a:r>
          </a:p>
        </p:txBody>
      </p:sp>
    </p:spTree>
    <p:extLst>
      <p:ext uri="{BB962C8B-B14F-4D97-AF65-F5344CB8AC3E}">
        <p14:creationId xmlns:p14="http://schemas.microsoft.com/office/powerpoint/2010/main" val="2537750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0631C1-AF8A-4E67-A79A-5FE5A0637253}"/>
              </a:ext>
            </a:extLst>
          </p:cNvPr>
          <p:cNvSpPr>
            <a:spLocks noGrp="1"/>
          </p:cNvSpPr>
          <p:nvPr>
            <p:ph type="title"/>
          </p:nvPr>
        </p:nvSpPr>
        <p:spPr/>
        <p:txBody>
          <a:bodyPr/>
          <a:lstStyle/>
          <a:p>
            <a:r>
              <a:rPr lang="uk-UA" dirty="0">
                <a:solidFill>
                  <a:srgbClr val="0070C0"/>
                </a:solidFill>
              </a:rPr>
              <a:t>Що таке </a:t>
            </a:r>
            <a:r>
              <a:rPr lang="en-GB" dirty="0">
                <a:solidFill>
                  <a:srgbClr val="0070C0"/>
                </a:solidFill>
              </a:rPr>
              <a:t>RIS3?</a:t>
            </a:r>
          </a:p>
        </p:txBody>
      </p:sp>
      <p:sp>
        <p:nvSpPr>
          <p:cNvPr id="3" name="Symbol zastępczy zawartości 2">
            <a:extLst>
              <a:ext uri="{FF2B5EF4-FFF2-40B4-BE49-F238E27FC236}">
                <a16:creationId xmlns:a16="http://schemas.microsoft.com/office/drawing/2014/main" id="{559598F7-301A-4A30-8C91-AD52F79C96F8}"/>
              </a:ext>
            </a:extLst>
          </p:cNvPr>
          <p:cNvSpPr>
            <a:spLocks noGrp="1"/>
          </p:cNvSpPr>
          <p:nvPr>
            <p:ph idx="1"/>
          </p:nvPr>
        </p:nvSpPr>
        <p:spPr>
          <a:xfrm>
            <a:off x="275303" y="1789471"/>
            <a:ext cx="11641394" cy="4387492"/>
          </a:xfrm>
        </p:spPr>
        <p:txBody>
          <a:bodyPr>
            <a:normAutofit fontScale="77500" lnSpcReduction="20000"/>
          </a:bodyPr>
          <a:lstStyle/>
          <a:p>
            <a:pPr marL="0" indent="0">
              <a:buNone/>
            </a:pPr>
            <a:r>
              <a:rPr lang="uk-UA" dirty="0"/>
              <a:t>Національні / регіональні дослідницькі та інноваційні стратегії розумної спеціалізації (стратегії RIS3) це інтегровані програми економічних перетворень, розроблені з урахуванням місцевих умов. </a:t>
            </a:r>
          </a:p>
          <a:p>
            <a:pPr marL="0" indent="0">
              <a:buNone/>
            </a:pPr>
            <a:endParaRPr lang="pl-PL" dirty="0"/>
          </a:p>
          <a:p>
            <a:pPr>
              <a:buFont typeface="Wingdings" panose="05000000000000000000" pitchFamily="2" charset="2"/>
              <a:buChar char="Ø"/>
            </a:pPr>
            <a:r>
              <a:rPr lang="en-GB" dirty="0"/>
              <a:t> </a:t>
            </a:r>
            <a:r>
              <a:rPr lang="uk-UA" dirty="0"/>
              <a:t>Вони зосереджують політичну підтримку та інвестиції на ключових національних / регіональних пріоритетах, викликах та потребах щодо </a:t>
            </a:r>
            <a:r>
              <a:rPr lang="uk-UA" b="1" dirty="0"/>
              <a:t>розвитку, який базується на знаннях</a:t>
            </a:r>
            <a:r>
              <a:rPr lang="uk-UA" dirty="0"/>
              <a:t>.</a:t>
            </a:r>
            <a:r>
              <a:rPr lang="en-GB" dirty="0"/>
              <a:t> </a:t>
            </a:r>
            <a:endParaRPr lang="pl-PL" dirty="0"/>
          </a:p>
          <a:p>
            <a:pPr>
              <a:buFont typeface="Wingdings" panose="05000000000000000000" pitchFamily="2" charset="2"/>
              <a:buChar char="Ø"/>
            </a:pPr>
            <a:r>
              <a:rPr lang="pl-PL" dirty="0"/>
              <a:t> </a:t>
            </a:r>
            <a:r>
              <a:rPr lang="uk-UA" dirty="0"/>
              <a:t>Вони створюють, спираючись на сильні сторони кожної країни / регіону, </a:t>
            </a:r>
            <a:r>
              <a:rPr lang="uk-UA" b="1" dirty="0"/>
              <a:t>конкурентні переваги та потенціал досконалості</a:t>
            </a:r>
            <a:r>
              <a:rPr lang="uk-UA" dirty="0"/>
              <a:t>.</a:t>
            </a:r>
          </a:p>
          <a:p>
            <a:pPr>
              <a:buFont typeface="Wingdings" panose="05000000000000000000" pitchFamily="2" charset="2"/>
              <a:buChar char="Ø"/>
            </a:pPr>
            <a:r>
              <a:rPr lang="pl-PL" dirty="0"/>
              <a:t> </a:t>
            </a:r>
            <a:r>
              <a:rPr lang="uk-UA" dirty="0"/>
              <a:t>Вони підтримують </a:t>
            </a:r>
            <a:r>
              <a:rPr lang="uk-UA" b="1" dirty="0"/>
              <a:t>технологічні та практичні інновації </a:t>
            </a:r>
            <a:r>
              <a:rPr lang="uk-UA" dirty="0"/>
              <a:t>та спрямовані на </a:t>
            </a:r>
            <a:r>
              <a:rPr lang="uk-UA" b="1" dirty="0"/>
              <a:t>стимулювання інвестицій приватного сектору</a:t>
            </a:r>
            <a:r>
              <a:rPr lang="uk-UA" dirty="0"/>
              <a:t>.</a:t>
            </a:r>
            <a:r>
              <a:rPr lang="en-GB" dirty="0"/>
              <a:t> </a:t>
            </a:r>
            <a:endParaRPr lang="pl-PL" dirty="0"/>
          </a:p>
          <a:p>
            <a:pPr>
              <a:buFont typeface="Wingdings" panose="05000000000000000000" pitchFamily="2" charset="2"/>
              <a:buChar char="Ø"/>
            </a:pPr>
            <a:r>
              <a:rPr lang="uk-UA" dirty="0"/>
              <a:t>Вони </a:t>
            </a:r>
            <a:r>
              <a:rPr lang="uk-UA" b="1" dirty="0"/>
              <a:t>повністю залучають зацікавлених учасників </a:t>
            </a:r>
            <a:r>
              <a:rPr lang="uk-UA" dirty="0"/>
              <a:t>та заохочують </a:t>
            </a:r>
            <a:r>
              <a:rPr lang="uk-UA" b="1" dirty="0"/>
              <a:t>інновації та експерименти</a:t>
            </a:r>
            <a:r>
              <a:rPr lang="uk-UA" dirty="0"/>
              <a:t>.</a:t>
            </a:r>
            <a:r>
              <a:rPr lang="en-GB" dirty="0"/>
              <a:t> </a:t>
            </a:r>
            <a:endParaRPr lang="pl-PL" dirty="0"/>
          </a:p>
          <a:p>
            <a:pPr>
              <a:buFont typeface="Wingdings" panose="05000000000000000000" pitchFamily="2" charset="2"/>
              <a:buChar char="Ø"/>
            </a:pPr>
            <a:r>
              <a:rPr lang="uk-UA" dirty="0"/>
              <a:t>Вони є </a:t>
            </a:r>
            <a:r>
              <a:rPr lang="uk-UA" b="1" dirty="0"/>
              <a:t>аргументованими</a:t>
            </a:r>
            <a:r>
              <a:rPr lang="uk-UA" dirty="0"/>
              <a:t> та включають </a:t>
            </a:r>
            <a:r>
              <a:rPr lang="uk-UA" b="1" dirty="0"/>
              <a:t>ґрунтовні системи моніторингу та оцінки</a:t>
            </a:r>
            <a:r>
              <a:rPr lang="uk-UA" dirty="0"/>
              <a:t>.</a:t>
            </a:r>
            <a:endParaRPr lang="en-GB" dirty="0"/>
          </a:p>
        </p:txBody>
      </p:sp>
      <p:sp>
        <p:nvSpPr>
          <p:cNvPr id="5" name="Prostokąt 4">
            <a:extLst>
              <a:ext uri="{FF2B5EF4-FFF2-40B4-BE49-F238E27FC236}">
                <a16:creationId xmlns:a16="http://schemas.microsoft.com/office/drawing/2014/main" id="{DC99E735-6CC9-4653-96E8-C71EF494255C}"/>
              </a:ext>
            </a:extLst>
          </p:cNvPr>
          <p:cNvSpPr/>
          <p:nvPr/>
        </p:nvSpPr>
        <p:spPr>
          <a:xfrm>
            <a:off x="275303" y="6185098"/>
            <a:ext cx="10515600" cy="307777"/>
          </a:xfrm>
          <a:prstGeom prst="rect">
            <a:avLst/>
          </a:prstGeom>
        </p:spPr>
        <p:txBody>
          <a:bodyPr wrap="square">
            <a:spAutoFit/>
          </a:bodyPr>
          <a:lstStyle/>
          <a:p>
            <a:r>
              <a:rPr lang="en-GB" sz="1400" dirty="0">
                <a:solidFill>
                  <a:srgbClr val="0070C0"/>
                </a:solidFill>
              </a:rPr>
              <a:t>http://ec.europa.eu/regional_policy/sources/docgener/informat/2014/smart_specialisation_en.pdf</a:t>
            </a:r>
          </a:p>
        </p:txBody>
      </p:sp>
    </p:spTree>
    <p:extLst>
      <p:ext uri="{BB962C8B-B14F-4D97-AF65-F5344CB8AC3E}">
        <p14:creationId xmlns:p14="http://schemas.microsoft.com/office/powerpoint/2010/main" val="131145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C8E225-8041-4A50-AC86-43D72C915BFA}"/>
              </a:ext>
            </a:extLst>
          </p:cNvPr>
          <p:cNvSpPr>
            <a:spLocks noGrp="1"/>
          </p:cNvSpPr>
          <p:nvPr>
            <p:ph type="title"/>
          </p:nvPr>
        </p:nvSpPr>
        <p:spPr/>
        <p:txBody>
          <a:bodyPr/>
          <a:lstStyle/>
          <a:p>
            <a:r>
              <a:rPr lang="uk-UA" dirty="0">
                <a:solidFill>
                  <a:srgbClr val="0070C0"/>
                </a:solidFill>
              </a:rPr>
              <a:t>Р</a:t>
            </a:r>
            <a:r>
              <a:rPr lang="pl-PL" dirty="0">
                <a:solidFill>
                  <a:srgbClr val="0070C0"/>
                </a:solidFill>
              </a:rPr>
              <a:t>егулят</a:t>
            </a:r>
            <a:r>
              <a:rPr lang="uk-UA" dirty="0">
                <a:solidFill>
                  <a:srgbClr val="0070C0"/>
                </a:solidFill>
              </a:rPr>
              <a:t>орні засади </a:t>
            </a:r>
            <a:r>
              <a:rPr lang="en-GB" dirty="0">
                <a:solidFill>
                  <a:srgbClr val="0070C0"/>
                </a:solidFill>
              </a:rPr>
              <a:t>RIS3</a:t>
            </a:r>
          </a:p>
        </p:txBody>
      </p:sp>
      <p:sp>
        <p:nvSpPr>
          <p:cNvPr id="3" name="Symbol zastępczy zawartości 2">
            <a:extLst>
              <a:ext uri="{FF2B5EF4-FFF2-40B4-BE49-F238E27FC236}">
                <a16:creationId xmlns:a16="http://schemas.microsoft.com/office/drawing/2014/main" id="{CFEB37B0-AE43-459C-9EC6-7A2CCA00A1B0}"/>
              </a:ext>
            </a:extLst>
          </p:cNvPr>
          <p:cNvSpPr>
            <a:spLocks noGrp="1"/>
          </p:cNvSpPr>
          <p:nvPr>
            <p:ph idx="1"/>
          </p:nvPr>
        </p:nvSpPr>
        <p:spPr>
          <a:xfrm>
            <a:off x="275303" y="1825625"/>
            <a:ext cx="11729884" cy="4761988"/>
          </a:xfrm>
        </p:spPr>
        <p:txBody>
          <a:bodyPr>
            <a:normAutofit fontScale="77500" lnSpcReduction="20000"/>
          </a:bodyPr>
          <a:lstStyle/>
          <a:p>
            <a:pPr marL="0" indent="0">
              <a:buNone/>
            </a:pPr>
            <a:r>
              <a:rPr lang="en-GB" b="1" dirty="0"/>
              <a:t>«</a:t>
            </a:r>
            <a:r>
              <a:rPr lang="en-GB" b="1" dirty="0" err="1"/>
              <a:t>Стратегія</a:t>
            </a:r>
            <a:r>
              <a:rPr lang="en-GB" b="1" dirty="0"/>
              <a:t> </a:t>
            </a:r>
            <a:r>
              <a:rPr lang="uk-UA" b="1" dirty="0"/>
              <a:t>розумної </a:t>
            </a:r>
            <a:r>
              <a:rPr lang="en-GB" b="1" dirty="0" err="1"/>
              <a:t>спеціалізації</a:t>
            </a:r>
            <a:r>
              <a:rPr lang="en-GB" b="1" dirty="0"/>
              <a:t>» </a:t>
            </a:r>
            <a:r>
              <a:rPr lang="pl-PL" b="1" dirty="0"/>
              <a:t>(S3), </a:t>
            </a:r>
            <a:r>
              <a:rPr lang="uk-UA" dirty="0"/>
              <a:t>Стратегія "Спритна спеціалізація" (S3) означає національні або регіональні інноваційні стратегії, які визначають пріоритети для створення конкурентних переваг, розвиваючи і узгоджуючи сильні сторони досліджень та інновацій з потребами бізнесу, щоб послідовно реагувати на нові можливості та ринкові зміни уникаючи дублювання та фрагментації зусиль.</a:t>
            </a:r>
            <a:r>
              <a:rPr lang="pl-PL" dirty="0"/>
              <a:t> </a:t>
            </a:r>
          </a:p>
          <a:p>
            <a:pPr marL="0" indent="0">
              <a:buNone/>
            </a:pPr>
            <a:r>
              <a:rPr lang="uk-UA" sz="2900" dirty="0">
                <a:solidFill>
                  <a:srgbClr val="FF0000"/>
                </a:solidFill>
              </a:rPr>
              <a:t>Стратегія розумної спеціалізації може мати форму або бути включена до національної або регіональної стратегії досліджень та інновацій (R&amp;I)</a:t>
            </a:r>
            <a:r>
              <a:rPr lang="en-GB" dirty="0">
                <a:solidFill>
                  <a:srgbClr val="FF0000"/>
                </a:solidFill>
              </a:rPr>
              <a:t>.</a:t>
            </a:r>
            <a:r>
              <a:rPr lang="pl-PL" dirty="0">
                <a:solidFill>
                  <a:srgbClr val="FF0000"/>
                </a:solidFill>
              </a:rPr>
              <a:t> </a:t>
            </a:r>
            <a:endParaRPr lang="en-GB" dirty="0">
              <a:solidFill>
                <a:srgbClr val="FF0000"/>
              </a:solidFill>
            </a:endParaRPr>
          </a:p>
          <a:p>
            <a:pPr marL="0" indent="0">
              <a:buNone/>
            </a:pPr>
            <a:r>
              <a:rPr lang="uk-UA" dirty="0"/>
              <a:t>Стратегії розумної спеціалізації розробляються за допомогою залучення до процесу підприємницьких відкрить національних або регіональних керівних органів та зацікавлених сторін, таких як університети та інші вищі навчальні заклади, промисловість та соціальні партнери.</a:t>
            </a:r>
            <a:endParaRPr lang="en-GB" dirty="0"/>
          </a:p>
          <a:p>
            <a:pPr marL="0" indent="0">
              <a:buNone/>
            </a:pPr>
            <a:r>
              <a:rPr lang="uk-UA" dirty="0"/>
              <a:t>Наявність національної або регіональної стратегії розумної спеціалізації, яка відповідає національній програмі реформ, з метою залучення приватних витрат на дослідження та інновації, яка відповідає особливостям ефективних національних або регіональних систем досліджень та інновацій, є необхідною передумовою ефективного та дієвого досягнення конкретної мети для всіх інвестиційних пріоритетів </a:t>
            </a:r>
            <a:r>
              <a:rPr lang="uk-UA" b="1" dirty="0"/>
              <a:t>тематичної мети № 1: </a:t>
            </a:r>
            <a:r>
              <a:rPr lang="en-GB" b="1" dirty="0" err="1"/>
              <a:t>Зміцнення</a:t>
            </a:r>
            <a:r>
              <a:rPr lang="en-GB" b="1" dirty="0"/>
              <a:t> </a:t>
            </a:r>
            <a:r>
              <a:rPr lang="uk-UA" b="1" dirty="0"/>
              <a:t>досліджень, технологічного розвитку та інновацій.</a:t>
            </a:r>
            <a:endParaRPr lang="en-GB" b="1" dirty="0"/>
          </a:p>
        </p:txBody>
      </p:sp>
      <p:sp>
        <p:nvSpPr>
          <p:cNvPr id="4" name="Prostokąt 3">
            <a:extLst>
              <a:ext uri="{FF2B5EF4-FFF2-40B4-BE49-F238E27FC236}">
                <a16:creationId xmlns:a16="http://schemas.microsoft.com/office/drawing/2014/main" id="{353563F9-385D-4358-AD5E-DE0DA7C28242}"/>
              </a:ext>
            </a:extLst>
          </p:cNvPr>
          <p:cNvSpPr/>
          <p:nvPr/>
        </p:nvSpPr>
        <p:spPr>
          <a:xfrm>
            <a:off x="275303" y="6433724"/>
            <a:ext cx="10515600" cy="307777"/>
          </a:xfrm>
          <a:prstGeom prst="rect">
            <a:avLst/>
          </a:prstGeom>
        </p:spPr>
        <p:txBody>
          <a:bodyPr wrap="square">
            <a:spAutoFit/>
          </a:bodyPr>
          <a:lstStyle/>
          <a:p>
            <a:r>
              <a:rPr lang="en-GB" sz="1400" dirty="0">
                <a:solidFill>
                  <a:srgbClr val="0070C0"/>
                </a:solidFill>
              </a:rPr>
              <a:t>Регламент (ЄС) 1301/2013 Європейського парламенту і Ради від 17 грудня 2013 року</a:t>
            </a:r>
          </a:p>
        </p:txBody>
      </p:sp>
      <p:sp>
        <p:nvSpPr>
          <p:cNvPr id="6" name="Objaśnienie: podwójna wygięta linia z obramowaniem i paskiem wyróżniającym 5">
            <a:extLst>
              <a:ext uri="{FF2B5EF4-FFF2-40B4-BE49-F238E27FC236}">
                <a16:creationId xmlns:a16="http://schemas.microsoft.com/office/drawing/2014/main" id="{72315E1D-A671-44D4-AB4C-6EBB46B6F642}"/>
              </a:ext>
            </a:extLst>
          </p:cNvPr>
          <p:cNvSpPr/>
          <p:nvPr/>
        </p:nvSpPr>
        <p:spPr>
          <a:xfrm>
            <a:off x="8862375" y="251436"/>
            <a:ext cx="3001297" cy="1420301"/>
          </a:xfrm>
          <a:prstGeom prst="accentBorderCallout3">
            <a:avLst>
              <a:gd name="adj1" fmla="val 18750"/>
              <a:gd name="adj2" fmla="val -8333"/>
              <a:gd name="adj3" fmla="val 18750"/>
              <a:gd name="adj4" fmla="val -16667"/>
              <a:gd name="adj5" fmla="val 100000"/>
              <a:gd name="adj6" fmla="val -16667"/>
              <a:gd name="adj7" fmla="val 201587"/>
              <a:gd name="adj8" fmla="val -4565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R&amp;I </a:t>
            </a:r>
            <a:r>
              <a:rPr lang="en-GB" dirty="0" err="1"/>
              <a:t>проти</a:t>
            </a:r>
            <a:r>
              <a:rPr lang="en-GB" dirty="0"/>
              <a:t> </a:t>
            </a:r>
            <a:r>
              <a:rPr lang="en-GB" dirty="0" err="1"/>
              <a:t>стратегії</a:t>
            </a:r>
            <a:r>
              <a:rPr lang="en-GB" dirty="0"/>
              <a:t> PP</a:t>
            </a:r>
          </a:p>
        </p:txBody>
      </p:sp>
    </p:spTree>
    <p:extLst>
      <p:ext uri="{BB962C8B-B14F-4D97-AF65-F5344CB8AC3E}">
        <p14:creationId xmlns:p14="http://schemas.microsoft.com/office/powerpoint/2010/main" val="147847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C22786-70FF-4FFA-AB78-ED1546EFB5E8}"/>
              </a:ext>
            </a:extLst>
          </p:cNvPr>
          <p:cNvSpPr>
            <a:spLocks noGrp="1"/>
          </p:cNvSpPr>
          <p:nvPr>
            <p:ph type="title"/>
          </p:nvPr>
        </p:nvSpPr>
        <p:spPr/>
        <p:txBody>
          <a:bodyPr/>
          <a:lstStyle/>
          <a:p>
            <a:r>
              <a:rPr lang="uk-UA" dirty="0">
                <a:solidFill>
                  <a:srgbClr val="0070C0"/>
                </a:solidFill>
              </a:rPr>
              <a:t>Попередня обумовленість</a:t>
            </a:r>
            <a:r>
              <a:rPr lang="en-GB" dirty="0">
                <a:solidFill>
                  <a:srgbClr val="0070C0"/>
                </a:solidFill>
              </a:rPr>
              <a:t> RIS3</a:t>
            </a:r>
          </a:p>
        </p:txBody>
      </p:sp>
      <p:sp>
        <p:nvSpPr>
          <p:cNvPr id="3" name="Symbol zastępczy zawartości 2">
            <a:extLst>
              <a:ext uri="{FF2B5EF4-FFF2-40B4-BE49-F238E27FC236}">
                <a16:creationId xmlns:a16="http://schemas.microsoft.com/office/drawing/2014/main" id="{2E2233DC-1CA2-44C7-9115-75306CC84B4A}"/>
              </a:ext>
            </a:extLst>
          </p:cNvPr>
          <p:cNvSpPr>
            <a:spLocks noGrp="1"/>
          </p:cNvSpPr>
          <p:nvPr>
            <p:ph idx="1"/>
          </p:nvPr>
        </p:nvSpPr>
        <p:spPr>
          <a:xfrm>
            <a:off x="838200" y="1825625"/>
            <a:ext cx="8839200" cy="4351338"/>
          </a:xfrm>
        </p:spPr>
        <p:txBody>
          <a:bodyPr>
            <a:normAutofit fontScale="77500" lnSpcReduction="20000"/>
          </a:bodyPr>
          <a:lstStyle/>
          <a:p>
            <a:pPr marL="0" indent="0">
              <a:buNone/>
            </a:pPr>
            <a:r>
              <a:rPr lang="uk-UA" dirty="0"/>
              <a:t>Згідно з попередніми вимогами </a:t>
            </a:r>
            <a:r>
              <a:rPr lang="en-GB" dirty="0"/>
              <a:t>RIS3, </a:t>
            </a:r>
            <a:r>
              <a:rPr lang="uk-UA" dirty="0"/>
              <a:t>держави-члени ЄС та регіони повинні мати розумну спеціалізацію, яка:</a:t>
            </a:r>
            <a:endParaRPr lang="en-GB" dirty="0"/>
          </a:p>
          <a:p>
            <a:pPr>
              <a:buFont typeface="Wingdings" panose="05000000000000000000" pitchFamily="2" charset="2"/>
              <a:buChar char="Ø"/>
            </a:pPr>
            <a:r>
              <a:rPr lang="pl-PL" dirty="0"/>
              <a:t> </a:t>
            </a:r>
            <a:r>
              <a:rPr lang="uk-UA" dirty="0"/>
              <a:t>базується на SWOT або аналогічному аналізі, для зосередження ресурсів на обмеженому комплексі дослідницьких та інноваційних пріоритетів;</a:t>
            </a:r>
          </a:p>
          <a:p>
            <a:pPr>
              <a:buFont typeface="Wingdings" panose="05000000000000000000" pitchFamily="2" charset="2"/>
              <a:buChar char="Ø"/>
            </a:pPr>
            <a:r>
              <a:rPr lang="uk-UA" dirty="0"/>
              <a:t>визначає заходи, спрямовані на стимулювання інвестицій у приватні дослідження, технології та розвиток (ДТР)</a:t>
            </a:r>
            <a:r>
              <a:rPr lang="en-GB" dirty="0"/>
              <a:t>;</a:t>
            </a:r>
            <a:endParaRPr lang="pl-PL" dirty="0"/>
          </a:p>
          <a:p>
            <a:pPr>
              <a:buFont typeface="Wingdings" panose="05000000000000000000" pitchFamily="2" charset="2"/>
              <a:buChar char="Ø"/>
            </a:pPr>
            <a:r>
              <a:rPr lang="pl-PL" dirty="0"/>
              <a:t> </a:t>
            </a:r>
            <a:r>
              <a:rPr lang="uk-UA" dirty="0"/>
              <a:t>містить систему моніторингу та нагляду</a:t>
            </a:r>
            <a:r>
              <a:rPr lang="en-GB" dirty="0"/>
              <a:t>;</a:t>
            </a:r>
            <a:endParaRPr lang="pl-PL" dirty="0"/>
          </a:p>
          <a:p>
            <a:pPr>
              <a:buFont typeface="Wingdings" panose="05000000000000000000" pitchFamily="2" charset="2"/>
              <a:buChar char="Ø"/>
            </a:pPr>
            <a:r>
              <a:rPr lang="pl-PL" dirty="0"/>
              <a:t> </a:t>
            </a:r>
            <a:r>
              <a:rPr lang="uk-UA" dirty="0"/>
              <a:t>передбачає, що країна-член ЄС прийняла рамковий документ, який визначає наявні бюджетні ресурси для досліджень та інновацій; і</a:t>
            </a:r>
            <a:endParaRPr lang="pl-PL" dirty="0"/>
          </a:p>
          <a:p>
            <a:pPr>
              <a:buFont typeface="Wingdings" panose="05000000000000000000" pitchFamily="2" charset="2"/>
              <a:buChar char="Ø"/>
            </a:pPr>
            <a:r>
              <a:rPr lang="pl-PL" dirty="0"/>
              <a:t> </a:t>
            </a:r>
            <a:r>
              <a:rPr lang="uk-UA" dirty="0"/>
              <a:t>країна-член ЄС прийняла багаторічний план бюджетування та визначення пріоритетів інвестицій, пов'язаних із пріоритетами ЄС </a:t>
            </a:r>
            <a:r>
              <a:rPr lang="en-GB" dirty="0"/>
              <a:t>(</a:t>
            </a:r>
            <a:r>
              <a:rPr lang="uk-UA" dirty="0"/>
              <a:t>Європейський стратегічний форум з дослідницької інфраструктури </a:t>
            </a:r>
            <a:r>
              <a:rPr lang="en-GB" dirty="0"/>
              <a:t>-ESFRI).</a:t>
            </a:r>
          </a:p>
        </p:txBody>
      </p:sp>
      <p:sp>
        <p:nvSpPr>
          <p:cNvPr id="4" name="Prostokąt 3">
            <a:extLst>
              <a:ext uri="{FF2B5EF4-FFF2-40B4-BE49-F238E27FC236}">
                <a16:creationId xmlns:a16="http://schemas.microsoft.com/office/drawing/2014/main" id="{50A73D8E-C628-4B32-B77B-ED8B4A01CA8B}"/>
              </a:ext>
            </a:extLst>
          </p:cNvPr>
          <p:cNvSpPr/>
          <p:nvPr/>
        </p:nvSpPr>
        <p:spPr>
          <a:xfrm>
            <a:off x="275303" y="6185098"/>
            <a:ext cx="10515600" cy="307777"/>
          </a:xfrm>
          <a:prstGeom prst="rect">
            <a:avLst/>
          </a:prstGeom>
        </p:spPr>
        <p:txBody>
          <a:bodyPr wrap="square">
            <a:spAutoFit/>
          </a:bodyPr>
          <a:lstStyle/>
          <a:p>
            <a:r>
              <a:rPr lang="en-GB" sz="1400" dirty="0">
                <a:solidFill>
                  <a:srgbClr val="0070C0"/>
                </a:solidFill>
              </a:rPr>
              <a:t>http://ec.europa.eu/regional_policy/sources/docgener/informat/2014/smart_specialisation_en.pdf</a:t>
            </a:r>
          </a:p>
        </p:txBody>
      </p:sp>
      <p:sp>
        <p:nvSpPr>
          <p:cNvPr id="5" name="Prostokąt 4">
            <a:extLst>
              <a:ext uri="{FF2B5EF4-FFF2-40B4-BE49-F238E27FC236}">
                <a16:creationId xmlns:a16="http://schemas.microsoft.com/office/drawing/2014/main" id="{123CB865-8760-4338-BDFD-3E09B114C4A9}"/>
              </a:ext>
            </a:extLst>
          </p:cNvPr>
          <p:cNvSpPr/>
          <p:nvPr/>
        </p:nvSpPr>
        <p:spPr>
          <a:xfrm>
            <a:off x="9713217" y="4001294"/>
            <a:ext cx="2253343" cy="2585323"/>
          </a:xfrm>
          <a:prstGeom prst="rect">
            <a:avLst/>
          </a:prstGeom>
          <a:solidFill>
            <a:srgbClr val="FFFF00"/>
          </a:solidFill>
        </p:spPr>
        <p:txBody>
          <a:bodyPr wrap="square">
            <a:spAutoFit/>
          </a:bodyPr>
          <a:lstStyle/>
          <a:p>
            <a:r>
              <a:rPr lang="uk-UA" b="1" dirty="0">
                <a:solidFill>
                  <a:srgbClr val="FF0000"/>
                </a:solidFill>
              </a:rPr>
              <a:t>Країни-члени ЄС </a:t>
            </a:r>
            <a:r>
              <a:rPr lang="en-GB" b="1" dirty="0">
                <a:solidFill>
                  <a:srgbClr val="FF0000"/>
                </a:solidFill>
              </a:rPr>
              <a:t>і </a:t>
            </a:r>
            <a:r>
              <a:rPr lang="uk-UA" b="1" dirty="0">
                <a:solidFill>
                  <a:srgbClr val="FF0000"/>
                </a:solidFill>
              </a:rPr>
              <a:t>регіони</a:t>
            </a:r>
            <a:r>
              <a:rPr lang="en-GB" b="1" dirty="0">
                <a:solidFill>
                  <a:srgbClr val="FF0000"/>
                </a:solidFill>
              </a:rPr>
              <a:t> </a:t>
            </a:r>
            <a:r>
              <a:rPr lang="uk-UA" b="1" dirty="0">
                <a:solidFill>
                  <a:srgbClr val="FF0000"/>
                </a:solidFill>
              </a:rPr>
              <a:t>повинні</a:t>
            </a:r>
            <a:r>
              <a:rPr lang="en-GB" b="1" dirty="0">
                <a:solidFill>
                  <a:srgbClr val="FF0000"/>
                </a:solidFill>
              </a:rPr>
              <a:t> мати стратегії RIS3 </a:t>
            </a:r>
            <a:r>
              <a:rPr lang="uk-UA" b="1" dirty="0">
                <a:solidFill>
                  <a:srgbClr val="FF0000"/>
                </a:solidFill>
              </a:rPr>
              <a:t>перш ніж їхні операційні програми, що підтримують інвестиції в ДТР, будуть затверджені.</a:t>
            </a:r>
            <a:endParaRPr lang="en-GB" b="1" dirty="0">
              <a:solidFill>
                <a:srgbClr val="FF0000"/>
              </a:solidFill>
            </a:endParaRPr>
          </a:p>
        </p:txBody>
      </p:sp>
    </p:spTree>
    <p:extLst>
      <p:ext uri="{BB962C8B-B14F-4D97-AF65-F5344CB8AC3E}">
        <p14:creationId xmlns:p14="http://schemas.microsoft.com/office/powerpoint/2010/main" val="272525057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3645</TotalTime>
  <Words>7032</Words>
  <Application>Microsoft Office PowerPoint</Application>
  <PresentationFormat>Широкоэкранный</PresentationFormat>
  <Paragraphs>649</Paragraphs>
  <Slides>46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46</vt:i4>
      </vt:variant>
    </vt:vector>
  </HeadingPairs>
  <TitlesOfParts>
    <vt:vector size="53" baseType="lpstr">
      <vt:lpstr>Arial</vt:lpstr>
      <vt:lpstr>Calibri</vt:lpstr>
      <vt:lpstr>Calibri Light</vt:lpstr>
      <vt:lpstr>Symbol</vt:lpstr>
      <vt:lpstr>Times New Roman</vt:lpstr>
      <vt:lpstr>Wingdings</vt:lpstr>
      <vt:lpstr>Motyw pakietu Office</vt:lpstr>
      <vt:lpstr>Дослідницькі та інноваційні стратегії розумної спеціалізації (RIS3) в контексті політики регіонального розвитку в Україні</vt:lpstr>
      <vt:lpstr>Цілі презентації</vt:lpstr>
      <vt:lpstr>Структура презентації</vt:lpstr>
      <vt:lpstr>Сутність RIS3</vt:lpstr>
      <vt:lpstr>Підвалини політики RIS3</vt:lpstr>
      <vt:lpstr>Принципи RIS3</vt:lpstr>
      <vt:lpstr>Що таке RIS3?</vt:lpstr>
      <vt:lpstr>Регуляторні засади RIS3</vt:lpstr>
      <vt:lpstr>Попередня обумовленість RIS3</vt:lpstr>
      <vt:lpstr>Переваги RIS3</vt:lpstr>
      <vt:lpstr>Вплив RIS3</vt:lpstr>
      <vt:lpstr>цілі RIS3</vt:lpstr>
      <vt:lpstr>Стандартні кроки для розробки національних / регіональних RIS3</vt:lpstr>
      <vt:lpstr>1. Аналіз національного / регіонального контексту і потенціалу для інновацій</vt:lpstr>
      <vt:lpstr>2. Заснування надійної та інклюзивної структури управління</vt:lpstr>
      <vt:lpstr>3. Вироблення загального бачення щодо майбутнього країни / регіону</vt:lpstr>
      <vt:lpstr>4. Вибір обмеженої кількості пріоритетів національного / регіонального розвитку</vt:lpstr>
      <vt:lpstr>5. Створення відповідних поєднань політики </vt:lpstr>
      <vt:lpstr>5. Створення відповідніх поєднань політики - приклад інструментів RIS3</vt:lpstr>
      <vt:lpstr>5. Створення відповідних поєднань політики - приклад інструментів RIS3, критерії вибору </vt:lpstr>
      <vt:lpstr>6. Інтеграція механізмів моніторингу та оцінки</vt:lpstr>
      <vt:lpstr>Методології, що застосовуються в RIS3</vt:lpstr>
      <vt:lpstr>Методології, що застосовуються в RIS3 - продовження</vt:lpstr>
      <vt:lpstr>Методології, що використовуються в RIS3 - продовження</vt:lpstr>
      <vt:lpstr>Методології, що використовуються в RIS3 - продовження</vt:lpstr>
      <vt:lpstr>RIS3 для Країни Басків (Іспанія)</vt:lpstr>
      <vt:lpstr>RIS3 для Підляського воєводства (Польща)</vt:lpstr>
      <vt:lpstr>RIS3 для Сілезького воєводства (Польща)</vt:lpstr>
      <vt:lpstr>RIS3 Лапландії (Фінляндія)</vt:lpstr>
      <vt:lpstr>RIS3 Баварії (Німеччина)</vt:lpstr>
      <vt:lpstr>Ширша інноваційна стратегія - приклад з Віденської столичної зони (Австрія)</vt:lpstr>
      <vt:lpstr>Проекти RIS3 -Країна Басків (Іспанія) </vt:lpstr>
      <vt:lpstr>Проекти RIS3 (Польща, Підляське та Сілезьке) </vt:lpstr>
      <vt:lpstr>Джерела фінансування RIS3 </vt:lpstr>
      <vt:lpstr>Поєднання джерел фінансування RIS3 (Польща) </vt:lpstr>
      <vt:lpstr>Отриманий досвід RIS3</vt:lpstr>
      <vt:lpstr>Отриманий досвід RIS3</vt:lpstr>
      <vt:lpstr>Загальні рекомендації щодо RIS3</vt:lpstr>
      <vt:lpstr>Загальні рекомендації щодо RIS3</vt:lpstr>
      <vt:lpstr>Важливі спостереження</vt:lpstr>
      <vt:lpstr>Важливі спостереження</vt:lpstr>
      <vt:lpstr>Широкі цілі РР і RIS3</vt:lpstr>
      <vt:lpstr>Подібності процесу СРР та RIS3</vt:lpstr>
      <vt:lpstr>Відмінності і основні співвідношення  СРР та RIS3</vt:lpstr>
      <vt:lpstr>Інтеграція RIS3 систему РР в Україні</vt:lpstr>
      <vt:lpstr>Питання та відповіді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and innovation strategies for smart specialisation (RIS3) in the context of Ukrainian Regional Development policy framework</dc:title>
  <dc:creator>Robert Girejko</dc:creator>
  <cp:lastModifiedBy>Костянтин Бушеєв</cp:lastModifiedBy>
  <cp:revision>348</cp:revision>
  <cp:lastPrinted>2018-05-14T06:59:34Z</cp:lastPrinted>
  <dcterms:created xsi:type="dcterms:W3CDTF">2018-05-09T12:58:14Z</dcterms:created>
  <dcterms:modified xsi:type="dcterms:W3CDTF">2018-06-22T17:28:21Z</dcterms:modified>
</cp:coreProperties>
</file>