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51" r:id="rId2"/>
    <p:sldId id="352" r:id="rId3"/>
    <p:sldId id="356" r:id="rId4"/>
    <p:sldId id="360" r:id="rId5"/>
    <p:sldId id="355" r:id="rId6"/>
    <p:sldId id="361" r:id="rId7"/>
    <p:sldId id="363" r:id="rId8"/>
    <p:sldId id="364" r:id="rId9"/>
    <p:sldId id="365" r:id="rId10"/>
    <p:sldId id="366" r:id="rId11"/>
    <p:sldId id="367" r:id="rId12"/>
    <p:sldId id="368" r:id="rId13"/>
    <p:sldId id="350" r:id="rId14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land Hackenberg" initials="RH" lastIdx="1" clrIdx="0"/>
  <p:cmAuthor id="1" name="David Brennan" initials="DB" lastIdx="1" clrIdx="1">
    <p:extLst/>
  </p:cmAuthor>
  <p:cmAuthor id="2" name="Alexandra Fehlinger" initials="AF" lastIdx="9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BB2D"/>
    <a:srgbClr val="778899"/>
    <a:srgbClr val="6D91CB"/>
    <a:srgbClr val="B9E5F4"/>
    <a:srgbClr val="515E6B"/>
    <a:srgbClr val="FCF09F"/>
    <a:srgbClr val="F1F3F5"/>
    <a:srgbClr val="F3F4F6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70" autoAdjust="0"/>
  </p:normalViewPr>
  <p:slideViewPr>
    <p:cSldViewPr snapToGrid="0">
      <p:cViewPr varScale="1">
        <p:scale>
          <a:sx n="71" d="100"/>
          <a:sy n="71" d="100"/>
        </p:scale>
        <p:origin x="-114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24BAC-6D32-48F8-B4E0-B94BE6C58354}" type="datetimeFigureOut">
              <a:rPr lang="ru-RU" smtClean="0"/>
              <a:t>01/03/19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068C-43D5-4A42-888A-B76327F5D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058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63F13174-AA60-49F8-8D1C-2626DBCBB40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353" y="5923307"/>
            <a:ext cx="7019028" cy="460372"/>
          </a:xfrm>
          <a:prstGeom prst="rect">
            <a:avLst/>
          </a:prstGeom>
        </p:spPr>
      </p:pic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3EBC4B6D-0FF5-4F19-B114-7CC53E34C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728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="" xmlns:a16="http://schemas.microsoft.com/office/drawing/2014/main" id="{CA0B6C10-C520-42F6-8D29-2C3B1E45A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52198"/>
            <a:ext cx="10515600" cy="4526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363496A-B0A9-4B48-A478-B7B4051332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36788" y="4584254"/>
            <a:ext cx="7766050" cy="4667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293E16DF-F5BE-4DC1-BDFF-35FF556CB9B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9675" y="5293454"/>
            <a:ext cx="1447416" cy="104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06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5444A1D-85D3-448C-B8A1-CFC2C323C0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22" r="12031"/>
          <a:stretch/>
        </p:blipFill>
        <p:spPr>
          <a:xfrm>
            <a:off x="1466849" y="0"/>
            <a:ext cx="10725151" cy="4305300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="" xmlns:a16="http://schemas.microsoft.com/office/drawing/2014/main" id="{A666E87F-2ACF-4A9A-AD3C-61ED4529B8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0900" y="1402503"/>
            <a:ext cx="10758488" cy="5174404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="" xmlns:a16="http://schemas.microsoft.com/office/drawing/2014/main" id="{D36C1FFF-71EB-4A31-A7B5-416085F41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3650" y="331371"/>
            <a:ext cx="9075738" cy="9061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876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94" y="425375"/>
            <a:ext cx="1391690" cy="41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05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8AFA298A-EA02-4091-B747-9460F14F65F2}"/>
              </a:ext>
            </a:extLst>
          </p:cNvPr>
          <p:cNvSpPr/>
          <p:nvPr userDrawn="1"/>
        </p:nvSpPr>
        <p:spPr>
          <a:xfrm>
            <a:off x="0" y="0"/>
            <a:ext cx="12192000" cy="10412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800" dirty="0"/>
              <a:t>м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96ED461-3CC3-4EEF-BB03-1929DA3185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049" y="283729"/>
            <a:ext cx="8129902" cy="5332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2C64C10-3530-4651-8681-E166D2C3613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9675" y="5293454"/>
            <a:ext cx="1447416" cy="104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884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363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6515" y="2889848"/>
            <a:ext cx="6502584" cy="1485123"/>
          </a:xfrm>
          <a:prstGeom prst="rect">
            <a:avLst/>
          </a:prstGeom>
          <a:solidFill>
            <a:srgbClr val="6D91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1BE1F7F6-EC75-453B-8094-923F77806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73013"/>
            <a:ext cx="10515600" cy="702217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What does it mean to deliver policy</a:t>
            </a:r>
            <a:br>
              <a:rPr lang="en-US" sz="2400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 for regional and local development?</a:t>
            </a:r>
            <a:endParaRPr lang="uk-UA" sz="2400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66FC4516-E3BE-429A-BE05-A6CF3609C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75552"/>
            <a:ext cx="10515600" cy="702217"/>
          </a:xfrm>
        </p:spPr>
        <p:txBody>
          <a:bodyPr>
            <a:normAutofit/>
          </a:bodyPr>
          <a:lstStyle/>
          <a:p>
            <a:r>
              <a:rPr lang="en-US" sz="1400" dirty="0" smtClean="0"/>
              <a:t>Graham Meadows</a:t>
            </a:r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2577" y="893963"/>
            <a:ext cx="3224545" cy="95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53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endParaRPr lang="en-US" sz="3000" dirty="0" smtClean="0"/>
          </a:p>
          <a:p>
            <a:pPr algn="l"/>
            <a:r>
              <a:rPr lang="en-US" sz="3000" dirty="0" smtClean="0"/>
              <a:t>	</a:t>
            </a:r>
            <a:r>
              <a:rPr lang="en-US" sz="3500" dirty="0" smtClean="0"/>
              <a:t>BUREAUCRACY is of supreme importance.</a:t>
            </a:r>
          </a:p>
          <a:p>
            <a:pPr algn="l"/>
            <a:r>
              <a:rPr lang="en-US" sz="3500" dirty="0" smtClean="0"/>
              <a:t>	It is the part of the policy that is directly 	experienced by the citizen.</a:t>
            </a:r>
          </a:p>
          <a:p>
            <a:pPr algn="l"/>
            <a:endParaRPr lang="en-US" dirty="0"/>
          </a:p>
          <a:p>
            <a:pPr algn="l"/>
            <a:r>
              <a:rPr lang="en-US" sz="3500" dirty="0" smtClean="0"/>
              <a:t>	It must be accessible and proportionate.</a:t>
            </a:r>
          </a:p>
          <a:p>
            <a:pPr algn="l"/>
            <a:endParaRPr lang="en-US" dirty="0"/>
          </a:p>
          <a:p>
            <a:pPr algn="l"/>
            <a:r>
              <a:rPr lang="en-US" sz="3500" dirty="0" smtClean="0"/>
              <a:t>	A policy based on bad bureaucracy is always at </a:t>
            </a:r>
          </a:p>
          <a:p>
            <a:pPr algn="l"/>
            <a:r>
              <a:rPr lang="en-US" sz="3500" dirty="0"/>
              <a:t>	</a:t>
            </a:r>
            <a:r>
              <a:rPr lang="en-US" sz="3500" dirty="0" smtClean="0"/>
              <a:t>risk.</a:t>
            </a:r>
          </a:p>
          <a:p>
            <a:endParaRPr lang="en-US" sz="3500" dirty="0"/>
          </a:p>
        </p:txBody>
      </p:sp>
      <p:sp>
        <p:nvSpPr>
          <p:cNvPr id="3" name="Rectangle 2"/>
          <p:cNvSpPr/>
          <p:nvPr/>
        </p:nvSpPr>
        <p:spPr>
          <a:xfrm>
            <a:off x="11154098" y="609462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598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r>
              <a:rPr lang="en-US" sz="3000" dirty="0"/>
              <a:t>	</a:t>
            </a:r>
            <a:endParaRPr lang="en-US" sz="3000" dirty="0" smtClean="0"/>
          </a:p>
          <a:p>
            <a:pPr algn="l"/>
            <a:r>
              <a:rPr lang="en-US" sz="3000" dirty="0"/>
              <a:t>	</a:t>
            </a:r>
            <a:r>
              <a:rPr lang="en-US" sz="4500" dirty="0" smtClean="0"/>
              <a:t>EVALUATION tells us how </a:t>
            </a:r>
          </a:p>
          <a:p>
            <a:pPr algn="l"/>
            <a:r>
              <a:rPr lang="en-US" sz="4500" dirty="0"/>
              <a:t>	</a:t>
            </a:r>
            <a:r>
              <a:rPr lang="en-US" sz="4500" dirty="0" smtClean="0"/>
              <a:t>we can improve.</a:t>
            </a:r>
          </a:p>
          <a:p>
            <a:endParaRPr lang="en-US" sz="4500" dirty="0"/>
          </a:p>
          <a:p>
            <a:pPr algn="l"/>
            <a:r>
              <a:rPr lang="en-US" sz="4500" dirty="0" smtClean="0"/>
              <a:t>	But it is only useful if we </a:t>
            </a:r>
          </a:p>
          <a:p>
            <a:pPr algn="l"/>
            <a:r>
              <a:rPr lang="en-US" sz="4500" dirty="0" smtClean="0"/>
              <a:t>	act on its results.</a:t>
            </a:r>
            <a:endParaRPr lang="en-US" sz="4500" dirty="0"/>
          </a:p>
        </p:txBody>
      </p:sp>
      <p:sp>
        <p:nvSpPr>
          <p:cNvPr id="3" name="Rectangle 2"/>
          <p:cNvSpPr/>
          <p:nvPr/>
        </p:nvSpPr>
        <p:spPr>
          <a:xfrm>
            <a:off x="11088196" y="6135816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230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r>
              <a:rPr lang="en-US" sz="3500" dirty="0" smtClean="0"/>
              <a:t>	Policy operates within a policy community.</a:t>
            </a:r>
          </a:p>
          <a:p>
            <a:pPr algn="l"/>
            <a:endParaRPr lang="en-US" sz="500" dirty="0"/>
          </a:p>
          <a:p>
            <a:pPr algn="l"/>
            <a:r>
              <a:rPr lang="en-US" sz="3500" dirty="0" smtClean="0"/>
              <a:t>	It provides policy with an essential supporting 	consensus.</a:t>
            </a:r>
          </a:p>
          <a:p>
            <a:pPr algn="l"/>
            <a:endParaRPr lang="en-US" sz="500" dirty="0" smtClean="0"/>
          </a:p>
          <a:p>
            <a:pPr algn="l"/>
            <a:r>
              <a:rPr lang="en-US" sz="3500" dirty="0" smtClean="0"/>
              <a:t>	Communication and knowledge unify the 	supportive community.</a:t>
            </a:r>
          </a:p>
          <a:p>
            <a:pPr algn="l"/>
            <a:endParaRPr lang="en-US" sz="500" dirty="0" smtClean="0"/>
          </a:p>
          <a:p>
            <a:pPr algn="l"/>
            <a:r>
              <a:rPr lang="en-US" sz="3500" dirty="0" smtClean="0"/>
              <a:t>	Bureaucracy is the place where policy and 	citizens meet.</a:t>
            </a:r>
          </a:p>
          <a:p>
            <a:pPr algn="l"/>
            <a:endParaRPr lang="en-US" sz="500" dirty="0" smtClean="0"/>
          </a:p>
          <a:p>
            <a:pPr algn="l"/>
            <a:r>
              <a:rPr lang="en-US" sz="3500" dirty="0" smtClean="0"/>
              <a:t>	Evaluation is the road to policy improvement.</a:t>
            </a:r>
            <a:endParaRPr lang="en-US" sz="3500" dirty="0"/>
          </a:p>
        </p:txBody>
      </p:sp>
      <p:sp>
        <p:nvSpPr>
          <p:cNvPr id="3" name="Rectangle 2"/>
          <p:cNvSpPr/>
          <p:nvPr/>
        </p:nvSpPr>
        <p:spPr>
          <a:xfrm>
            <a:off x="11154098" y="6094626"/>
            <a:ext cx="424027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291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="" xmlns:a16="http://schemas.microsoft.com/office/drawing/2014/main" id="{090AC618-3B1A-494C-9BCF-930BE2AFFC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58131" y="3047279"/>
            <a:ext cx="9075738" cy="76344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4000" b="1" dirty="0">
                <a:solidFill>
                  <a:srgbClr val="FDBB2D"/>
                </a:solidFill>
                <a:ea typeface="Verdana" pitchFamily="34" charset="0"/>
              </a:rPr>
              <a:t>Thank you</a:t>
            </a:r>
            <a:br>
              <a:rPr lang="en-US" sz="4000" b="1" dirty="0">
                <a:solidFill>
                  <a:srgbClr val="FDBB2D"/>
                </a:solidFill>
                <a:ea typeface="Verdana" pitchFamily="34" charset="0"/>
              </a:rPr>
            </a:br>
            <a:r>
              <a:rPr lang="en-US" sz="4000" b="1" dirty="0">
                <a:solidFill>
                  <a:srgbClr val="FDBB2D"/>
                </a:solidFill>
                <a:ea typeface="Verdana" pitchFamily="34" charset="0"/>
              </a:rPr>
              <a:t>for your attention!</a:t>
            </a:r>
            <a:endParaRPr lang="uk-UA" sz="4000" dirty="0">
              <a:solidFill>
                <a:srgbClr val="FDBB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361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B759C788-3C0B-4D12-9BDE-4794FA65A3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sz="4000" dirty="0" smtClean="0"/>
          </a:p>
          <a:p>
            <a:pPr algn="l"/>
            <a:r>
              <a:rPr lang="en-US" sz="4500" dirty="0" smtClean="0"/>
              <a:t>	Policy is the business of citizens</a:t>
            </a:r>
          </a:p>
          <a:p>
            <a:pPr algn="l"/>
            <a:endParaRPr lang="en-US" sz="4500" dirty="0" smtClean="0"/>
          </a:p>
          <a:p>
            <a:pPr algn="l"/>
            <a:r>
              <a:rPr lang="en-US" sz="4500" dirty="0" smtClean="0"/>
              <a:t>	It starts with citizens’ need</a:t>
            </a:r>
          </a:p>
          <a:p>
            <a:pPr algn="l"/>
            <a:r>
              <a:rPr lang="en-US" sz="4500" dirty="0" smtClean="0"/>
              <a:t>	and ends with citizens’ benefits</a:t>
            </a:r>
            <a:endParaRPr lang="en-US" sz="4500" dirty="0"/>
          </a:p>
          <a:p>
            <a:endParaRPr lang="uk-UA" dirty="0"/>
          </a:p>
        </p:txBody>
      </p:sp>
      <p:sp>
        <p:nvSpPr>
          <p:cNvPr id="3" name="Rectangle 2"/>
          <p:cNvSpPr/>
          <p:nvPr/>
        </p:nvSpPr>
        <p:spPr>
          <a:xfrm>
            <a:off x="11154098" y="609462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01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2050" y="1516501"/>
            <a:ext cx="4676488" cy="9453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2"/>
                </a:solidFill>
              </a:rPr>
              <a:t>Citizens</a:t>
            </a:r>
          </a:p>
          <a:p>
            <a:pPr algn="ctr"/>
            <a:r>
              <a:rPr lang="en-US" sz="2400" dirty="0" smtClean="0">
                <a:solidFill>
                  <a:schemeClr val="accent2"/>
                </a:solidFill>
              </a:rPr>
              <a:t>Benefit                          Need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9535" y="1961108"/>
            <a:ext cx="1309832" cy="5058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222353" y="2672438"/>
            <a:ext cx="2116889" cy="124017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prstClr val="white"/>
                </a:solidFill>
              </a:rPr>
              <a:t>Policy</a:t>
            </a:r>
            <a:endParaRPr lang="en-US" sz="2200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441255" y="3040468"/>
            <a:ext cx="5248912" cy="3536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782526" y="3415076"/>
            <a:ext cx="2483553" cy="114925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Recognition of Need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599734" y="4391898"/>
            <a:ext cx="2028306" cy="117273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Evaluation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8469781" y="4477415"/>
            <a:ext cx="1971004" cy="117721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Formulation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6782526" y="5640086"/>
            <a:ext cx="2532770" cy="914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Implementation</a:t>
            </a: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1768170" y="2500786"/>
            <a:ext cx="454183" cy="60710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339242" y="2500786"/>
            <a:ext cx="372797" cy="713496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4" idx="2"/>
          </p:cNvCxnSpPr>
          <p:nvPr/>
        </p:nvCxnSpPr>
        <p:spPr>
          <a:xfrm flipH="1">
            <a:off x="6384176" y="3989705"/>
            <a:ext cx="398350" cy="402193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9266079" y="4106487"/>
            <a:ext cx="526314" cy="37092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628040" y="5120640"/>
            <a:ext cx="841741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7094910" y="5530843"/>
            <a:ext cx="403171" cy="12378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9130226" y="5727004"/>
            <a:ext cx="399010" cy="16427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1154098" y="609462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79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30036" y="1620578"/>
            <a:ext cx="3823855" cy="4738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u="sng" dirty="0" smtClean="0">
                <a:solidFill>
                  <a:schemeClr val="accent2"/>
                </a:solidFill>
              </a:rPr>
              <a:t>In the Capital</a:t>
            </a:r>
          </a:p>
          <a:p>
            <a:pPr algn="ctr"/>
            <a:endParaRPr lang="en-US" sz="2500" u="sng" dirty="0" smtClean="0">
              <a:solidFill>
                <a:schemeClr val="accent2"/>
              </a:solidFill>
            </a:endParaRPr>
          </a:p>
          <a:p>
            <a:pPr algn="ctr"/>
            <a:endParaRPr lang="en-US" sz="2500" u="sng" dirty="0">
              <a:solidFill>
                <a:schemeClr val="accent2"/>
              </a:solidFill>
            </a:endParaRPr>
          </a:p>
          <a:p>
            <a:pPr algn="ctr"/>
            <a:r>
              <a:rPr lang="en-US" sz="2500" u="sng" dirty="0" smtClean="0">
                <a:solidFill>
                  <a:schemeClr val="accent2"/>
                </a:solidFill>
              </a:rPr>
              <a:t>Policy Creation</a:t>
            </a:r>
          </a:p>
          <a:p>
            <a:pPr algn="ctr"/>
            <a:endParaRPr lang="en-US" sz="2500" u="sng" dirty="0">
              <a:solidFill>
                <a:schemeClr val="accent2"/>
              </a:solidFill>
            </a:endParaRPr>
          </a:p>
          <a:p>
            <a:pPr algn="ctr"/>
            <a:endParaRPr lang="en-US" sz="2500" u="sng" dirty="0" smtClean="0">
              <a:solidFill>
                <a:schemeClr val="accent2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500" u="sng" dirty="0" smtClean="0">
                <a:solidFill>
                  <a:schemeClr val="accent2"/>
                </a:solidFill>
              </a:rPr>
              <a:t>Knowledge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500" u="sng" dirty="0" smtClean="0">
                <a:solidFill>
                  <a:schemeClr val="accent2"/>
                </a:solidFill>
              </a:rPr>
              <a:t>Wisdom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500" u="sng" dirty="0" smtClean="0">
                <a:solidFill>
                  <a:schemeClr val="accent2"/>
                </a:solidFill>
              </a:rPr>
              <a:t>Idea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US" sz="2500" u="sng" dirty="0" smtClean="0">
              <a:solidFill>
                <a:schemeClr val="accent2"/>
              </a:solidFill>
            </a:endParaRPr>
          </a:p>
          <a:p>
            <a:pPr algn="ctr"/>
            <a:endParaRPr lang="en-US" sz="2500" u="sng" dirty="0">
              <a:solidFill>
                <a:schemeClr val="accent2"/>
              </a:solidFill>
            </a:endParaRPr>
          </a:p>
          <a:p>
            <a:pPr algn="ctr"/>
            <a:endParaRPr lang="en-US" sz="2500" u="sng" dirty="0">
              <a:solidFill>
                <a:schemeClr val="accent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35832" y="1620578"/>
            <a:ext cx="3823855" cy="4738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u="sng" dirty="0" smtClean="0">
                <a:solidFill>
                  <a:schemeClr val="accent2"/>
                </a:solidFill>
              </a:rPr>
              <a:t>On the ground</a:t>
            </a:r>
          </a:p>
          <a:p>
            <a:pPr algn="ctr"/>
            <a:endParaRPr lang="en-US" sz="2500" u="sng" dirty="0">
              <a:solidFill>
                <a:schemeClr val="accent2"/>
              </a:solidFill>
            </a:endParaRPr>
          </a:p>
          <a:p>
            <a:pPr algn="ctr"/>
            <a:endParaRPr lang="en-US" sz="2500" u="sng" dirty="0" smtClean="0">
              <a:solidFill>
                <a:schemeClr val="accent2"/>
              </a:solidFill>
            </a:endParaRPr>
          </a:p>
          <a:p>
            <a:pPr algn="ctr"/>
            <a:r>
              <a:rPr lang="en-US" sz="2500" u="sng" dirty="0" smtClean="0">
                <a:solidFill>
                  <a:schemeClr val="accent2"/>
                </a:solidFill>
              </a:rPr>
              <a:t>Policy Implementation</a:t>
            </a:r>
          </a:p>
          <a:p>
            <a:pPr algn="ctr"/>
            <a:endParaRPr lang="en-US" sz="2500" u="sng" dirty="0">
              <a:solidFill>
                <a:schemeClr val="accent2"/>
              </a:solidFill>
            </a:endParaRPr>
          </a:p>
          <a:p>
            <a:pPr algn="ctr"/>
            <a:endParaRPr lang="en-US" sz="2500" u="sng" dirty="0" smtClean="0">
              <a:solidFill>
                <a:schemeClr val="accent2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500" u="sng" dirty="0" smtClean="0">
                <a:solidFill>
                  <a:schemeClr val="accent2"/>
                </a:solidFill>
              </a:rPr>
              <a:t>Routine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500" u="sng" dirty="0" smtClean="0">
                <a:solidFill>
                  <a:schemeClr val="accent2"/>
                </a:solidFill>
              </a:rPr>
              <a:t>Repetition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500" u="sng" dirty="0" smtClean="0">
                <a:solidFill>
                  <a:schemeClr val="accent2"/>
                </a:solidFill>
              </a:rPr>
              <a:t>Automatic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US" sz="2500" u="sng" dirty="0" smtClean="0">
              <a:solidFill>
                <a:schemeClr val="accent2"/>
              </a:solidFill>
            </a:endParaRPr>
          </a:p>
          <a:p>
            <a:pPr algn="ctr"/>
            <a:endParaRPr lang="en-US" sz="2500" u="sng" dirty="0">
              <a:solidFill>
                <a:schemeClr val="accent2"/>
              </a:solidFill>
            </a:endParaRPr>
          </a:p>
          <a:p>
            <a:pPr algn="ctr"/>
            <a:endParaRPr lang="en-US" sz="2500" u="sng" dirty="0">
              <a:solidFill>
                <a:schemeClr val="accent2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698269" y="1402503"/>
            <a:ext cx="9961418" cy="4956329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30036" y="1402503"/>
            <a:ext cx="9858895" cy="4956329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1154098" y="609462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610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42212" y="1205362"/>
            <a:ext cx="4944376" cy="111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</a:rPr>
              <a:t>Citizens</a:t>
            </a:r>
          </a:p>
          <a:p>
            <a:pPr algn="ctr"/>
            <a:endParaRPr lang="en-US" sz="2800" dirty="0" smtClean="0">
              <a:solidFill>
                <a:schemeClr val="accent2"/>
              </a:solidFill>
            </a:endParaRPr>
          </a:p>
          <a:p>
            <a:pPr algn="ctr"/>
            <a:r>
              <a:rPr lang="en-US" sz="2800" dirty="0" smtClean="0">
                <a:solidFill>
                  <a:schemeClr val="accent2"/>
                </a:solidFill>
              </a:rPr>
              <a:t>Benefit                            Need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5254" y="1835605"/>
            <a:ext cx="1421993" cy="6483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782007" y="3300521"/>
            <a:ext cx="2116889" cy="124017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Policy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498592" y="4414189"/>
            <a:ext cx="6407705" cy="201878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286833" y="4481656"/>
            <a:ext cx="3408218" cy="88716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Recognition of Need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71972" y="5379049"/>
            <a:ext cx="1865097" cy="8714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Evaluation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8086588" y="5379048"/>
            <a:ext cx="2114628" cy="86627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Formulation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2805130" y="3432697"/>
            <a:ext cx="2532770" cy="914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Implementation</a:t>
            </a: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717400" y="2319029"/>
            <a:ext cx="19669" cy="109954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9359682" y="5191142"/>
            <a:ext cx="564656" cy="30214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737069" y="5812186"/>
            <a:ext cx="349518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6299647" y="5123935"/>
            <a:ext cx="414191" cy="299645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4071515" y="2319029"/>
            <a:ext cx="6215" cy="109954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1154098" y="609462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84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775344" y="1276015"/>
            <a:ext cx="10428115" cy="517440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en-US" dirty="0"/>
          </a:p>
          <a:p>
            <a:r>
              <a:rPr lang="en-US" sz="2500" dirty="0" smtClean="0"/>
              <a:t>                                     Consultation</a:t>
            </a:r>
            <a:endParaRPr lang="en-US" sz="2500" dirty="0"/>
          </a:p>
        </p:txBody>
      </p:sp>
      <p:sp>
        <p:nvSpPr>
          <p:cNvPr id="4" name="Rectangle 3"/>
          <p:cNvSpPr/>
          <p:nvPr/>
        </p:nvSpPr>
        <p:spPr>
          <a:xfrm>
            <a:off x="2028305" y="1712422"/>
            <a:ext cx="1911928" cy="7647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accent2"/>
                </a:solidFill>
              </a:rPr>
              <a:t>EU</a:t>
            </a:r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41518" y="2845937"/>
            <a:ext cx="2793076" cy="6650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chemeClr val="accent2"/>
                </a:solidFill>
              </a:rPr>
              <a:t>Member States</a:t>
            </a:r>
            <a:endParaRPr lang="en-US" sz="2500" dirty="0">
              <a:solidFill>
                <a:schemeClr val="accent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11927" y="3813195"/>
            <a:ext cx="2028306" cy="592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chemeClr val="accent2"/>
                </a:solidFill>
              </a:rPr>
              <a:t>Regions</a:t>
            </a:r>
            <a:endParaRPr lang="en-US" sz="2500" dirty="0">
              <a:solidFill>
                <a:schemeClr val="accent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41518" y="4818399"/>
            <a:ext cx="6887340" cy="565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smtClean="0">
                <a:solidFill>
                  <a:schemeClr val="accent2"/>
                </a:solidFill>
              </a:rPr>
              <a:t>    Local Authorities / Other actors</a:t>
            </a:r>
            <a:endParaRPr lang="en-US" sz="2500" dirty="0">
              <a:solidFill>
                <a:schemeClr val="accent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41518" y="5820622"/>
            <a:ext cx="7851617" cy="5985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smtClean="0">
                <a:solidFill>
                  <a:schemeClr val="accent2"/>
                </a:solidFill>
              </a:rPr>
              <a:t>   Citizens</a:t>
            </a:r>
            <a:endParaRPr lang="en-US" sz="2500" dirty="0">
              <a:solidFill>
                <a:schemeClr val="accent2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940233" y="2177935"/>
            <a:ext cx="5379243" cy="0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899061" y="2510445"/>
            <a:ext cx="0" cy="33549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891871" y="3510955"/>
            <a:ext cx="0" cy="33549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26080" y="4405745"/>
            <a:ext cx="0" cy="41265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9319476" y="2177935"/>
            <a:ext cx="0" cy="364268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154098" y="609462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25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l"/>
            <a:r>
              <a:rPr lang="en-US" sz="3500" dirty="0" smtClean="0"/>
              <a:t>	The POLICY COMMUNITY for </a:t>
            </a:r>
          </a:p>
          <a:p>
            <a:pPr algn="l"/>
            <a:r>
              <a:rPr lang="en-US" sz="3500" dirty="0" smtClean="0"/>
              <a:t>	regional and local development is large</a:t>
            </a:r>
          </a:p>
          <a:p>
            <a:pPr algn="l"/>
            <a:endParaRPr lang="en-US" sz="3500" dirty="0"/>
          </a:p>
          <a:p>
            <a:pPr algn="l"/>
            <a:r>
              <a:rPr lang="en-US" sz="3500" dirty="0" smtClean="0"/>
              <a:t>	It is made larger by</a:t>
            </a:r>
          </a:p>
          <a:p>
            <a:pPr algn="l"/>
            <a:r>
              <a:rPr lang="en-US" sz="3500" dirty="0" smtClean="0"/>
              <a:t>		- </a:t>
            </a:r>
            <a:r>
              <a:rPr lang="en-US" sz="3500" dirty="0" err="1" smtClean="0"/>
              <a:t>decentralisation</a:t>
            </a:r>
            <a:endParaRPr lang="en-US" sz="3500" dirty="0" smtClean="0"/>
          </a:p>
          <a:p>
            <a:pPr algn="l"/>
            <a:r>
              <a:rPr lang="en-US" sz="3500" dirty="0"/>
              <a:t>	</a:t>
            </a:r>
            <a:r>
              <a:rPr lang="en-US" sz="3500" dirty="0" smtClean="0"/>
              <a:t>	- time 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154098" y="609462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868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sz="3000" dirty="0" smtClean="0"/>
          </a:p>
          <a:p>
            <a:pPr algn="l"/>
            <a:r>
              <a:rPr lang="en-US" sz="3500" dirty="0" smtClean="0"/>
              <a:t>	Our policy’s success depends</a:t>
            </a:r>
          </a:p>
          <a:p>
            <a:pPr algn="l"/>
            <a:r>
              <a:rPr lang="en-US" sz="3500" dirty="0" smtClean="0"/>
              <a:t>	on a SUPPORTIVE CONSENSUS  </a:t>
            </a:r>
          </a:p>
          <a:p>
            <a:pPr algn="l"/>
            <a:r>
              <a:rPr lang="en-US" sz="3500" dirty="0" smtClean="0"/>
              <a:t>	among its many actors.</a:t>
            </a:r>
          </a:p>
          <a:p>
            <a:pPr algn="l"/>
            <a:endParaRPr lang="en-US" sz="3500" dirty="0"/>
          </a:p>
          <a:p>
            <a:pPr algn="l"/>
            <a:r>
              <a:rPr lang="en-US" sz="3500" dirty="0" smtClean="0"/>
              <a:t>	Communication must be comprehensive </a:t>
            </a:r>
          </a:p>
          <a:p>
            <a:pPr algn="l"/>
            <a:r>
              <a:rPr lang="en-US" sz="3500" dirty="0"/>
              <a:t>	</a:t>
            </a:r>
            <a:r>
              <a:rPr lang="en-US" sz="3500" dirty="0" smtClean="0"/>
              <a:t>and active</a:t>
            </a:r>
            <a:endParaRPr lang="en-US" sz="3500" dirty="0"/>
          </a:p>
        </p:txBody>
      </p:sp>
      <p:sp>
        <p:nvSpPr>
          <p:cNvPr id="3" name="Rectangle 2"/>
          <p:cNvSpPr/>
          <p:nvPr/>
        </p:nvSpPr>
        <p:spPr>
          <a:xfrm>
            <a:off x="11154098" y="609462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616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r>
              <a:rPr lang="en-US" sz="3500" dirty="0" smtClean="0"/>
              <a:t>	Our policy community will be made stronger</a:t>
            </a:r>
          </a:p>
          <a:p>
            <a:pPr algn="l"/>
            <a:r>
              <a:rPr lang="en-US" sz="3500" dirty="0" smtClean="0"/>
              <a:t>	by shared KNOWLEDGE</a:t>
            </a:r>
          </a:p>
          <a:p>
            <a:pPr algn="l"/>
            <a:endParaRPr lang="en-US" sz="1000" dirty="0" smtClean="0"/>
          </a:p>
          <a:p>
            <a:pPr algn="l"/>
            <a:r>
              <a:rPr lang="en-US" sz="3500" dirty="0" smtClean="0"/>
              <a:t>	Our community must know</a:t>
            </a:r>
          </a:p>
          <a:p>
            <a:pPr algn="l"/>
            <a:r>
              <a:rPr lang="en-US" sz="3500" dirty="0" smtClean="0"/>
              <a:t>		- what are our aims</a:t>
            </a:r>
          </a:p>
          <a:p>
            <a:pPr algn="l"/>
            <a:r>
              <a:rPr lang="en-US" sz="3500" dirty="0" smtClean="0"/>
              <a:t>		- when will our targets be achieved?</a:t>
            </a:r>
          </a:p>
          <a:p>
            <a:pPr algn="l"/>
            <a:r>
              <a:rPr lang="en-US" sz="3500" dirty="0" smtClean="0"/>
              <a:t>		- are we winning?</a:t>
            </a:r>
          </a:p>
          <a:p>
            <a:pPr algn="l"/>
            <a:r>
              <a:rPr lang="en-US" sz="3500" dirty="0" smtClean="0"/>
              <a:t>	</a:t>
            </a:r>
          </a:p>
          <a:p>
            <a:pPr algn="l"/>
            <a:r>
              <a:rPr lang="en-US" sz="3500" dirty="0"/>
              <a:t>	</a:t>
            </a:r>
            <a:r>
              <a:rPr lang="en-US" sz="3500" dirty="0" smtClean="0"/>
              <a:t>But we want them to know much more.</a:t>
            </a:r>
          </a:p>
          <a:p>
            <a:r>
              <a:rPr lang="en-US" sz="3000" dirty="0" smtClean="0"/>
              <a:t> </a:t>
            </a:r>
            <a:endParaRPr lang="en-US" sz="3000" dirty="0"/>
          </a:p>
        </p:txBody>
      </p:sp>
      <p:sp>
        <p:nvSpPr>
          <p:cNvPr id="3" name="Rectangle 2"/>
          <p:cNvSpPr/>
          <p:nvPr/>
        </p:nvSpPr>
        <p:spPr>
          <a:xfrm>
            <a:off x="11154098" y="609462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656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Main">
      <a:dk1>
        <a:srgbClr val="778899"/>
      </a:dk1>
      <a:lt1>
        <a:sysClr val="window" lastClr="FFFFFF"/>
      </a:lt1>
      <a:dk2>
        <a:srgbClr val="778899"/>
      </a:dk2>
      <a:lt2>
        <a:srgbClr val="FFFFFF"/>
      </a:lt2>
      <a:accent1>
        <a:srgbClr val="FDBB2D"/>
      </a:accent1>
      <a:accent2>
        <a:srgbClr val="191970"/>
      </a:accent2>
      <a:accent3>
        <a:srgbClr val="DCE0E4"/>
      </a:accent3>
      <a:accent4>
        <a:srgbClr val="FCF09F"/>
      </a:accent4>
      <a:accent5>
        <a:srgbClr val="ADD8E6"/>
      </a:accent5>
      <a:accent6>
        <a:srgbClr val="6495ED"/>
      </a:accent6>
      <a:hlink>
        <a:srgbClr val="FDBB2D"/>
      </a:hlink>
      <a:folHlink>
        <a:srgbClr val="6495ED"/>
      </a:folHlink>
    </a:clrScheme>
    <a:fontScheme name="Custom Mai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New Microsoft PowerPoint Presentation (3)" id="{4C5171E9-E48E-4009-AED2-D4254FC52701}" vid="{802501F0-E87F-45E2-92E8-BFF97E4057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U-LEAD Presentation Template</Template>
  <TotalTime>538</TotalTime>
  <Words>72</Words>
  <Application>Microsoft Macintosh PowerPoint</Application>
  <PresentationFormat>Custom</PresentationFormat>
  <Paragraphs>109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What does it mean to deliver policy  for regional and local development?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Shevchuk</dc:creator>
  <cp:lastModifiedBy>MacBook</cp:lastModifiedBy>
  <cp:revision>194</cp:revision>
  <dcterms:created xsi:type="dcterms:W3CDTF">2017-10-11T11:50:21Z</dcterms:created>
  <dcterms:modified xsi:type="dcterms:W3CDTF">2019-03-01T10:38:35Z</dcterms:modified>
</cp:coreProperties>
</file>