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1" r:id="rId2"/>
    <p:sldId id="368" r:id="rId3"/>
    <p:sldId id="367" r:id="rId4"/>
    <p:sldId id="355" r:id="rId5"/>
    <p:sldId id="369" r:id="rId6"/>
    <p:sldId id="371" r:id="rId7"/>
    <p:sldId id="370" r:id="rId8"/>
    <p:sldId id="356" r:id="rId9"/>
    <p:sldId id="358" r:id="rId10"/>
    <p:sldId id="360" r:id="rId11"/>
    <p:sldId id="366" r:id="rId12"/>
    <p:sldId id="365" r:id="rId13"/>
    <p:sldId id="364" r:id="rId14"/>
    <p:sldId id="363" r:id="rId15"/>
    <p:sldId id="362" r:id="rId16"/>
    <p:sldId id="361" r:id="rId17"/>
    <p:sldId id="373" r:id="rId18"/>
    <p:sldId id="372" r:id="rId19"/>
    <p:sldId id="374" r:id="rId20"/>
    <p:sldId id="350" r:id="rId21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and Hackenberg" initials="RH" lastIdx="1" clrIdx="0"/>
  <p:cmAuthor id="1" name="David Brennan" initials="DB" lastIdx="1" clrIdx="1">
    <p:extLst/>
  </p:cmAuthor>
  <p:cmAuthor id="2" name="Alexandra Fehlinger" initials="AF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8899"/>
    <a:srgbClr val="FDBB2D"/>
    <a:srgbClr val="6D91CB"/>
    <a:srgbClr val="B9E5F4"/>
    <a:srgbClr val="515E6B"/>
    <a:srgbClr val="FCF09F"/>
    <a:srgbClr val="F1F3F5"/>
    <a:srgbClr val="F3F4F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0" autoAdjust="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 altLang="uk-UA"/>
              <a:t>27.11.06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BFB825-89A0-403D-8B1E-501AA8996055}" type="slidenum">
              <a:rPr lang="en-GB" altLang="uk-UA"/>
              <a:pPr/>
              <a:t>2</a:t>
            </a:fld>
            <a:endParaRPr lang="en-GB" altLang="uk-UA"/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244850" y="500063"/>
            <a:ext cx="3335338" cy="250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251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309688" y="3167063"/>
            <a:ext cx="7200900" cy="3003550"/>
          </a:xfrm>
          <a:noFill/>
          <a:ln/>
        </p:spPr>
        <p:txBody>
          <a:bodyPr wrap="none" anchor="ctr"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2079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53" y="5923307"/>
            <a:ext cx="7019028" cy="46037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93E16DF-F5BE-4DC1-BDFF-35FF556CB9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A666E87F-2ACF-4A9A-AD3C-61ED4529B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900" y="1402503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FA298A-EA02-4091-B747-9460F14F65F2}"/>
              </a:ext>
            </a:extLst>
          </p:cNvPr>
          <p:cNvSpPr/>
          <p:nvPr userDrawn="1"/>
        </p:nvSpPr>
        <p:spPr>
          <a:xfrm>
            <a:off x="0" y="0"/>
            <a:ext cx="12192000" cy="1041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/>
              <a:t>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6ED461-3CC3-4EEF-BB03-1929DA318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49" y="283729"/>
            <a:ext cx="8129902" cy="533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C64C10-3530-4651-8681-E166D2C36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40F22D-D016-4B73-91AC-D84B034AC0F8}" type="slidenum">
              <a:rPr lang="en-GB" altLang="uk-UA"/>
              <a:pPr/>
              <a:t>‹#›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213967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6515" y="2889848"/>
            <a:ext cx="6114605" cy="1485123"/>
          </a:xfrm>
          <a:prstGeom prst="rect">
            <a:avLst/>
          </a:prstGeom>
          <a:solidFill>
            <a:srgbClr val="6D9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816275" y="2889847"/>
            <a:ext cx="60479" cy="1485123"/>
          </a:xfrm>
          <a:prstGeom prst="rect">
            <a:avLst/>
          </a:prstGeom>
          <a:solidFill>
            <a:srgbClr val="B9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552"/>
            <a:ext cx="10515600" cy="70221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Василь Кашевський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994" y="2889848"/>
            <a:ext cx="5980144" cy="1885704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Матеріали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наради</a:t>
            </a:r>
            <a:r>
              <a:rPr lang="ru-RU" sz="2000" dirty="0">
                <a:solidFill>
                  <a:schemeClr val="bg1"/>
                </a:solidFill>
              </a:rPr>
              <a:t> 06 </a:t>
            </a:r>
            <a:r>
              <a:rPr lang="ru-RU" sz="2000" dirty="0" err="1">
                <a:solidFill>
                  <a:schemeClr val="bg1"/>
                </a:solidFill>
              </a:rPr>
              <a:t>березня</a:t>
            </a:r>
            <a:r>
              <a:rPr lang="ru-RU" sz="2000" dirty="0">
                <a:solidFill>
                  <a:schemeClr val="bg1"/>
                </a:solidFill>
              </a:rPr>
              <a:t> 2019 </a:t>
            </a:r>
            <a:r>
              <a:rPr lang="ru-RU" sz="2000" dirty="0" smtClean="0">
                <a:solidFill>
                  <a:schemeClr val="bg1"/>
                </a:solidFill>
              </a:rPr>
              <a:t>р.        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="" xmlns:a16="http://schemas.microsoft.com/office/drawing/2014/main" id="{1BE1F7F6-EC75-453B-8094-923F77806287}"/>
              </a:ext>
            </a:extLst>
          </p:cNvPr>
          <p:cNvSpPr txBox="1">
            <a:spLocks/>
          </p:cNvSpPr>
          <p:nvPr/>
        </p:nvSpPr>
        <p:spPr>
          <a:xfrm>
            <a:off x="603504" y="2077169"/>
            <a:ext cx="11055096" cy="783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/>
              <a:t>Елементи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процесу</a:t>
            </a:r>
            <a:r>
              <a:rPr lang="ru-RU" sz="2400" b="1" dirty="0" smtClean="0"/>
              <a:t> </a:t>
            </a:r>
            <a:r>
              <a:rPr lang="ru-RU" sz="2400" b="1" dirty="0" err="1"/>
              <a:t>підприємницького</a:t>
            </a:r>
            <a:r>
              <a:rPr lang="ru-RU" sz="2400" b="1" dirty="0"/>
              <a:t> </a:t>
            </a:r>
            <a:r>
              <a:rPr lang="ru-RU" sz="2400" b="1" dirty="0" err="1"/>
              <a:t>відкриття</a:t>
            </a:r>
            <a:r>
              <a:rPr lang="ru-RU" sz="2400" b="1" dirty="0"/>
              <a:t> у рамках </a:t>
            </a:r>
            <a:r>
              <a:rPr lang="ru-RU" sz="2400" b="1" dirty="0" err="1"/>
              <a:t>підготовки</a:t>
            </a:r>
            <a:r>
              <a:rPr lang="ru-RU" sz="2400" b="1" dirty="0"/>
              <a:t> </a:t>
            </a:r>
            <a:r>
              <a:rPr lang="ru-RU" sz="2400" b="1" dirty="0" err="1"/>
              <a:t>регіональних</a:t>
            </a:r>
            <a:r>
              <a:rPr lang="ru-RU" sz="2400" b="1" dirty="0"/>
              <a:t> </a:t>
            </a:r>
            <a:r>
              <a:rPr lang="ru-RU" sz="2400" b="1" dirty="0" err="1"/>
              <a:t>стратегії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en-US" sz="2400" b="1" dirty="0"/>
              <a:t> </a:t>
            </a:r>
            <a:r>
              <a:rPr lang="ru-RU" sz="2400" b="1" dirty="0" err="1"/>
              <a:t>період</a:t>
            </a:r>
            <a:r>
              <a:rPr lang="ru-RU" sz="2400" b="1" dirty="0"/>
              <a:t> до 2027 </a:t>
            </a:r>
            <a:r>
              <a:rPr lang="ru-RU" sz="2400" b="1" dirty="0" smtClean="0"/>
              <a:t>р.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5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DBB2D"/>
                </a:solidFill>
              </a:rPr>
              <a:t>Нові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технології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впливають</a:t>
            </a:r>
            <a:r>
              <a:rPr lang="ru-RU" sz="3200" dirty="0">
                <a:solidFill>
                  <a:srgbClr val="FDBB2D"/>
                </a:solidFill>
              </a:rPr>
              <a:t> на наше </a:t>
            </a:r>
            <a:r>
              <a:rPr lang="ru-RU" sz="3200" dirty="0" err="1">
                <a:solidFill>
                  <a:srgbClr val="FDBB2D"/>
                </a:solidFill>
              </a:rPr>
              <a:t>життя</a:t>
            </a:r>
            <a:r>
              <a:rPr lang="ru-RU" sz="3200" dirty="0">
                <a:solidFill>
                  <a:srgbClr val="FDBB2D"/>
                </a:solidFill>
              </a:rPr>
              <a:t> і </a:t>
            </a:r>
            <a:r>
              <a:rPr lang="ru-RU" sz="3200" dirty="0" err="1">
                <a:solidFill>
                  <a:srgbClr val="FDBB2D"/>
                </a:solidFill>
              </a:rPr>
              <a:t>спосіб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ведення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бізнесу</a:t>
            </a:r>
            <a:endParaRPr lang="uk-UA" sz="3200" dirty="0">
              <a:solidFill>
                <a:srgbClr val="FDBB2D"/>
              </a:solidFill>
            </a:endParaRPr>
          </a:p>
        </p:txBody>
      </p:sp>
      <p:grpSp>
        <p:nvGrpSpPr>
          <p:cNvPr id="5" name="Группа 686"/>
          <p:cNvGrpSpPr/>
          <p:nvPr/>
        </p:nvGrpSpPr>
        <p:grpSpPr>
          <a:xfrm>
            <a:off x="438912" y="1294622"/>
            <a:ext cx="11439143" cy="5813185"/>
            <a:chOff x="323528" y="980728"/>
            <a:chExt cx="8712967" cy="5492584"/>
          </a:xfrm>
        </p:grpSpPr>
        <p:sp>
          <p:nvSpPr>
            <p:cNvPr id="6" name="object 641"/>
            <p:cNvSpPr/>
            <p:nvPr/>
          </p:nvSpPr>
          <p:spPr>
            <a:xfrm>
              <a:off x="6427614" y="1483251"/>
              <a:ext cx="518254" cy="530143"/>
            </a:xfrm>
            <a:custGeom>
              <a:avLst/>
              <a:gdLst/>
              <a:ahLst/>
              <a:cxnLst/>
              <a:rect l="l" t="t" r="r" b="b"/>
              <a:pathLst>
                <a:path w="424180" h="424180">
                  <a:moveTo>
                    <a:pt x="0" y="70739"/>
                  </a:moveTo>
                  <a:cubicBezTo>
                    <a:pt x="0" y="31623"/>
                    <a:pt x="31623" y="0"/>
                    <a:pt x="70739" y="0"/>
                  </a:cubicBezTo>
                  <a:lnTo>
                    <a:pt x="353441" y="0"/>
                  </a:lnTo>
                  <a:cubicBezTo>
                    <a:pt x="392557" y="0"/>
                    <a:pt x="424180" y="31623"/>
                    <a:pt x="424180" y="70739"/>
                  </a:cubicBezTo>
                  <a:lnTo>
                    <a:pt x="424180" y="353441"/>
                  </a:lnTo>
                  <a:cubicBezTo>
                    <a:pt x="424180" y="392557"/>
                    <a:pt x="392557" y="424180"/>
                    <a:pt x="353441" y="424180"/>
                  </a:cubicBezTo>
                  <a:lnTo>
                    <a:pt x="70739" y="424180"/>
                  </a:lnTo>
                  <a:cubicBezTo>
                    <a:pt x="31623" y="424180"/>
                    <a:pt x="0" y="392557"/>
                    <a:pt x="0" y="353441"/>
                  </a:cubicBezTo>
                  <a:close/>
                </a:path>
              </a:pathLst>
            </a:custGeom>
            <a:solidFill>
              <a:srgbClr val="DEE0E3">
                <a:alpha val="50195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642"/>
            <p:cNvSpPr/>
            <p:nvPr/>
          </p:nvSpPr>
          <p:spPr>
            <a:xfrm>
              <a:off x="828918" y="1928159"/>
              <a:ext cx="909583" cy="623472"/>
            </a:xfrm>
            <a:custGeom>
              <a:avLst/>
              <a:gdLst/>
              <a:ahLst/>
              <a:cxnLst/>
              <a:rect l="l" t="t" r="r" b="b"/>
              <a:pathLst>
                <a:path w="744474" h="498856">
                  <a:moveTo>
                    <a:pt x="0" y="83059"/>
                  </a:moveTo>
                  <a:cubicBezTo>
                    <a:pt x="0" y="37212"/>
                    <a:pt x="37211" y="0"/>
                    <a:pt x="83185" y="0"/>
                  </a:cubicBezTo>
                  <a:lnTo>
                    <a:pt x="661416" y="0"/>
                  </a:lnTo>
                  <a:cubicBezTo>
                    <a:pt x="707263" y="0"/>
                    <a:pt x="744474" y="37212"/>
                    <a:pt x="744474" y="83059"/>
                  </a:cubicBezTo>
                  <a:lnTo>
                    <a:pt x="744474" y="415672"/>
                  </a:lnTo>
                  <a:cubicBezTo>
                    <a:pt x="744474" y="461519"/>
                    <a:pt x="707263" y="498857"/>
                    <a:pt x="661416" y="498857"/>
                  </a:cubicBezTo>
                  <a:lnTo>
                    <a:pt x="83185" y="498857"/>
                  </a:lnTo>
                  <a:cubicBezTo>
                    <a:pt x="37211" y="498857"/>
                    <a:pt x="0" y="461519"/>
                    <a:pt x="0" y="415672"/>
                  </a:cubicBezTo>
                  <a:close/>
                </a:path>
              </a:pathLst>
            </a:custGeom>
            <a:solidFill>
              <a:srgbClr val="E8E9E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643"/>
            <p:cNvSpPr/>
            <p:nvPr/>
          </p:nvSpPr>
          <p:spPr>
            <a:xfrm>
              <a:off x="1582868" y="1409944"/>
              <a:ext cx="998128" cy="957431"/>
            </a:xfrm>
            <a:custGeom>
              <a:avLst/>
              <a:gdLst/>
              <a:ahLst/>
              <a:cxnLst/>
              <a:rect l="l" t="t" r="r" b="b"/>
              <a:pathLst>
                <a:path w="734313" h="766064">
                  <a:moveTo>
                    <a:pt x="0" y="122428"/>
                  </a:moveTo>
                  <a:cubicBezTo>
                    <a:pt x="0" y="54864"/>
                    <a:pt x="54737" y="0"/>
                    <a:pt x="122428" y="0"/>
                  </a:cubicBezTo>
                  <a:lnTo>
                    <a:pt x="611886" y="0"/>
                  </a:lnTo>
                  <a:cubicBezTo>
                    <a:pt x="679450" y="0"/>
                    <a:pt x="734314" y="54864"/>
                    <a:pt x="734314" y="122428"/>
                  </a:cubicBezTo>
                  <a:lnTo>
                    <a:pt x="734314" y="643635"/>
                  </a:lnTo>
                  <a:cubicBezTo>
                    <a:pt x="734314" y="711200"/>
                    <a:pt x="679450" y="766064"/>
                    <a:pt x="611886" y="766064"/>
                  </a:cubicBezTo>
                  <a:lnTo>
                    <a:pt x="122428" y="766064"/>
                  </a:lnTo>
                  <a:cubicBezTo>
                    <a:pt x="54737" y="766064"/>
                    <a:pt x="0" y="711200"/>
                    <a:pt x="0" y="643635"/>
                  </a:cubicBezTo>
                  <a:close/>
                </a:path>
              </a:pathLst>
            </a:custGeom>
            <a:solidFill>
              <a:srgbClr val="A1A7A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 1"/>
            <p:cNvSpPr txBox="1"/>
            <p:nvPr/>
          </p:nvSpPr>
          <p:spPr>
            <a:xfrm>
              <a:off x="1573316" y="1535012"/>
              <a:ext cx="1054219" cy="69792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uk-UA" sz="24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Розумний </a:t>
              </a:r>
            </a:p>
            <a:p>
              <a:pPr algn="ctr"/>
              <a:r>
                <a:rPr lang="uk-UA" sz="24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дім</a:t>
              </a:r>
              <a:endParaRPr sz="24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0" name="object 644"/>
            <p:cNvSpPr/>
            <p:nvPr/>
          </p:nvSpPr>
          <p:spPr>
            <a:xfrm>
              <a:off x="4117659" y="2249260"/>
              <a:ext cx="836344" cy="783151"/>
            </a:xfrm>
            <a:custGeom>
              <a:avLst/>
              <a:gdLst/>
              <a:ahLst/>
              <a:cxnLst/>
              <a:rect l="l" t="t" r="r" b="b"/>
              <a:pathLst>
                <a:path w="684530" h="626618">
                  <a:moveTo>
                    <a:pt x="0" y="104521"/>
                  </a:moveTo>
                  <a:cubicBezTo>
                    <a:pt x="0" y="46735"/>
                    <a:pt x="46736" y="0"/>
                    <a:pt x="104394" y="0"/>
                  </a:cubicBezTo>
                  <a:lnTo>
                    <a:pt x="580136" y="0"/>
                  </a:lnTo>
                  <a:cubicBezTo>
                    <a:pt x="637794" y="0"/>
                    <a:pt x="684530" y="46735"/>
                    <a:pt x="684530" y="104521"/>
                  </a:cubicBezTo>
                  <a:lnTo>
                    <a:pt x="684530" y="522224"/>
                  </a:lnTo>
                  <a:cubicBezTo>
                    <a:pt x="684530" y="579882"/>
                    <a:pt x="637794" y="626618"/>
                    <a:pt x="580136" y="626618"/>
                  </a:cubicBezTo>
                  <a:lnTo>
                    <a:pt x="104394" y="626618"/>
                  </a:lnTo>
                  <a:cubicBezTo>
                    <a:pt x="46736" y="626618"/>
                    <a:pt x="0" y="579882"/>
                    <a:pt x="0" y="522224"/>
                  </a:cubicBezTo>
                  <a:close/>
                </a:path>
              </a:pathLst>
            </a:custGeom>
            <a:solidFill>
              <a:srgbClr val="E0FA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645"/>
            <p:cNvSpPr/>
            <p:nvPr/>
          </p:nvSpPr>
          <p:spPr>
            <a:xfrm>
              <a:off x="6653380" y="3335259"/>
              <a:ext cx="1308359" cy="1030128"/>
            </a:xfrm>
            <a:custGeom>
              <a:avLst/>
              <a:gdLst/>
              <a:ahLst/>
              <a:cxnLst/>
              <a:rect l="l" t="t" r="r" b="b"/>
              <a:pathLst>
                <a:path w="942213" h="824230">
                  <a:moveTo>
                    <a:pt x="0" y="137414"/>
                  </a:moveTo>
                  <a:cubicBezTo>
                    <a:pt x="0" y="61595"/>
                    <a:pt x="61468" y="0"/>
                    <a:pt x="137414" y="0"/>
                  </a:cubicBezTo>
                  <a:lnTo>
                    <a:pt x="804926" y="0"/>
                  </a:lnTo>
                  <a:cubicBezTo>
                    <a:pt x="880745" y="0"/>
                    <a:pt x="942213" y="61595"/>
                    <a:pt x="942213" y="137414"/>
                  </a:cubicBezTo>
                  <a:lnTo>
                    <a:pt x="942213" y="686816"/>
                  </a:lnTo>
                  <a:cubicBezTo>
                    <a:pt x="942213" y="762762"/>
                    <a:pt x="880745" y="824230"/>
                    <a:pt x="804926" y="824230"/>
                  </a:cubicBezTo>
                  <a:lnTo>
                    <a:pt x="137414" y="824230"/>
                  </a:lnTo>
                  <a:cubicBezTo>
                    <a:pt x="61468" y="824230"/>
                    <a:pt x="0" y="762762"/>
                    <a:pt x="0" y="686816"/>
                  </a:cubicBezTo>
                  <a:close/>
                </a:path>
              </a:pathLst>
            </a:custGeom>
            <a:solidFill>
              <a:srgbClr val="E8E9E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646"/>
            <p:cNvSpPr/>
            <p:nvPr/>
          </p:nvSpPr>
          <p:spPr>
            <a:xfrm>
              <a:off x="1103872" y="3018919"/>
              <a:ext cx="1245361" cy="1273929"/>
            </a:xfrm>
            <a:custGeom>
              <a:avLst/>
              <a:gdLst/>
              <a:ahLst/>
              <a:cxnLst/>
              <a:rect l="l" t="t" r="r" b="b"/>
              <a:pathLst>
                <a:path w="1019302" h="1019302">
                  <a:moveTo>
                    <a:pt x="0" y="169926"/>
                  </a:moveTo>
                  <a:cubicBezTo>
                    <a:pt x="0" y="76073"/>
                    <a:pt x="76073" y="0"/>
                    <a:pt x="169926" y="0"/>
                  </a:cubicBezTo>
                  <a:lnTo>
                    <a:pt x="849376" y="0"/>
                  </a:lnTo>
                  <a:cubicBezTo>
                    <a:pt x="943229" y="0"/>
                    <a:pt x="1019302" y="76073"/>
                    <a:pt x="1019302" y="169926"/>
                  </a:cubicBezTo>
                  <a:lnTo>
                    <a:pt x="1019302" y="849376"/>
                  </a:lnTo>
                  <a:cubicBezTo>
                    <a:pt x="1019302" y="943229"/>
                    <a:pt x="943229" y="1019302"/>
                    <a:pt x="849376" y="1019302"/>
                  </a:cubicBezTo>
                  <a:lnTo>
                    <a:pt x="169926" y="1019302"/>
                  </a:lnTo>
                  <a:cubicBezTo>
                    <a:pt x="76073" y="1019302"/>
                    <a:pt x="0" y="943229"/>
                    <a:pt x="0" y="849376"/>
                  </a:cubicBezTo>
                  <a:close/>
                </a:path>
              </a:pathLst>
            </a:custGeom>
            <a:solidFill>
              <a:srgbClr val="C6C9CE">
                <a:alpha val="56862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647"/>
            <p:cNvSpPr/>
            <p:nvPr/>
          </p:nvSpPr>
          <p:spPr>
            <a:xfrm>
              <a:off x="1098054" y="3012967"/>
              <a:ext cx="1256998" cy="1285833"/>
            </a:xfrm>
            <a:custGeom>
              <a:avLst/>
              <a:gdLst/>
              <a:ahLst/>
              <a:cxnLst/>
              <a:rect l="l" t="t" r="r" b="b"/>
              <a:pathLst>
                <a:path w="1028827" h="1028827">
                  <a:moveTo>
                    <a:pt x="4763" y="174689"/>
                  </a:moveTo>
                  <a:cubicBezTo>
                    <a:pt x="4763" y="80836"/>
                    <a:pt x="80836" y="4763"/>
                    <a:pt x="174689" y="4763"/>
                  </a:cubicBezTo>
                  <a:lnTo>
                    <a:pt x="854139" y="4763"/>
                  </a:lnTo>
                  <a:cubicBezTo>
                    <a:pt x="947992" y="4763"/>
                    <a:pt x="1024065" y="80836"/>
                    <a:pt x="1024065" y="174689"/>
                  </a:cubicBezTo>
                  <a:lnTo>
                    <a:pt x="1024065" y="854139"/>
                  </a:lnTo>
                  <a:cubicBezTo>
                    <a:pt x="1024065" y="947992"/>
                    <a:pt x="947992" y="1024065"/>
                    <a:pt x="854139" y="1024065"/>
                  </a:cubicBezTo>
                  <a:lnTo>
                    <a:pt x="174689" y="1024065"/>
                  </a:lnTo>
                  <a:cubicBezTo>
                    <a:pt x="80836" y="1024065"/>
                    <a:pt x="4763" y="947992"/>
                    <a:pt x="4763" y="854139"/>
                  </a:cubicBez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648"/>
            <p:cNvSpPr/>
            <p:nvPr/>
          </p:nvSpPr>
          <p:spPr>
            <a:xfrm>
              <a:off x="3911754" y="4205708"/>
              <a:ext cx="2064947" cy="1759867"/>
            </a:xfrm>
            <a:custGeom>
              <a:avLst/>
              <a:gdLst/>
              <a:ahLst/>
              <a:cxnLst/>
              <a:rect l="l" t="t" r="r" b="b"/>
              <a:pathLst>
                <a:path w="1690116" h="1408112">
                  <a:moveTo>
                    <a:pt x="0" y="234696"/>
                  </a:moveTo>
                  <a:cubicBezTo>
                    <a:pt x="0" y="105029"/>
                    <a:pt x="105029" y="0"/>
                    <a:pt x="234696" y="0"/>
                  </a:cubicBezTo>
                  <a:lnTo>
                    <a:pt x="1455420" y="0"/>
                  </a:lnTo>
                  <a:cubicBezTo>
                    <a:pt x="1585087" y="0"/>
                    <a:pt x="1690116" y="105029"/>
                    <a:pt x="1690116" y="234696"/>
                  </a:cubicBezTo>
                  <a:lnTo>
                    <a:pt x="1690116" y="1173416"/>
                  </a:lnTo>
                  <a:cubicBezTo>
                    <a:pt x="1690116" y="1303032"/>
                    <a:pt x="1585087" y="1408112"/>
                    <a:pt x="1455420" y="1408112"/>
                  </a:cubicBezTo>
                  <a:lnTo>
                    <a:pt x="234696" y="1408112"/>
                  </a:lnTo>
                  <a:cubicBezTo>
                    <a:pt x="105029" y="1408112"/>
                    <a:pt x="0" y="1303032"/>
                    <a:pt x="0" y="1173416"/>
                  </a:cubicBezTo>
                  <a:close/>
                </a:path>
              </a:pathLst>
            </a:custGeom>
            <a:solidFill>
              <a:srgbClr val="3EB2C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649"/>
            <p:cNvSpPr/>
            <p:nvPr/>
          </p:nvSpPr>
          <p:spPr>
            <a:xfrm>
              <a:off x="3905936" y="4199756"/>
              <a:ext cx="2076584" cy="1771771"/>
            </a:xfrm>
            <a:custGeom>
              <a:avLst/>
              <a:gdLst/>
              <a:ahLst/>
              <a:cxnLst/>
              <a:rect l="l" t="t" r="r" b="b"/>
              <a:pathLst>
                <a:path w="1699641" h="1417637">
                  <a:moveTo>
                    <a:pt x="4763" y="239459"/>
                  </a:moveTo>
                  <a:cubicBezTo>
                    <a:pt x="4763" y="109792"/>
                    <a:pt x="109792" y="4763"/>
                    <a:pt x="239459" y="4763"/>
                  </a:cubicBezTo>
                  <a:lnTo>
                    <a:pt x="1460183" y="4763"/>
                  </a:lnTo>
                  <a:cubicBezTo>
                    <a:pt x="1589850" y="4763"/>
                    <a:pt x="1694879" y="109792"/>
                    <a:pt x="1694879" y="239459"/>
                  </a:cubicBezTo>
                  <a:lnTo>
                    <a:pt x="1694879" y="1178179"/>
                  </a:lnTo>
                  <a:cubicBezTo>
                    <a:pt x="1694879" y="1307795"/>
                    <a:pt x="1589850" y="1412875"/>
                    <a:pt x="1460183" y="1412875"/>
                  </a:cubicBezTo>
                  <a:lnTo>
                    <a:pt x="239459" y="1412875"/>
                  </a:lnTo>
                  <a:cubicBezTo>
                    <a:pt x="109792" y="1412875"/>
                    <a:pt x="4763" y="1307795"/>
                    <a:pt x="4763" y="1178179"/>
                  </a:cubicBez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650"/>
            <p:cNvSpPr/>
            <p:nvPr/>
          </p:nvSpPr>
          <p:spPr>
            <a:xfrm>
              <a:off x="4768116" y="1928159"/>
              <a:ext cx="2129031" cy="2072159"/>
            </a:xfrm>
            <a:custGeom>
              <a:avLst/>
              <a:gdLst/>
              <a:ahLst/>
              <a:cxnLst/>
              <a:rect l="l" t="t" r="r" b="b"/>
              <a:pathLst>
                <a:path w="1742567" h="1657985">
                  <a:moveTo>
                    <a:pt x="0" y="276353"/>
                  </a:moveTo>
                  <a:cubicBezTo>
                    <a:pt x="0" y="123699"/>
                    <a:pt x="123698" y="0"/>
                    <a:pt x="276352" y="0"/>
                  </a:cubicBezTo>
                  <a:lnTo>
                    <a:pt x="1466215" y="0"/>
                  </a:lnTo>
                  <a:cubicBezTo>
                    <a:pt x="1618742" y="0"/>
                    <a:pt x="1742567" y="123699"/>
                    <a:pt x="1742567" y="276353"/>
                  </a:cubicBezTo>
                  <a:lnTo>
                    <a:pt x="1742567" y="1381634"/>
                  </a:lnTo>
                  <a:cubicBezTo>
                    <a:pt x="1742567" y="1534288"/>
                    <a:pt x="1618742" y="1657986"/>
                    <a:pt x="1466215" y="1657986"/>
                  </a:cubicBezTo>
                  <a:lnTo>
                    <a:pt x="276352" y="1657986"/>
                  </a:lnTo>
                  <a:cubicBezTo>
                    <a:pt x="123698" y="1657986"/>
                    <a:pt x="0" y="1534288"/>
                    <a:pt x="0" y="1381634"/>
                  </a:cubicBezTo>
                  <a:close/>
                </a:path>
              </a:pathLst>
            </a:custGeom>
            <a:solidFill>
              <a:srgbClr val="3EB2C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651"/>
            <p:cNvSpPr/>
            <p:nvPr/>
          </p:nvSpPr>
          <p:spPr>
            <a:xfrm>
              <a:off x="2053954" y="2078155"/>
              <a:ext cx="2251152" cy="1772169"/>
            </a:xfrm>
            <a:custGeom>
              <a:avLst/>
              <a:gdLst/>
              <a:ahLst/>
              <a:cxnLst/>
              <a:rect l="l" t="t" r="r" b="b"/>
              <a:pathLst>
                <a:path w="1768221" h="1417955">
                  <a:moveTo>
                    <a:pt x="0" y="236347"/>
                  </a:moveTo>
                  <a:cubicBezTo>
                    <a:pt x="0" y="105791"/>
                    <a:pt x="105791" y="0"/>
                    <a:pt x="236347" y="0"/>
                  </a:cubicBezTo>
                  <a:lnTo>
                    <a:pt x="1531874" y="0"/>
                  </a:lnTo>
                  <a:cubicBezTo>
                    <a:pt x="1662430" y="0"/>
                    <a:pt x="1768221" y="105791"/>
                    <a:pt x="1768221" y="236347"/>
                  </a:cubicBezTo>
                  <a:lnTo>
                    <a:pt x="1768221" y="1181608"/>
                  </a:lnTo>
                  <a:cubicBezTo>
                    <a:pt x="1768221" y="1312164"/>
                    <a:pt x="1662430" y="1417955"/>
                    <a:pt x="1531874" y="1417955"/>
                  </a:cubicBezTo>
                  <a:lnTo>
                    <a:pt x="236347" y="1417955"/>
                  </a:lnTo>
                  <a:cubicBezTo>
                    <a:pt x="105791" y="1417955"/>
                    <a:pt x="0" y="1312164"/>
                    <a:pt x="0" y="1181608"/>
                  </a:cubicBezTo>
                  <a:close/>
                </a:path>
              </a:pathLst>
            </a:custGeom>
            <a:solidFill>
              <a:srgbClr val="3EB2CD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652"/>
            <p:cNvSpPr/>
            <p:nvPr/>
          </p:nvSpPr>
          <p:spPr>
            <a:xfrm>
              <a:off x="2048134" y="2072202"/>
              <a:ext cx="2256971" cy="1784073"/>
            </a:xfrm>
            <a:custGeom>
              <a:avLst/>
              <a:gdLst/>
              <a:ahLst/>
              <a:cxnLst/>
              <a:rect l="l" t="t" r="r" b="b"/>
              <a:pathLst>
                <a:path w="1777746" h="1427480">
                  <a:moveTo>
                    <a:pt x="4763" y="241110"/>
                  </a:moveTo>
                  <a:cubicBezTo>
                    <a:pt x="4763" y="110554"/>
                    <a:pt x="110554" y="4763"/>
                    <a:pt x="241110" y="4763"/>
                  </a:cubicBezTo>
                  <a:lnTo>
                    <a:pt x="1536637" y="4763"/>
                  </a:lnTo>
                  <a:cubicBezTo>
                    <a:pt x="1667193" y="4763"/>
                    <a:pt x="1772984" y="110554"/>
                    <a:pt x="1772984" y="241110"/>
                  </a:cubicBezTo>
                  <a:lnTo>
                    <a:pt x="1772984" y="1186371"/>
                  </a:lnTo>
                  <a:cubicBezTo>
                    <a:pt x="1772984" y="1316927"/>
                    <a:pt x="1667193" y="1422718"/>
                    <a:pt x="1536637" y="1422718"/>
                  </a:cubicBezTo>
                  <a:lnTo>
                    <a:pt x="241110" y="1422718"/>
                  </a:lnTo>
                  <a:cubicBezTo>
                    <a:pt x="110554" y="1422718"/>
                    <a:pt x="4763" y="1316927"/>
                    <a:pt x="4763" y="1186371"/>
                  </a:cubicBez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653"/>
            <p:cNvSpPr/>
            <p:nvPr/>
          </p:nvSpPr>
          <p:spPr>
            <a:xfrm>
              <a:off x="6145057" y="4569507"/>
              <a:ext cx="1245361" cy="1273960"/>
            </a:xfrm>
            <a:custGeom>
              <a:avLst/>
              <a:gdLst/>
              <a:ahLst/>
              <a:cxnLst/>
              <a:rect l="l" t="t" r="r" b="b"/>
              <a:pathLst>
                <a:path w="1019302" h="1019327">
                  <a:moveTo>
                    <a:pt x="0" y="169926"/>
                  </a:moveTo>
                  <a:cubicBezTo>
                    <a:pt x="0" y="76073"/>
                    <a:pt x="76073" y="0"/>
                    <a:pt x="169926" y="0"/>
                  </a:cubicBezTo>
                  <a:lnTo>
                    <a:pt x="849376" y="0"/>
                  </a:lnTo>
                  <a:cubicBezTo>
                    <a:pt x="943229" y="0"/>
                    <a:pt x="1019302" y="76073"/>
                    <a:pt x="1019302" y="169926"/>
                  </a:cubicBezTo>
                  <a:lnTo>
                    <a:pt x="1019302" y="849439"/>
                  </a:lnTo>
                  <a:cubicBezTo>
                    <a:pt x="1019302" y="943267"/>
                    <a:pt x="943229" y="1019327"/>
                    <a:pt x="849376" y="1019327"/>
                  </a:cubicBezTo>
                  <a:lnTo>
                    <a:pt x="169926" y="1019327"/>
                  </a:lnTo>
                  <a:cubicBezTo>
                    <a:pt x="76073" y="1019327"/>
                    <a:pt x="0" y="943267"/>
                    <a:pt x="0" y="849439"/>
                  </a:cubicBezTo>
                  <a:close/>
                </a:path>
              </a:pathLst>
            </a:custGeom>
            <a:solidFill>
              <a:srgbClr val="96AEC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 1"/>
            <p:cNvSpPr txBox="1"/>
            <p:nvPr/>
          </p:nvSpPr>
          <p:spPr>
            <a:xfrm>
              <a:off x="6357170" y="5085401"/>
              <a:ext cx="829130" cy="34896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sz="24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3D-</a:t>
              </a:r>
              <a:r>
                <a:rPr lang="uk-UA" sz="24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Друк</a:t>
              </a:r>
              <a:endParaRPr sz="24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2" name="object 654"/>
            <p:cNvSpPr/>
            <p:nvPr/>
          </p:nvSpPr>
          <p:spPr>
            <a:xfrm>
              <a:off x="2053954" y="4000318"/>
              <a:ext cx="1006871" cy="1030128"/>
            </a:xfrm>
            <a:custGeom>
              <a:avLst/>
              <a:gdLst/>
              <a:ahLst/>
              <a:cxnLst/>
              <a:rect l="l" t="t" r="r" b="b"/>
              <a:pathLst>
                <a:path w="824103" h="824230">
                  <a:moveTo>
                    <a:pt x="0" y="137414"/>
                  </a:moveTo>
                  <a:cubicBezTo>
                    <a:pt x="0" y="61468"/>
                    <a:pt x="61468" y="0"/>
                    <a:pt x="137287" y="0"/>
                  </a:cubicBezTo>
                  <a:lnTo>
                    <a:pt x="686816" y="0"/>
                  </a:lnTo>
                  <a:cubicBezTo>
                    <a:pt x="762635" y="0"/>
                    <a:pt x="824103" y="61468"/>
                    <a:pt x="824103" y="137414"/>
                  </a:cubicBezTo>
                  <a:lnTo>
                    <a:pt x="824103" y="686816"/>
                  </a:lnTo>
                  <a:cubicBezTo>
                    <a:pt x="824103" y="762635"/>
                    <a:pt x="762635" y="824230"/>
                    <a:pt x="686816" y="824230"/>
                  </a:cubicBezTo>
                  <a:lnTo>
                    <a:pt x="137287" y="824230"/>
                  </a:lnTo>
                  <a:cubicBezTo>
                    <a:pt x="61468" y="824230"/>
                    <a:pt x="0" y="762635"/>
                    <a:pt x="0" y="686816"/>
                  </a:cubicBezTo>
                  <a:close/>
                </a:path>
              </a:pathLst>
            </a:custGeom>
            <a:solidFill>
              <a:srgbClr val="E8E9E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655"/>
            <p:cNvSpPr/>
            <p:nvPr/>
          </p:nvSpPr>
          <p:spPr>
            <a:xfrm>
              <a:off x="7023917" y="1419285"/>
              <a:ext cx="1272979" cy="1221550"/>
            </a:xfrm>
            <a:custGeom>
              <a:avLst/>
              <a:gdLst/>
              <a:ahLst/>
              <a:cxnLst/>
              <a:rect l="l" t="t" r="r" b="b"/>
              <a:pathLst>
                <a:path w="1041907" h="977392">
                  <a:moveTo>
                    <a:pt x="0" y="162941"/>
                  </a:moveTo>
                  <a:cubicBezTo>
                    <a:pt x="0" y="72898"/>
                    <a:pt x="72898" y="0"/>
                    <a:pt x="162814" y="0"/>
                  </a:cubicBezTo>
                  <a:lnTo>
                    <a:pt x="878967" y="0"/>
                  </a:lnTo>
                  <a:cubicBezTo>
                    <a:pt x="968882" y="0"/>
                    <a:pt x="1041907" y="72898"/>
                    <a:pt x="1041907" y="162941"/>
                  </a:cubicBezTo>
                  <a:lnTo>
                    <a:pt x="1041907" y="814451"/>
                  </a:lnTo>
                  <a:cubicBezTo>
                    <a:pt x="1041907" y="904493"/>
                    <a:pt x="968882" y="977392"/>
                    <a:pt x="878967" y="977392"/>
                  </a:cubicBezTo>
                  <a:lnTo>
                    <a:pt x="162814" y="977392"/>
                  </a:lnTo>
                  <a:cubicBezTo>
                    <a:pt x="72898" y="977392"/>
                    <a:pt x="0" y="904493"/>
                    <a:pt x="0" y="814451"/>
                  </a:cubicBezTo>
                  <a:close/>
                </a:path>
              </a:pathLst>
            </a:custGeom>
            <a:solidFill>
              <a:srgbClr val="96AEC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 1"/>
            <p:cNvSpPr txBox="1"/>
            <p:nvPr/>
          </p:nvSpPr>
          <p:spPr>
            <a:xfrm>
              <a:off x="7251854" y="1778374"/>
              <a:ext cx="964096" cy="69792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uk-UA" sz="24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Машинне</a:t>
              </a:r>
            </a:p>
            <a:p>
              <a:r>
                <a:rPr lang="uk-UA" sz="24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навчання</a:t>
              </a:r>
              <a:endParaRPr sz="24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5" name="object 656"/>
            <p:cNvSpPr/>
            <p:nvPr/>
          </p:nvSpPr>
          <p:spPr>
            <a:xfrm>
              <a:off x="2822336" y="1329923"/>
              <a:ext cx="1391993" cy="598235"/>
            </a:xfrm>
            <a:custGeom>
              <a:avLst/>
              <a:gdLst/>
              <a:ahLst/>
              <a:cxnLst/>
              <a:rect l="l" t="t" r="r" b="b"/>
              <a:pathLst>
                <a:path w="1139317" h="478662">
                  <a:moveTo>
                    <a:pt x="0" y="79756"/>
                  </a:moveTo>
                  <a:cubicBezTo>
                    <a:pt x="0" y="35687"/>
                    <a:pt x="35687" y="0"/>
                    <a:pt x="79756" y="0"/>
                  </a:cubicBezTo>
                  <a:lnTo>
                    <a:pt x="1059561" y="0"/>
                  </a:lnTo>
                  <a:cubicBezTo>
                    <a:pt x="1103630" y="0"/>
                    <a:pt x="1139317" y="35687"/>
                    <a:pt x="1139317" y="79756"/>
                  </a:cubicBezTo>
                  <a:lnTo>
                    <a:pt x="1139317" y="398906"/>
                  </a:lnTo>
                  <a:cubicBezTo>
                    <a:pt x="1139317" y="442975"/>
                    <a:pt x="1103630" y="478662"/>
                    <a:pt x="1059561" y="478662"/>
                  </a:cubicBezTo>
                  <a:lnTo>
                    <a:pt x="79756" y="478662"/>
                  </a:lnTo>
                  <a:cubicBezTo>
                    <a:pt x="35687" y="478662"/>
                    <a:pt x="0" y="442975"/>
                    <a:pt x="0" y="398906"/>
                  </a:cubicBezTo>
                  <a:close/>
                </a:path>
              </a:pathLst>
            </a:custGeom>
            <a:solidFill>
              <a:srgbClr val="96AEC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657"/>
            <p:cNvSpPr/>
            <p:nvPr/>
          </p:nvSpPr>
          <p:spPr>
            <a:xfrm>
              <a:off x="8133663" y="2422590"/>
              <a:ext cx="559528" cy="572522"/>
            </a:xfrm>
            <a:custGeom>
              <a:avLst/>
              <a:gdLst/>
              <a:ahLst/>
              <a:cxnLst/>
              <a:rect l="l" t="t" r="r" b="b"/>
              <a:pathLst>
                <a:path w="457962" h="458089">
                  <a:moveTo>
                    <a:pt x="0" y="76326"/>
                  </a:moveTo>
                  <a:cubicBezTo>
                    <a:pt x="0" y="34163"/>
                    <a:pt x="34163" y="0"/>
                    <a:pt x="76327" y="0"/>
                  </a:cubicBezTo>
                  <a:lnTo>
                    <a:pt x="381635" y="0"/>
                  </a:lnTo>
                  <a:cubicBezTo>
                    <a:pt x="423799" y="0"/>
                    <a:pt x="457962" y="34163"/>
                    <a:pt x="457962" y="76326"/>
                  </a:cubicBezTo>
                  <a:lnTo>
                    <a:pt x="457962" y="381762"/>
                  </a:lnTo>
                  <a:cubicBezTo>
                    <a:pt x="457962" y="423799"/>
                    <a:pt x="423799" y="458089"/>
                    <a:pt x="381635" y="458089"/>
                  </a:cubicBezTo>
                  <a:lnTo>
                    <a:pt x="76327" y="458089"/>
                  </a:lnTo>
                  <a:cubicBezTo>
                    <a:pt x="34163" y="458089"/>
                    <a:pt x="0" y="423799"/>
                    <a:pt x="0" y="381762"/>
                  </a:cubicBezTo>
                  <a:close/>
                </a:path>
              </a:pathLst>
            </a:custGeom>
            <a:solidFill>
              <a:srgbClr val="C0CEDF">
                <a:alpha val="50195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658"/>
            <p:cNvSpPr/>
            <p:nvPr/>
          </p:nvSpPr>
          <p:spPr>
            <a:xfrm>
              <a:off x="5645733" y="1443094"/>
              <a:ext cx="277592" cy="296975"/>
            </a:xfrm>
            <a:custGeom>
              <a:avLst/>
              <a:gdLst/>
              <a:ahLst/>
              <a:cxnLst/>
              <a:rect l="l" t="t" r="r" b="b"/>
              <a:pathLst>
                <a:path w="227203" h="237617">
                  <a:moveTo>
                    <a:pt x="0" y="37846"/>
                  </a:moveTo>
                  <a:cubicBezTo>
                    <a:pt x="0" y="17018"/>
                    <a:pt x="16891" y="0"/>
                    <a:pt x="37846" y="0"/>
                  </a:cubicBezTo>
                  <a:lnTo>
                    <a:pt x="189357" y="0"/>
                  </a:lnTo>
                  <a:cubicBezTo>
                    <a:pt x="210312" y="0"/>
                    <a:pt x="227203" y="17018"/>
                    <a:pt x="227203" y="37846"/>
                  </a:cubicBezTo>
                  <a:lnTo>
                    <a:pt x="227203" y="199771"/>
                  </a:lnTo>
                  <a:cubicBezTo>
                    <a:pt x="227203" y="220726"/>
                    <a:pt x="210312" y="237617"/>
                    <a:pt x="189357" y="237617"/>
                  </a:cubicBezTo>
                  <a:lnTo>
                    <a:pt x="37846" y="237617"/>
                  </a:lnTo>
                  <a:cubicBezTo>
                    <a:pt x="16891" y="237617"/>
                    <a:pt x="0" y="220726"/>
                    <a:pt x="0" y="19977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659"/>
            <p:cNvSpPr/>
            <p:nvPr/>
          </p:nvSpPr>
          <p:spPr>
            <a:xfrm>
              <a:off x="5009243" y="1287227"/>
              <a:ext cx="583113" cy="596489"/>
            </a:xfrm>
            <a:custGeom>
              <a:avLst/>
              <a:gdLst/>
              <a:ahLst/>
              <a:cxnLst/>
              <a:rect l="l" t="t" r="r" b="b"/>
              <a:pathLst>
                <a:path w="477266" h="477266">
                  <a:moveTo>
                    <a:pt x="0" y="79629"/>
                  </a:moveTo>
                  <a:cubicBezTo>
                    <a:pt x="0" y="35687"/>
                    <a:pt x="35560" y="0"/>
                    <a:pt x="79502" y="0"/>
                  </a:cubicBezTo>
                  <a:lnTo>
                    <a:pt x="397637" y="0"/>
                  </a:lnTo>
                  <a:cubicBezTo>
                    <a:pt x="441579" y="0"/>
                    <a:pt x="477266" y="35687"/>
                    <a:pt x="477266" y="79629"/>
                  </a:cubicBezTo>
                  <a:lnTo>
                    <a:pt x="477266" y="397763"/>
                  </a:lnTo>
                  <a:cubicBezTo>
                    <a:pt x="477266" y="441706"/>
                    <a:pt x="441579" y="477266"/>
                    <a:pt x="397637" y="477266"/>
                  </a:cubicBezTo>
                  <a:lnTo>
                    <a:pt x="79502" y="477266"/>
                  </a:lnTo>
                  <a:cubicBezTo>
                    <a:pt x="35560" y="477266"/>
                    <a:pt x="0" y="441706"/>
                    <a:pt x="0" y="397763"/>
                  </a:cubicBezTo>
                  <a:close/>
                </a:path>
              </a:pathLst>
            </a:custGeom>
            <a:solidFill>
              <a:srgbClr val="C0CEDF">
                <a:alpha val="50195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660"/>
            <p:cNvSpPr/>
            <p:nvPr/>
          </p:nvSpPr>
          <p:spPr>
            <a:xfrm>
              <a:off x="7929001" y="4153488"/>
              <a:ext cx="559683" cy="572363"/>
            </a:xfrm>
            <a:custGeom>
              <a:avLst/>
              <a:gdLst/>
              <a:ahLst/>
              <a:cxnLst/>
              <a:rect l="l" t="t" r="r" b="b"/>
              <a:pathLst>
                <a:path w="458089" h="457962">
                  <a:moveTo>
                    <a:pt x="0" y="76327"/>
                  </a:moveTo>
                  <a:cubicBezTo>
                    <a:pt x="0" y="34163"/>
                    <a:pt x="34163" y="0"/>
                    <a:pt x="76327" y="0"/>
                  </a:cubicBezTo>
                  <a:lnTo>
                    <a:pt x="381635" y="0"/>
                  </a:lnTo>
                  <a:cubicBezTo>
                    <a:pt x="423799" y="0"/>
                    <a:pt x="458089" y="34163"/>
                    <a:pt x="458089" y="76327"/>
                  </a:cubicBezTo>
                  <a:lnTo>
                    <a:pt x="458089" y="381635"/>
                  </a:lnTo>
                  <a:cubicBezTo>
                    <a:pt x="458089" y="423799"/>
                    <a:pt x="423799" y="457962"/>
                    <a:pt x="381635" y="457962"/>
                  </a:cubicBezTo>
                  <a:lnTo>
                    <a:pt x="76327" y="457962"/>
                  </a:lnTo>
                  <a:cubicBezTo>
                    <a:pt x="34163" y="457962"/>
                    <a:pt x="0" y="423799"/>
                    <a:pt x="0" y="381635"/>
                  </a:cubicBezTo>
                  <a:close/>
                </a:path>
              </a:pathLst>
            </a:custGeom>
            <a:solidFill>
              <a:srgbClr val="DEE0E3">
                <a:alpha val="50195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661"/>
            <p:cNvSpPr/>
            <p:nvPr/>
          </p:nvSpPr>
          <p:spPr>
            <a:xfrm>
              <a:off x="426558" y="1573884"/>
              <a:ext cx="559543" cy="572520"/>
            </a:xfrm>
            <a:custGeom>
              <a:avLst/>
              <a:gdLst/>
              <a:ahLst/>
              <a:cxnLst/>
              <a:rect l="l" t="t" r="r" b="b"/>
              <a:pathLst>
                <a:path w="457974" h="458088">
                  <a:moveTo>
                    <a:pt x="0" y="76327"/>
                  </a:moveTo>
                  <a:cubicBezTo>
                    <a:pt x="0" y="34163"/>
                    <a:pt x="34176" y="0"/>
                    <a:pt x="76340" y="0"/>
                  </a:cubicBezTo>
                  <a:lnTo>
                    <a:pt x="381648" y="0"/>
                  </a:lnTo>
                  <a:cubicBezTo>
                    <a:pt x="423812" y="0"/>
                    <a:pt x="457975" y="34163"/>
                    <a:pt x="457975" y="76327"/>
                  </a:cubicBezTo>
                  <a:lnTo>
                    <a:pt x="457975" y="381635"/>
                  </a:lnTo>
                  <a:cubicBezTo>
                    <a:pt x="457975" y="423799"/>
                    <a:pt x="423812" y="458088"/>
                    <a:pt x="381648" y="458088"/>
                  </a:cubicBezTo>
                  <a:lnTo>
                    <a:pt x="76340" y="458088"/>
                  </a:lnTo>
                  <a:cubicBezTo>
                    <a:pt x="34176" y="458088"/>
                    <a:pt x="0" y="423799"/>
                    <a:pt x="0" y="381635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662"/>
            <p:cNvSpPr/>
            <p:nvPr/>
          </p:nvSpPr>
          <p:spPr>
            <a:xfrm>
              <a:off x="420739" y="1567932"/>
              <a:ext cx="571181" cy="584426"/>
            </a:xfrm>
            <a:custGeom>
              <a:avLst/>
              <a:gdLst/>
              <a:ahLst/>
              <a:cxnLst/>
              <a:rect l="l" t="t" r="r" b="b"/>
              <a:pathLst>
                <a:path w="467499" h="467613">
                  <a:moveTo>
                    <a:pt x="4763" y="81090"/>
                  </a:moveTo>
                  <a:cubicBezTo>
                    <a:pt x="4763" y="38926"/>
                    <a:pt x="38939" y="4763"/>
                    <a:pt x="81103" y="4763"/>
                  </a:cubicBezTo>
                  <a:lnTo>
                    <a:pt x="386411" y="4763"/>
                  </a:lnTo>
                  <a:cubicBezTo>
                    <a:pt x="428575" y="4763"/>
                    <a:pt x="462738" y="38926"/>
                    <a:pt x="462738" y="81090"/>
                  </a:cubicBezTo>
                  <a:lnTo>
                    <a:pt x="462738" y="386398"/>
                  </a:lnTo>
                  <a:cubicBezTo>
                    <a:pt x="462738" y="428562"/>
                    <a:pt x="428575" y="462851"/>
                    <a:pt x="386411" y="462851"/>
                  </a:cubicBezTo>
                  <a:lnTo>
                    <a:pt x="81103" y="462851"/>
                  </a:lnTo>
                  <a:cubicBezTo>
                    <a:pt x="38939" y="462851"/>
                    <a:pt x="4763" y="428562"/>
                    <a:pt x="4763" y="386398"/>
                  </a:cubicBez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663"/>
            <p:cNvSpPr/>
            <p:nvPr/>
          </p:nvSpPr>
          <p:spPr>
            <a:xfrm>
              <a:off x="8402876" y="3871750"/>
              <a:ext cx="321349" cy="328562"/>
            </a:xfrm>
            <a:custGeom>
              <a:avLst/>
              <a:gdLst/>
              <a:ahLst/>
              <a:cxnLst/>
              <a:rect l="l" t="t" r="r" b="b"/>
              <a:pathLst>
                <a:path w="263017" h="262890">
                  <a:moveTo>
                    <a:pt x="0" y="43815"/>
                  </a:moveTo>
                  <a:cubicBezTo>
                    <a:pt x="0" y="19558"/>
                    <a:pt x="19685" y="0"/>
                    <a:pt x="43942" y="0"/>
                  </a:cubicBezTo>
                  <a:lnTo>
                    <a:pt x="219202" y="0"/>
                  </a:lnTo>
                  <a:cubicBezTo>
                    <a:pt x="243332" y="0"/>
                    <a:pt x="263017" y="19558"/>
                    <a:pt x="263017" y="43815"/>
                  </a:cubicBezTo>
                  <a:lnTo>
                    <a:pt x="263017" y="219075"/>
                  </a:lnTo>
                  <a:cubicBezTo>
                    <a:pt x="263017" y="243332"/>
                    <a:pt x="243332" y="262890"/>
                    <a:pt x="219202" y="262890"/>
                  </a:cubicBezTo>
                  <a:lnTo>
                    <a:pt x="43942" y="262890"/>
                  </a:lnTo>
                  <a:cubicBezTo>
                    <a:pt x="19685" y="262890"/>
                    <a:pt x="0" y="243332"/>
                    <a:pt x="0" y="219075"/>
                  </a:cubicBezTo>
                  <a:close/>
                </a:path>
              </a:pathLst>
            </a:custGeom>
            <a:solidFill>
              <a:srgbClr val="C0CEDF">
                <a:alpha val="50195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664"/>
            <p:cNvSpPr/>
            <p:nvPr/>
          </p:nvSpPr>
          <p:spPr>
            <a:xfrm>
              <a:off x="4063041" y="3552077"/>
              <a:ext cx="583113" cy="596489"/>
            </a:xfrm>
            <a:custGeom>
              <a:avLst/>
              <a:gdLst/>
              <a:ahLst/>
              <a:cxnLst/>
              <a:rect l="l" t="t" r="r" b="b"/>
              <a:pathLst>
                <a:path w="477266" h="477266">
                  <a:moveTo>
                    <a:pt x="0" y="79629"/>
                  </a:moveTo>
                  <a:cubicBezTo>
                    <a:pt x="0" y="35687"/>
                    <a:pt x="35560" y="0"/>
                    <a:pt x="79502" y="0"/>
                  </a:cubicBezTo>
                  <a:lnTo>
                    <a:pt x="397637" y="0"/>
                  </a:lnTo>
                  <a:cubicBezTo>
                    <a:pt x="441579" y="0"/>
                    <a:pt x="477266" y="35687"/>
                    <a:pt x="477266" y="79629"/>
                  </a:cubicBezTo>
                  <a:lnTo>
                    <a:pt x="477266" y="397764"/>
                  </a:lnTo>
                  <a:cubicBezTo>
                    <a:pt x="477266" y="441706"/>
                    <a:pt x="441579" y="477266"/>
                    <a:pt x="397637" y="477266"/>
                  </a:cubicBezTo>
                  <a:lnTo>
                    <a:pt x="79502" y="477266"/>
                  </a:lnTo>
                  <a:cubicBezTo>
                    <a:pt x="35560" y="477266"/>
                    <a:pt x="0" y="441706"/>
                    <a:pt x="0" y="397764"/>
                  </a:cubicBezTo>
                  <a:close/>
                </a:path>
              </a:pathLst>
            </a:custGeom>
            <a:solidFill>
              <a:srgbClr val="C0CEDF">
                <a:alpha val="50195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665"/>
            <p:cNvSpPr/>
            <p:nvPr/>
          </p:nvSpPr>
          <p:spPr>
            <a:xfrm>
              <a:off x="323544" y="3304784"/>
              <a:ext cx="559528" cy="572363"/>
            </a:xfrm>
            <a:custGeom>
              <a:avLst/>
              <a:gdLst/>
              <a:ahLst/>
              <a:cxnLst/>
              <a:rect l="l" t="t" r="r" b="b"/>
              <a:pathLst>
                <a:path w="457962" h="457962">
                  <a:moveTo>
                    <a:pt x="0" y="76327"/>
                  </a:moveTo>
                  <a:cubicBezTo>
                    <a:pt x="0" y="34163"/>
                    <a:pt x="34175" y="0"/>
                    <a:pt x="76327" y="0"/>
                  </a:cubicBezTo>
                  <a:lnTo>
                    <a:pt x="381635" y="0"/>
                  </a:lnTo>
                  <a:cubicBezTo>
                    <a:pt x="423799" y="0"/>
                    <a:pt x="457962" y="34163"/>
                    <a:pt x="457962" y="76327"/>
                  </a:cubicBezTo>
                  <a:lnTo>
                    <a:pt x="457962" y="381635"/>
                  </a:lnTo>
                  <a:cubicBezTo>
                    <a:pt x="457962" y="423799"/>
                    <a:pt x="423799" y="457962"/>
                    <a:pt x="381635" y="457962"/>
                  </a:cubicBezTo>
                  <a:lnTo>
                    <a:pt x="76327" y="457962"/>
                  </a:lnTo>
                  <a:cubicBezTo>
                    <a:pt x="34175" y="457962"/>
                    <a:pt x="0" y="423799"/>
                    <a:pt x="0" y="381635"/>
                  </a:cubicBezTo>
                  <a:close/>
                </a:path>
              </a:pathLst>
            </a:custGeom>
            <a:solidFill>
              <a:srgbClr val="C0CEDF">
                <a:alpha val="50195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666"/>
            <p:cNvSpPr/>
            <p:nvPr/>
          </p:nvSpPr>
          <p:spPr>
            <a:xfrm>
              <a:off x="797421" y="3023046"/>
              <a:ext cx="321349" cy="328562"/>
            </a:xfrm>
            <a:custGeom>
              <a:avLst/>
              <a:gdLst/>
              <a:ahLst/>
              <a:cxnLst/>
              <a:rect l="l" t="t" r="r" b="b"/>
              <a:pathLst>
                <a:path w="263017" h="262890">
                  <a:moveTo>
                    <a:pt x="0" y="43815"/>
                  </a:moveTo>
                  <a:cubicBezTo>
                    <a:pt x="0" y="19558"/>
                    <a:pt x="19685" y="0"/>
                    <a:pt x="43815" y="0"/>
                  </a:cubicBezTo>
                  <a:lnTo>
                    <a:pt x="219202" y="0"/>
                  </a:lnTo>
                  <a:cubicBezTo>
                    <a:pt x="243332" y="0"/>
                    <a:pt x="263017" y="19558"/>
                    <a:pt x="263017" y="43815"/>
                  </a:cubicBezTo>
                  <a:lnTo>
                    <a:pt x="263017" y="219075"/>
                  </a:lnTo>
                  <a:cubicBezTo>
                    <a:pt x="263017" y="243332"/>
                    <a:pt x="243332" y="262890"/>
                    <a:pt x="219202" y="262890"/>
                  </a:cubicBezTo>
                  <a:lnTo>
                    <a:pt x="43815" y="262890"/>
                  </a:lnTo>
                  <a:cubicBezTo>
                    <a:pt x="19685" y="262890"/>
                    <a:pt x="0" y="243332"/>
                    <a:pt x="0" y="219075"/>
                  </a:cubicBezTo>
                  <a:close/>
                </a:path>
              </a:pathLst>
            </a:custGeom>
            <a:solidFill>
              <a:srgbClr val="DEE0E3">
                <a:alpha val="50195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667"/>
            <p:cNvSpPr/>
            <p:nvPr/>
          </p:nvSpPr>
          <p:spPr>
            <a:xfrm>
              <a:off x="323528" y="4515382"/>
              <a:ext cx="1111158" cy="1008287"/>
            </a:xfrm>
            <a:custGeom>
              <a:avLst/>
              <a:gdLst/>
              <a:ahLst/>
              <a:cxnLst/>
              <a:rect l="l" t="t" r="r" b="b"/>
              <a:pathLst>
                <a:path w="909459" h="806755">
                  <a:moveTo>
                    <a:pt x="0" y="134493"/>
                  </a:moveTo>
                  <a:cubicBezTo>
                    <a:pt x="0" y="60198"/>
                    <a:pt x="60211" y="0"/>
                    <a:pt x="134468" y="0"/>
                  </a:cubicBezTo>
                  <a:lnTo>
                    <a:pt x="774966" y="0"/>
                  </a:lnTo>
                  <a:cubicBezTo>
                    <a:pt x="849262" y="0"/>
                    <a:pt x="909460" y="60198"/>
                    <a:pt x="909460" y="134493"/>
                  </a:cubicBezTo>
                  <a:lnTo>
                    <a:pt x="909460" y="672287"/>
                  </a:lnTo>
                  <a:cubicBezTo>
                    <a:pt x="909460" y="746544"/>
                    <a:pt x="849262" y="806755"/>
                    <a:pt x="774966" y="806755"/>
                  </a:cubicBezTo>
                  <a:lnTo>
                    <a:pt x="134468" y="806755"/>
                  </a:lnTo>
                  <a:cubicBezTo>
                    <a:pt x="60211" y="806755"/>
                    <a:pt x="0" y="746544"/>
                    <a:pt x="0" y="672287"/>
                  </a:cubicBezTo>
                  <a:close/>
                </a:path>
              </a:pathLst>
            </a:custGeom>
            <a:solidFill>
              <a:srgbClr val="A1A7A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 1"/>
            <p:cNvSpPr txBox="1"/>
            <p:nvPr/>
          </p:nvSpPr>
          <p:spPr>
            <a:xfrm>
              <a:off x="496512" y="4670562"/>
              <a:ext cx="662874" cy="69792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algn="ctr"/>
              <a:r>
                <a:rPr lang="uk-UA" sz="2400" spc="9" dirty="0">
                  <a:solidFill>
                    <a:srgbClr val="FFFFFF"/>
                  </a:solidFill>
                  <a:latin typeface="Arial Narrow"/>
                  <a:cs typeface="Arial Narrow"/>
                </a:rPr>
                <a:t>Великі</a:t>
              </a:r>
            </a:p>
            <a:p>
              <a:pPr algn="ctr"/>
              <a:r>
                <a:rPr lang="uk-UA" sz="24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дані</a:t>
              </a:r>
              <a:endParaRPr sz="2400" spc="9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8" name="object 668"/>
            <p:cNvSpPr/>
            <p:nvPr/>
          </p:nvSpPr>
          <p:spPr>
            <a:xfrm>
              <a:off x="2619534" y="4831246"/>
              <a:ext cx="1108970" cy="1134329"/>
            </a:xfrm>
            <a:custGeom>
              <a:avLst/>
              <a:gdLst/>
              <a:ahLst/>
              <a:cxnLst/>
              <a:rect l="l" t="t" r="r" b="b"/>
              <a:pathLst>
                <a:path w="907669" h="907605">
                  <a:moveTo>
                    <a:pt x="0" y="151257"/>
                  </a:moveTo>
                  <a:cubicBezTo>
                    <a:pt x="0" y="67691"/>
                    <a:pt x="67691" y="0"/>
                    <a:pt x="151257" y="0"/>
                  </a:cubicBezTo>
                  <a:lnTo>
                    <a:pt x="756285" y="0"/>
                  </a:lnTo>
                  <a:cubicBezTo>
                    <a:pt x="839851" y="0"/>
                    <a:pt x="907669" y="67691"/>
                    <a:pt x="907669" y="151257"/>
                  </a:cubicBezTo>
                  <a:lnTo>
                    <a:pt x="907669" y="756323"/>
                  </a:lnTo>
                  <a:cubicBezTo>
                    <a:pt x="907669" y="839876"/>
                    <a:pt x="839851" y="907605"/>
                    <a:pt x="756285" y="907605"/>
                  </a:cubicBezTo>
                  <a:lnTo>
                    <a:pt x="151257" y="907605"/>
                  </a:lnTo>
                  <a:cubicBezTo>
                    <a:pt x="67691" y="907605"/>
                    <a:pt x="0" y="839876"/>
                    <a:pt x="0" y="756323"/>
                  </a:cubicBezTo>
                  <a:close/>
                </a:path>
              </a:pathLst>
            </a:custGeom>
            <a:solidFill>
              <a:srgbClr val="A1A7A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 1"/>
            <p:cNvSpPr txBox="1"/>
            <p:nvPr/>
          </p:nvSpPr>
          <p:spPr>
            <a:xfrm>
              <a:off x="2665772" y="5075382"/>
              <a:ext cx="1018121" cy="8142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uk-UA" sz="28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Інтернет речей</a:t>
              </a:r>
              <a:endParaRPr sz="36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0" name="object 669"/>
            <p:cNvSpPr/>
            <p:nvPr/>
          </p:nvSpPr>
          <p:spPr>
            <a:xfrm>
              <a:off x="8133664" y="1012473"/>
              <a:ext cx="897014" cy="957431"/>
            </a:xfrm>
            <a:custGeom>
              <a:avLst/>
              <a:gdLst/>
              <a:ahLst/>
              <a:cxnLst/>
              <a:rect l="l" t="t" r="r" b="b"/>
              <a:pathLst>
                <a:path w="734187" h="766064">
                  <a:moveTo>
                    <a:pt x="0" y="122428"/>
                  </a:moveTo>
                  <a:cubicBezTo>
                    <a:pt x="0" y="54864"/>
                    <a:pt x="54737" y="0"/>
                    <a:pt x="122301" y="0"/>
                  </a:cubicBezTo>
                  <a:lnTo>
                    <a:pt x="611886" y="0"/>
                  </a:lnTo>
                  <a:cubicBezTo>
                    <a:pt x="679450" y="0"/>
                    <a:pt x="734187" y="54864"/>
                    <a:pt x="734187" y="122428"/>
                  </a:cubicBezTo>
                  <a:lnTo>
                    <a:pt x="734187" y="643636"/>
                  </a:lnTo>
                  <a:cubicBezTo>
                    <a:pt x="734187" y="711200"/>
                    <a:pt x="679450" y="766064"/>
                    <a:pt x="611886" y="766064"/>
                  </a:cubicBezTo>
                  <a:lnTo>
                    <a:pt x="122301" y="766064"/>
                  </a:lnTo>
                  <a:cubicBezTo>
                    <a:pt x="54737" y="766064"/>
                    <a:pt x="0" y="711200"/>
                    <a:pt x="0" y="643636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670"/>
            <p:cNvSpPr/>
            <p:nvPr/>
          </p:nvSpPr>
          <p:spPr>
            <a:xfrm>
              <a:off x="8127844" y="1006521"/>
              <a:ext cx="908651" cy="969335"/>
            </a:xfrm>
            <a:custGeom>
              <a:avLst/>
              <a:gdLst/>
              <a:ahLst/>
              <a:cxnLst/>
              <a:rect l="l" t="t" r="r" b="b"/>
              <a:pathLst>
                <a:path w="743712" h="775589">
                  <a:moveTo>
                    <a:pt x="4763" y="127191"/>
                  </a:moveTo>
                  <a:cubicBezTo>
                    <a:pt x="4763" y="59627"/>
                    <a:pt x="59500" y="4763"/>
                    <a:pt x="127064" y="4763"/>
                  </a:cubicBezTo>
                  <a:lnTo>
                    <a:pt x="616649" y="4763"/>
                  </a:lnTo>
                  <a:cubicBezTo>
                    <a:pt x="684213" y="4763"/>
                    <a:pt x="738950" y="59627"/>
                    <a:pt x="738950" y="127191"/>
                  </a:cubicBezTo>
                  <a:lnTo>
                    <a:pt x="738950" y="648399"/>
                  </a:lnTo>
                  <a:cubicBezTo>
                    <a:pt x="738950" y="715963"/>
                    <a:pt x="684213" y="770827"/>
                    <a:pt x="616649" y="770827"/>
                  </a:cubicBezTo>
                  <a:lnTo>
                    <a:pt x="127064" y="770827"/>
                  </a:lnTo>
                  <a:cubicBezTo>
                    <a:pt x="59500" y="770827"/>
                    <a:pt x="4763" y="715963"/>
                    <a:pt x="4763" y="648399"/>
                  </a:cubicBez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671"/>
            <p:cNvSpPr/>
            <p:nvPr/>
          </p:nvSpPr>
          <p:spPr>
            <a:xfrm>
              <a:off x="2828386" y="2157167"/>
              <a:ext cx="494979" cy="506333"/>
            </a:xfrm>
            <a:custGeom>
              <a:avLst/>
              <a:gdLst/>
              <a:ahLst/>
              <a:cxnLst/>
              <a:rect l="l" t="t" r="r" b="b"/>
              <a:pathLst>
                <a:path w="405130" h="405130">
                  <a:moveTo>
                    <a:pt x="54610" y="187070"/>
                  </a:moveTo>
                  <a:cubicBezTo>
                    <a:pt x="101346" y="187070"/>
                    <a:pt x="101346" y="187070"/>
                    <a:pt x="101346" y="187070"/>
                  </a:cubicBezTo>
                  <a:cubicBezTo>
                    <a:pt x="101346" y="155829"/>
                    <a:pt x="101346" y="155829"/>
                    <a:pt x="101346" y="155829"/>
                  </a:cubicBezTo>
                  <a:cubicBezTo>
                    <a:pt x="0" y="155829"/>
                    <a:pt x="0" y="155829"/>
                    <a:pt x="0" y="1558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8186" y="0"/>
                    <a:pt x="218186" y="0"/>
                    <a:pt x="218186" y="0"/>
                  </a:cubicBezTo>
                  <a:cubicBezTo>
                    <a:pt x="218186" y="155829"/>
                    <a:pt x="218186" y="155829"/>
                    <a:pt x="218186" y="155829"/>
                  </a:cubicBezTo>
                  <a:cubicBezTo>
                    <a:pt x="116967" y="155829"/>
                    <a:pt x="116967" y="155829"/>
                    <a:pt x="116967" y="155829"/>
                  </a:cubicBezTo>
                  <a:cubicBezTo>
                    <a:pt x="116967" y="187070"/>
                    <a:pt x="116967" y="187070"/>
                    <a:pt x="116967" y="187070"/>
                  </a:cubicBezTo>
                  <a:cubicBezTo>
                    <a:pt x="163703" y="187070"/>
                    <a:pt x="163703" y="187070"/>
                    <a:pt x="163703" y="187070"/>
                  </a:cubicBezTo>
                  <a:cubicBezTo>
                    <a:pt x="163703" y="202565"/>
                    <a:pt x="163703" y="202565"/>
                    <a:pt x="163703" y="202565"/>
                  </a:cubicBezTo>
                  <a:cubicBezTo>
                    <a:pt x="54610" y="202565"/>
                    <a:pt x="54610" y="202565"/>
                    <a:pt x="54610" y="202565"/>
                  </a:cubicBezTo>
                  <a:lnTo>
                    <a:pt x="54610" y="187070"/>
                  </a:lnTo>
                  <a:close/>
                  <a:moveTo>
                    <a:pt x="405130" y="202565"/>
                  </a:moveTo>
                  <a:cubicBezTo>
                    <a:pt x="405130" y="358394"/>
                    <a:pt x="405130" y="358394"/>
                    <a:pt x="405130" y="358394"/>
                  </a:cubicBezTo>
                  <a:cubicBezTo>
                    <a:pt x="303911" y="358394"/>
                    <a:pt x="303911" y="358394"/>
                    <a:pt x="303911" y="358394"/>
                  </a:cubicBezTo>
                  <a:cubicBezTo>
                    <a:pt x="303911" y="389636"/>
                    <a:pt x="303911" y="389636"/>
                    <a:pt x="303911" y="389636"/>
                  </a:cubicBezTo>
                  <a:cubicBezTo>
                    <a:pt x="350647" y="389636"/>
                    <a:pt x="350647" y="389636"/>
                    <a:pt x="350647" y="389636"/>
                  </a:cubicBezTo>
                  <a:cubicBezTo>
                    <a:pt x="350647" y="405130"/>
                    <a:pt x="350647" y="405130"/>
                    <a:pt x="350647" y="405130"/>
                  </a:cubicBezTo>
                  <a:cubicBezTo>
                    <a:pt x="241554" y="405130"/>
                    <a:pt x="241554" y="405130"/>
                    <a:pt x="241554" y="405130"/>
                  </a:cubicBezTo>
                  <a:cubicBezTo>
                    <a:pt x="241554" y="399923"/>
                    <a:pt x="241554" y="394843"/>
                    <a:pt x="241554" y="389636"/>
                  </a:cubicBezTo>
                  <a:cubicBezTo>
                    <a:pt x="288290" y="389636"/>
                    <a:pt x="288290" y="389636"/>
                    <a:pt x="288290" y="389636"/>
                  </a:cubicBezTo>
                  <a:cubicBezTo>
                    <a:pt x="288290" y="358394"/>
                    <a:pt x="288290" y="358394"/>
                    <a:pt x="288290" y="358394"/>
                  </a:cubicBezTo>
                  <a:cubicBezTo>
                    <a:pt x="187071" y="358394"/>
                    <a:pt x="187071" y="358394"/>
                    <a:pt x="187071" y="358394"/>
                  </a:cubicBezTo>
                  <a:cubicBezTo>
                    <a:pt x="187071" y="202565"/>
                    <a:pt x="187071" y="202565"/>
                    <a:pt x="187071" y="202565"/>
                  </a:cubicBezTo>
                  <a:lnTo>
                    <a:pt x="405130" y="202565"/>
                  </a:lnTo>
                  <a:close/>
                  <a:moveTo>
                    <a:pt x="77978" y="218186"/>
                  </a:moveTo>
                  <a:cubicBezTo>
                    <a:pt x="77978" y="350647"/>
                    <a:pt x="77978" y="350647"/>
                    <a:pt x="77978" y="350647"/>
                  </a:cubicBezTo>
                  <a:cubicBezTo>
                    <a:pt x="77978" y="363474"/>
                    <a:pt x="88519" y="374015"/>
                    <a:pt x="101346" y="374015"/>
                  </a:cubicBezTo>
                  <a:cubicBezTo>
                    <a:pt x="225933" y="374015"/>
                    <a:pt x="225933" y="374015"/>
                    <a:pt x="225933" y="374015"/>
                  </a:cubicBezTo>
                  <a:cubicBezTo>
                    <a:pt x="225933" y="389636"/>
                    <a:pt x="225933" y="389636"/>
                    <a:pt x="225933" y="389636"/>
                  </a:cubicBezTo>
                  <a:cubicBezTo>
                    <a:pt x="101346" y="389636"/>
                    <a:pt x="101346" y="389636"/>
                    <a:pt x="101346" y="389636"/>
                  </a:cubicBezTo>
                  <a:cubicBezTo>
                    <a:pt x="79883" y="389636"/>
                    <a:pt x="62357" y="372110"/>
                    <a:pt x="62357" y="350647"/>
                  </a:cubicBezTo>
                  <a:cubicBezTo>
                    <a:pt x="62357" y="218186"/>
                    <a:pt x="62357" y="218186"/>
                    <a:pt x="62357" y="218186"/>
                  </a:cubicBezTo>
                  <a:lnTo>
                    <a:pt x="77978" y="218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672"/>
            <p:cNvSpPr/>
            <p:nvPr/>
          </p:nvSpPr>
          <p:spPr>
            <a:xfrm>
              <a:off x="5467757" y="2053710"/>
              <a:ext cx="687075" cy="406179"/>
            </a:xfrm>
            <a:custGeom>
              <a:avLst/>
              <a:gdLst/>
              <a:ahLst/>
              <a:cxnLst/>
              <a:rect l="l" t="t" r="r" b="b"/>
              <a:pathLst>
                <a:path w="562356" h="324993">
                  <a:moveTo>
                    <a:pt x="183896" y="195073"/>
                  </a:moveTo>
                  <a:cubicBezTo>
                    <a:pt x="183896" y="216662"/>
                    <a:pt x="183896" y="216662"/>
                    <a:pt x="183896" y="216662"/>
                  </a:cubicBezTo>
                  <a:cubicBezTo>
                    <a:pt x="219583" y="216662"/>
                    <a:pt x="248793" y="187453"/>
                    <a:pt x="248793" y="151766"/>
                  </a:cubicBezTo>
                  <a:cubicBezTo>
                    <a:pt x="227076" y="151766"/>
                    <a:pt x="227076" y="151766"/>
                    <a:pt x="227076" y="151766"/>
                  </a:cubicBezTo>
                  <a:cubicBezTo>
                    <a:pt x="227076" y="175515"/>
                    <a:pt x="207645" y="195073"/>
                    <a:pt x="183896" y="195073"/>
                  </a:cubicBezTo>
                  <a:close/>
                  <a:moveTo>
                    <a:pt x="367665" y="173356"/>
                  </a:moveTo>
                  <a:cubicBezTo>
                    <a:pt x="367665" y="195073"/>
                    <a:pt x="367665" y="195073"/>
                    <a:pt x="367665" y="195073"/>
                  </a:cubicBezTo>
                  <a:cubicBezTo>
                    <a:pt x="497459" y="195073"/>
                    <a:pt x="497459" y="195073"/>
                    <a:pt x="497459" y="195073"/>
                  </a:cubicBezTo>
                  <a:cubicBezTo>
                    <a:pt x="497459" y="173356"/>
                    <a:pt x="497459" y="173356"/>
                    <a:pt x="497459" y="173356"/>
                  </a:cubicBezTo>
                  <a:lnTo>
                    <a:pt x="367665" y="173356"/>
                  </a:lnTo>
                  <a:close/>
                  <a:moveTo>
                    <a:pt x="367665" y="130049"/>
                  </a:moveTo>
                  <a:cubicBezTo>
                    <a:pt x="367665" y="151766"/>
                    <a:pt x="367665" y="151766"/>
                    <a:pt x="367665" y="151766"/>
                  </a:cubicBezTo>
                  <a:cubicBezTo>
                    <a:pt x="497459" y="151766"/>
                    <a:pt x="497459" y="151766"/>
                    <a:pt x="497459" y="151766"/>
                  </a:cubicBezTo>
                  <a:cubicBezTo>
                    <a:pt x="497459" y="130049"/>
                    <a:pt x="497459" y="130049"/>
                    <a:pt x="497459" y="130049"/>
                  </a:cubicBezTo>
                  <a:lnTo>
                    <a:pt x="367665" y="130049"/>
                  </a:lnTo>
                  <a:close/>
                  <a:moveTo>
                    <a:pt x="367665" y="86742"/>
                  </a:moveTo>
                  <a:cubicBezTo>
                    <a:pt x="367665" y="108331"/>
                    <a:pt x="367665" y="108331"/>
                    <a:pt x="367665" y="108331"/>
                  </a:cubicBezTo>
                  <a:cubicBezTo>
                    <a:pt x="497459" y="108331"/>
                    <a:pt x="497459" y="108331"/>
                    <a:pt x="497459" y="108331"/>
                  </a:cubicBezTo>
                  <a:cubicBezTo>
                    <a:pt x="497459" y="86742"/>
                    <a:pt x="497459" y="86742"/>
                    <a:pt x="497459" y="86742"/>
                  </a:cubicBezTo>
                  <a:lnTo>
                    <a:pt x="367665" y="86742"/>
                  </a:lnTo>
                  <a:close/>
                  <a:moveTo>
                    <a:pt x="183896" y="65025"/>
                  </a:moveTo>
                  <a:cubicBezTo>
                    <a:pt x="231648" y="65025"/>
                    <a:pt x="270383" y="103760"/>
                    <a:pt x="270383" y="151766"/>
                  </a:cubicBezTo>
                  <a:cubicBezTo>
                    <a:pt x="270383" y="199645"/>
                    <a:pt x="231648" y="238380"/>
                    <a:pt x="183896" y="238380"/>
                  </a:cubicBezTo>
                  <a:cubicBezTo>
                    <a:pt x="136017" y="238380"/>
                    <a:pt x="97282" y="199645"/>
                    <a:pt x="97282" y="151766"/>
                  </a:cubicBezTo>
                  <a:cubicBezTo>
                    <a:pt x="97282" y="103760"/>
                    <a:pt x="136017" y="65025"/>
                    <a:pt x="183896" y="65025"/>
                  </a:cubicBezTo>
                  <a:close/>
                  <a:moveTo>
                    <a:pt x="75692" y="151766"/>
                  </a:moveTo>
                  <a:cubicBezTo>
                    <a:pt x="75692" y="211583"/>
                    <a:pt x="124079" y="260097"/>
                    <a:pt x="183896" y="260097"/>
                  </a:cubicBezTo>
                  <a:cubicBezTo>
                    <a:pt x="243586" y="260097"/>
                    <a:pt x="291973" y="211583"/>
                    <a:pt x="291973" y="151766"/>
                  </a:cubicBezTo>
                  <a:cubicBezTo>
                    <a:pt x="291973" y="91822"/>
                    <a:pt x="243586" y="43435"/>
                    <a:pt x="183896" y="43435"/>
                  </a:cubicBezTo>
                  <a:cubicBezTo>
                    <a:pt x="124079" y="43435"/>
                    <a:pt x="75692" y="91822"/>
                    <a:pt x="75692" y="151766"/>
                  </a:cubicBezTo>
                  <a:close/>
                  <a:moveTo>
                    <a:pt x="43307" y="21718"/>
                  </a:moveTo>
                  <a:cubicBezTo>
                    <a:pt x="106045" y="21718"/>
                    <a:pt x="106045" y="21718"/>
                    <a:pt x="106045" y="21718"/>
                  </a:cubicBezTo>
                  <a:cubicBezTo>
                    <a:pt x="129286" y="7621"/>
                    <a:pt x="156591" y="0"/>
                    <a:pt x="183896" y="0"/>
                  </a:cubicBezTo>
                  <a:cubicBezTo>
                    <a:pt x="211201" y="0"/>
                    <a:pt x="238506" y="7621"/>
                    <a:pt x="261747" y="21718"/>
                  </a:cubicBezTo>
                  <a:cubicBezTo>
                    <a:pt x="519049" y="21718"/>
                    <a:pt x="519049" y="21718"/>
                    <a:pt x="519049" y="21718"/>
                  </a:cubicBezTo>
                  <a:cubicBezTo>
                    <a:pt x="542925" y="21718"/>
                    <a:pt x="562356" y="41275"/>
                    <a:pt x="562356" y="65025"/>
                  </a:cubicBezTo>
                  <a:cubicBezTo>
                    <a:pt x="562356" y="260097"/>
                    <a:pt x="562356" y="260097"/>
                    <a:pt x="562356" y="260097"/>
                  </a:cubicBezTo>
                  <a:cubicBezTo>
                    <a:pt x="562356" y="283846"/>
                    <a:pt x="542925" y="303404"/>
                    <a:pt x="519049" y="303404"/>
                  </a:cubicBezTo>
                  <a:cubicBezTo>
                    <a:pt x="519049" y="324993"/>
                    <a:pt x="519049" y="324993"/>
                    <a:pt x="519049" y="324993"/>
                  </a:cubicBezTo>
                  <a:cubicBezTo>
                    <a:pt x="410972" y="324993"/>
                    <a:pt x="410972" y="324993"/>
                    <a:pt x="410972" y="324993"/>
                  </a:cubicBezTo>
                  <a:cubicBezTo>
                    <a:pt x="410972" y="303404"/>
                    <a:pt x="410972" y="303404"/>
                    <a:pt x="410972" y="303404"/>
                  </a:cubicBezTo>
                  <a:cubicBezTo>
                    <a:pt x="151384" y="303404"/>
                    <a:pt x="151384" y="303404"/>
                    <a:pt x="151384" y="303404"/>
                  </a:cubicBezTo>
                  <a:cubicBezTo>
                    <a:pt x="151384" y="324993"/>
                    <a:pt x="151384" y="324993"/>
                    <a:pt x="151384" y="324993"/>
                  </a:cubicBezTo>
                  <a:cubicBezTo>
                    <a:pt x="115443" y="324993"/>
                    <a:pt x="79248" y="324993"/>
                    <a:pt x="43307" y="324993"/>
                  </a:cubicBezTo>
                  <a:cubicBezTo>
                    <a:pt x="43307" y="303404"/>
                    <a:pt x="43307" y="303404"/>
                    <a:pt x="43307" y="303404"/>
                  </a:cubicBezTo>
                  <a:cubicBezTo>
                    <a:pt x="19431" y="303404"/>
                    <a:pt x="0" y="283846"/>
                    <a:pt x="0" y="260097"/>
                  </a:cubicBezTo>
                  <a:cubicBezTo>
                    <a:pt x="0" y="65025"/>
                    <a:pt x="0" y="65025"/>
                    <a:pt x="0" y="65025"/>
                  </a:cubicBezTo>
                  <a:cubicBezTo>
                    <a:pt x="0" y="36323"/>
                    <a:pt x="14605" y="21718"/>
                    <a:pt x="43307" y="217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673"/>
            <p:cNvSpPr/>
            <p:nvPr/>
          </p:nvSpPr>
          <p:spPr>
            <a:xfrm>
              <a:off x="4865716" y="4530302"/>
              <a:ext cx="20326" cy="35395"/>
            </a:xfrm>
            <a:custGeom>
              <a:avLst/>
              <a:gdLst/>
              <a:ahLst/>
              <a:cxnLst/>
              <a:rect l="l" t="t" r="r" b="b"/>
              <a:pathLst>
                <a:path w="16637" h="28321">
                  <a:moveTo>
                    <a:pt x="2540" y="0"/>
                  </a:moveTo>
                  <a:lnTo>
                    <a:pt x="14224" y="0"/>
                  </a:lnTo>
                  <a:lnTo>
                    <a:pt x="15240" y="381"/>
                  </a:lnTo>
                  <a:lnTo>
                    <a:pt x="16002" y="762"/>
                  </a:lnTo>
                  <a:lnTo>
                    <a:pt x="16510" y="1524"/>
                  </a:lnTo>
                  <a:lnTo>
                    <a:pt x="16637" y="2540"/>
                  </a:lnTo>
                  <a:lnTo>
                    <a:pt x="16637" y="25908"/>
                  </a:lnTo>
                  <a:lnTo>
                    <a:pt x="16510" y="26797"/>
                  </a:lnTo>
                  <a:lnTo>
                    <a:pt x="16002" y="27686"/>
                  </a:lnTo>
                  <a:lnTo>
                    <a:pt x="15240" y="28194"/>
                  </a:lnTo>
                  <a:lnTo>
                    <a:pt x="14224" y="28321"/>
                  </a:lnTo>
                  <a:lnTo>
                    <a:pt x="2540" y="28321"/>
                  </a:lnTo>
                  <a:lnTo>
                    <a:pt x="1397" y="28194"/>
                  </a:lnTo>
                  <a:lnTo>
                    <a:pt x="635" y="27686"/>
                  </a:lnTo>
                  <a:lnTo>
                    <a:pt x="254" y="26797"/>
                  </a:lnTo>
                  <a:lnTo>
                    <a:pt x="0" y="25908"/>
                  </a:lnTo>
                  <a:lnTo>
                    <a:pt x="0" y="2540"/>
                  </a:lnTo>
                  <a:lnTo>
                    <a:pt x="254" y="1524"/>
                  </a:lnTo>
                  <a:lnTo>
                    <a:pt x="635" y="762"/>
                  </a:lnTo>
                  <a:lnTo>
                    <a:pt x="1397" y="38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674"/>
            <p:cNvSpPr/>
            <p:nvPr/>
          </p:nvSpPr>
          <p:spPr>
            <a:xfrm>
              <a:off x="5007071" y="4530302"/>
              <a:ext cx="20326" cy="35395"/>
            </a:xfrm>
            <a:custGeom>
              <a:avLst/>
              <a:gdLst/>
              <a:ahLst/>
              <a:cxnLst/>
              <a:rect l="l" t="t" r="r" b="b"/>
              <a:pathLst>
                <a:path w="16637" h="28321">
                  <a:moveTo>
                    <a:pt x="2413" y="0"/>
                  </a:moveTo>
                  <a:lnTo>
                    <a:pt x="14097" y="0"/>
                  </a:lnTo>
                  <a:lnTo>
                    <a:pt x="14986" y="381"/>
                  </a:lnTo>
                  <a:lnTo>
                    <a:pt x="15875" y="762"/>
                  </a:lnTo>
                  <a:lnTo>
                    <a:pt x="16383" y="1524"/>
                  </a:lnTo>
                  <a:lnTo>
                    <a:pt x="16637" y="2540"/>
                  </a:lnTo>
                  <a:lnTo>
                    <a:pt x="16637" y="25908"/>
                  </a:lnTo>
                  <a:lnTo>
                    <a:pt x="16383" y="26797"/>
                  </a:lnTo>
                  <a:lnTo>
                    <a:pt x="15875" y="27686"/>
                  </a:lnTo>
                  <a:lnTo>
                    <a:pt x="14986" y="28194"/>
                  </a:lnTo>
                  <a:lnTo>
                    <a:pt x="14097" y="28321"/>
                  </a:lnTo>
                  <a:lnTo>
                    <a:pt x="2413" y="28321"/>
                  </a:lnTo>
                  <a:lnTo>
                    <a:pt x="1397" y="28194"/>
                  </a:lnTo>
                  <a:lnTo>
                    <a:pt x="762" y="27686"/>
                  </a:lnTo>
                  <a:lnTo>
                    <a:pt x="127" y="26797"/>
                  </a:lnTo>
                  <a:lnTo>
                    <a:pt x="0" y="25908"/>
                  </a:lnTo>
                  <a:lnTo>
                    <a:pt x="0" y="2540"/>
                  </a:lnTo>
                  <a:lnTo>
                    <a:pt x="127" y="1524"/>
                  </a:lnTo>
                  <a:lnTo>
                    <a:pt x="762" y="762"/>
                  </a:lnTo>
                  <a:lnTo>
                    <a:pt x="1397" y="381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675"/>
            <p:cNvSpPr/>
            <p:nvPr/>
          </p:nvSpPr>
          <p:spPr>
            <a:xfrm>
              <a:off x="4863076" y="4664267"/>
              <a:ext cx="20172" cy="35395"/>
            </a:xfrm>
            <a:custGeom>
              <a:avLst/>
              <a:gdLst/>
              <a:ahLst/>
              <a:cxnLst/>
              <a:rect l="l" t="t" r="r" b="b"/>
              <a:pathLst>
                <a:path w="16510" h="28321">
                  <a:moveTo>
                    <a:pt x="2413" y="0"/>
                  </a:moveTo>
                  <a:lnTo>
                    <a:pt x="14097" y="0"/>
                  </a:lnTo>
                  <a:lnTo>
                    <a:pt x="14986" y="254"/>
                  </a:lnTo>
                  <a:lnTo>
                    <a:pt x="15748" y="635"/>
                  </a:lnTo>
                  <a:lnTo>
                    <a:pt x="16383" y="1524"/>
                  </a:lnTo>
                  <a:lnTo>
                    <a:pt x="16510" y="2540"/>
                  </a:lnTo>
                  <a:lnTo>
                    <a:pt x="16510" y="25781"/>
                  </a:lnTo>
                  <a:lnTo>
                    <a:pt x="16383" y="26797"/>
                  </a:lnTo>
                  <a:lnTo>
                    <a:pt x="15748" y="27559"/>
                  </a:lnTo>
                  <a:lnTo>
                    <a:pt x="14986" y="27940"/>
                  </a:lnTo>
                  <a:lnTo>
                    <a:pt x="14097" y="28321"/>
                  </a:lnTo>
                  <a:lnTo>
                    <a:pt x="2413" y="28321"/>
                  </a:lnTo>
                  <a:lnTo>
                    <a:pt x="1397" y="27940"/>
                  </a:lnTo>
                  <a:lnTo>
                    <a:pt x="635" y="27559"/>
                  </a:lnTo>
                  <a:lnTo>
                    <a:pt x="127" y="26797"/>
                  </a:lnTo>
                  <a:lnTo>
                    <a:pt x="0" y="25781"/>
                  </a:lnTo>
                  <a:lnTo>
                    <a:pt x="0" y="2540"/>
                  </a:lnTo>
                  <a:lnTo>
                    <a:pt x="127" y="1524"/>
                  </a:lnTo>
                  <a:lnTo>
                    <a:pt x="635" y="635"/>
                  </a:lnTo>
                  <a:lnTo>
                    <a:pt x="1397" y="254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676"/>
            <p:cNvSpPr/>
            <p:nvPr/>
          </p:nvSpPr>
          <p:spPr>
            <a:xfrm>
              <a:off x="4915213" y="4601092"/>
              <a:ext cx="20172" cy="35555"/>
            </a:xfrm>
            <a:custGeom>
              <a:avLst/>
              <a:gdLst/>
              <a:ahLst/>
              <a:cxnLst/>
              <a:rect l="l" t="t" r="r" b="b"/>
              <a:pathLst>
                <a:path w="16510" h="28448">
                  <a:moveTo>
                    <a:pt x="2540" y="0"/>
                  </a:moveTo>
                  <a:lnTo>
                    <a:pt x="13970" y="0"/>
                  </a:lnTo>
                  <a:lnTo>
                    <a:pt x="15113" y="254"/>
                  </a:lnTo>
                  <a:lnTo>
                    <a:pt x="15875" y="762"/>
                  </a:lnTo>
                  <a:lnTo>
                    <a:pt x="16383" y="1524"/>
                  </a:lnTo>
                  <a:lnTo>
                    <a:pt x="16510" y="2540"/>
                  </a:lnTo>
                  <a:lnTo>
                    <a:pt x="16510" y="25908"/>
                  </a:lnTo>
                  <a:lnTo>
                    <a:pt x="16383" y="26924"/>
                  </a:lnTo>
                  <a:lnTo>
                    <a:pt x="15875" y="27813"/>
                  </a:lnTo>
                  <a:lnTo>
                    <a:pt x="15113" y="28321"/>
                  </a:lnTo>
                  <a:lnTo>
                    <a:pt x="13970" y="28448"/>
                  </a:lnTo>
                  <a:lnTo>
                    <a:pt x="2540" y="28448"/>
                  </a:lnTo>
                  <a:lnTo>
                    <a:pt x="1524" y="28321"/>
                  </a:lnTo>
                  <a:lnTo>
                    <a:pt x="635" y="27813"/>
                  </a:lnTo>
                  <a:lnTo>
                    <a:pt x="127" y="26924"/>
                  </a:lnTo>
                  <a:lnTo>
                    <a:pt x="0" y="25908"/>
                  </a:lnTo>
                  <a:lnTo>
                    <a:pt x="0" y="2540"/>
                  </a:lnTo>
                  <a:lnTo>
                    <a:pt x="127" y="1524"/>
                  </a:lnTo>
                  <a:lnTo>
                    <a:pt x="635" y="762"/>
                  </a:lnTo>
                  <a:lnTo>
                    <a:pt x="1524" y="25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677"/>
            <p:cNvSpPr/>
            <p:nvPr/>
          </p:nvSpPr>
          <p:spPr>
            <a:xfrm>
              <a:off x="4956020" y="4530302"/>
              <a:ext cx="20172" cy="35395"/>
            </a:xfrm>
            <a:custGeom>
              <a:avLst/>
              <a:gdLst/>
              <a:ahLst/>
              <a:cxnLst/>
              <a:rect l="l" t="t" r="r" b="b"/>
              <a:pathLst>
                <a:path w="16510" h="28321">
                  <a:moveTo>
                    <a:pt x="2540" y="0"/>
                  </a:moveTo>
                  <a:lnTo>
                    <a:pt x="14097" y="0"/>
                  </a:lnTo>
                  <a:lnTo>
                    <a:pt x="14986" y="381"/>
                  </a:lnTo>
                  <a:lnTo>
                    <a:pt x="15875" y="762"/>
                  </a:lnTo>
                  <a:lnTo>
                    <a:pt x="16383" y="1524"/>
                  </a:lnTo>
                  <a:lnTo>
                    <a:pt x="16510" y="2540"/>
                  </a:lnTo>
                  <a:lnTo>
                    <a:pt x="16510" y="25908"/>
                  </a:lnTo>
                  <a:lnTo>
                    <a:pt x="16383" y="26797"/>
                  </a:lnTo>
                  <a:lnTo>
                    <a:pt x="15875" y="27686"/>
                  </a:lnTo>
                  <a:lnTo>
                    <a:pt x="14986" y="28194"/>
                  </a:lnTo>
                  <a:lnTo>
                    <a:pt x="14097" y="28321"/>
                  </a:lnTo>
                  <a:lnTo>
                    <a:pt x="2540" y="28321"/>
                  </a:lnTo>
                  <a:lnTo>
                    <a:pt x="1524" y="28194"/>
                  </a:lnTo>
                  <a:lnTo>
                    <a:pt x="635" y="27686"/>
                  </a:lnTo>
                  <a:lnTo>
                    <a:pt x="254" y="26797"/>
                  </a:lnTo>
                  <a:lnTo>
                    <a:pt x="0" y="25908"/>
                  </a:lnTo>
                  <a:lnTo>
                    <a:pt x="0" y="2540"/>
                  </a:lnTo>
                  <a:lnTo>
                    <a:pt x="254" y="1524"/>
                  </a:lnTo>
                  <a:lnTo>
                    <a:pt x="635" y="762"/>
                  </a:lnTo>
                  <a:lnTo>
                    <a:pt x="1524" y="38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678"/>
            <p:cNvSpPr/>
            <p:nvPr/>
          </p:nvSpPr>
          <p:spPr>
            <a:xfrm>
              <a:off x="4959590" y="4665537"/>
              <a:ext cx="20481" cy="35395"/>
            </a:xfrm>
            <a:custGeom>
              <a:avLst/>
              <a:gdLst/>
              <a:ahLst/>
              <a:cxnLst/>
              <a:rect l="l" t="t" r="r" b="b"/>
              <a:pathLst>
                <a:path w="16764" h="28321">
                  <a:moveTo>
                    <a:pt x="2413" y="0"/>
                  </a:moveTo>
                  <a:lnTo>
                    <a:pt x="14224" y="0"/>
                  </a:lnTo>
                  <a:lnTo>
                    <a:pt x="15240" y="127"/>
                  </a:lnTo>
                  <a:lnTo>
                    <a:pt x="16002" y="635"/>
                  </a:lnTo>
                  <a:lnTo>
                    <a:pt x="16510" y="1524"/>
                  </a:lnTo>
                  <a:lnTo>
                    <a:pt x="16764" y="2540"/>
                  </a:lnTo>
                  <a:lnTo>
                    <a:pt x="16764" y="25781"/>
                  </a:lnTo>
                  <a:lnTo>
                    <a:pt x="16510" y="26797"/>
                  </a:lnTo>
                  <a:lnTo>
                    <a:pt x="16002" y="27559"/>
                  </a:lnTo>
                  <a:lnTo>
                    <a:pt x="15240" y="28067"/>
                  </a:lnTo>
                  <a:lnTo>
                    <a:pt x="14224" y="28321"/>
                  </a:lnTo>
                  <a:lnTo>
                    <a:pt x="2413" y="28321"/>
                  </a:lnTo>
                  <a:lnTo>
                    <a:pt x="1524" y="28067"/>
                  </a:lnTo>
                  <a:lnTo>
                    <a:pt x="762" y="27559"/>
                  </a:lnTo>
                  <a:lnTo>
                    <a:pt x="127" y="26797"/>
                  </a:lnTo>
                  <a:lnTo>
                    <a:pt x="0" y="25781"/>
                  </a:lnTo>
                  <a:lnTo>
                    <a:pt x="0" y="2540"/>
                  </a:lnTo>
                  <a:lnTo>
                    <a:pt x="127" y="1524"/>
                  </a:lnTo>
                  <a:lnTo>
                    <a:pt x="762" y="635"/>
                  </a:lnTo>
                  <a:lnTo>
                    <a:pt x="1524" y="12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679"/>
            <p:cNvSpPr/>
            <p:nvPr/>
          </p:nvSpPr>
          <p:spPr>
            <a:xfrm>
              <a:off x="5010640" y="4665537"/>
              <a:ext cx="20326" cy="35395"/>
            </a:xfrm>
            <a:custGeom>
              <a:avLst/>
              <a:gdLst/>
              <a:ahLst/>
              <a:cxnLst/>
              <a:rect l="l" t="t" r="r" b="b"/>
              <a:pathLst>
                <a:path w="16637" h="28321">
                  <a:moveTo>
                    <a:pt x="2540" y="0"/>
                  </a:moveTo>
                  <a:lnTo>
                    <a:pt x="14224" y="0"/>
                  </a:lnTo>
                  <a:lnTo>
                    <a:pt x="15240" y="127"/>
                  </a:lnTo>
                  <a:lnTo>
                    <a:pt x="16002" y="635"/>
                  </a:lnTo>
                  <a:lnTo>
                    <a:pt x="16637" y="1524"/>
                  </a:lnTo>
                  <a:lnTo>
                    <a:pt x="16637" y="2540"/>
                  </a:lnTo>
                  <a:lnTo>
                    <a:pt x="16637" y="25781"/>
                  </a:lnTo>
                  <a:lnTo>
                    <a:pt x="16637" y="26797"/>
                  </a:lnTo>
                  <a:lnTo>
                    <a:pt x="16002" y="27559"/>
                  </a:lnTo>
                  <a:lnTo>
                    <a:pt x="15240" y="28067"/>
                  </a:lnTo>
                  <a:lnTo>
                    <a:pt x="14224" y="28321"/>
                  </a:lnTo>
                  <a:lnTo>
                    <a:pt x="2540" y="28321"/>
                  </a:lnTo>
                  <a:lnTo>
                    <a:pt x="1524" y="28067"/>
                  </a:lnTo>
                  <a:lnTo>
                    <a:pt x="635" y="27559"/>
                  </a:lnTo>
                  <a:lnTo>
                    <a:pt x="127" y="26797"/>
                  </a:lnTo>
                  <a:lnTo>
                    <a:pt x="0" y="25781"/>
                  </a:lnTo>
                  <a:lnTo>
                    <a:pt x="0" y="2540"/>
                  </a:lnTo>
                  <a:lnTo>
                    <a:pt x="127" y="1524"/>
                  </a:lnTo>
                  <a:lnTo>
                    <a:pt x="635" y="635"/>
                  </a:lnTo>
                  <a:lnTo>
                    <a:pt x="1524" y="127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680"/>
            <p:cNvSpPr/>
            <p:nvPr/>
          </p:nvSpPr>
          <p:spPr>
            <a:xfrm>
              <a:off x="4713262" y="4266499"/>
              <a:ext cx="461929" cy="472367"/>
            </a:xfrm>
            <a:custGeom>
              <a:avLst/>
              <a:gdLst/>
              <a:ahLst/>
              <a:cxnLst/>
              <a:rect l="l" t="t" r="r" b="b"/>
              <a:pathLst>
                <a:path w="378079" h="377952">
                  <a:moveTo>
                    <a:pt x="186182" y="306197"/>
                  </a:moveTo>
                  <a:lnTo>
                    <a:pt x="182499" y="306578"/>
                  </a:lnTo>
                  <a:lnTo>
                    <a:pt x="179070" y="307467"/>
                  </a:lnTo>
                  <a:lnTo>
                    <a:pt x="175895" y="308991"/>
                  </a:lnTo>
                  <a:lnTo>
                    <a:pt x="173101" y="310896"/>
                  </a:lnTo>
                  <a:lnTo>
                    <a:pt x="170561" y="313436"/>
                  </a:lnTo>
                  <a:lnTo>
                    <a:pt x="168529" y="316230"/>
                  </a:lnTo>
                  <a:lnTo>
                    <a:pt x="167005" y="319405"/>
                  </a:lnTo>
                  <a:lnTo>
                    <a:pt x="166116" y="322834"/>
                  </a:lnTo>
                  <a:lnTo>
                    <a:pt x="165735" y="326517"/>
                  </a:lnTo>
                  <a:lnTo>
                    <a:pt x="166116" y="330200"/>
                  </a:lnTo>
                  <a:lnTo>
                    <a:pt x="167005" y="333629"/>
                  </a:lnTo>
                  <a:lnTo>
                    <a:pt x="168529" y="336804"/>
                  </a:lnTo>
                  <a:lnTo>
                    <a:pt x="170561" y="339725"/>
                  </a:lnTo>
                  <a:lnTo>
                    <a:pt x="173101" y="342138"/>
                  </a:lnTo>
                  <a:lnTo>
                    <a:pt x="175895" y="344170"/>
                  </a:lnTo>
                  <a:lnTo>
                    <a:pt x="179070" y="345694"/>
                  </a:lnTo>
                  <a:lnTo>
                    <a:pt x="182499" y="346583"/>
                  </a:lnTo>
                  <a:lnTo>
                    <a:pt x="186182" y="346964"/>
                  </a:lnTo>
                  <a:lnTo>
                    <a:pt x="189865" y="346583"/>
                  </a:lnTo>
                  <a:lnTo>
                    <a:pt x="193294" y="345694"/>
                  </a:lnTo>
                  <a:lnTo>
                    <a:pt x="196469" y="344170"/>
                  </a:lnTo>
                  <a:lnTo>
                    <a:pt x="199390" y="342138"/>
                  </a:lnTo>
                  <a:lnTo>
                    <a:pt x="201803" y="339725"/>
                  </a:lnTo>
                  <a:lnTo>
                    <a:pt x="203708" y="336804"/>
                  </a:lnTo>
                  <a:lnTo>
                    <a:pt x="205232" y="333629"/>
                  </a:lnTo>
                  <a:lnTo>
                    <a:pt x="206248" y="330200"/>
                  </a:lnTo>
                  <a:lnTo>
                    <a:pt x="206502" y="326517"/>
                  </a:lnTo>
                  <a:lnTo>
                    <a:pt x="206248" y="322834"/>
                  </a:lnTo>
                  <a:lnTo>
                    <a:pt x="205232" y="319405"/>
                  </a:lnTo>
                  <a:lnTo>
                    <a:pt x="203708" y="316230"/>
                  </a:lnTo>
                  <a:lnTo>
                    <a:pt x="201803" y="313436"/>
                  </a:lnTo>
                  <a:lnTo>
                    <a:pt x="199390" y="310896"/>
                  </a:lnTo>
                  <a:lnTo>
                    <a:pt x="196469" y="308991"/>
                  </a:lnTo>
                  <a:lnTo>
                    <a:pt x="193294" y="307467"/>
                  </a:lnTo>
                  <a:lnTo>
                    <a:pt x="189865" y="306578"/>
                  </a:lnTo>
                  <a:lnTo>
                    <a:pt x="186182" y="306197"/>
                  </a:lnTo>
                  <a:close/>
                  <a:moveTo>
                    <a:pt x="272669" y="283591"/>
                  </a:moveTo>
                  <a:lnTo>
                    <a:pt x="269240" y="283972"/>
                  </a:lnTo>
                  <a:lnTo>
                    <a:pt x="265938" y="284988"/>
                  </a:lnTo>
                  <a:lnTo>
                    <a:pt x="263144" y="286639"/>
                  </a:lnTo>
                  <a:lnTo>
                    <a:pt x="260477" y="288798"/>
                  </a:lnTo>
                  <a:lnTo>
                    <a:pt x="258318" y="291338"/>
                  </a:lnTo>
                  <a:lnTo>
                    <a:pt x="256794" y="294259"/>
                  </a:lnTo>
                  <a:lnTo>
                    <a:pt x="255778" y="297561"/>
                  </a:lnTo>
                  <a:lnTo>
                    <a:pt x="255397" y="300990"/>
                  </a:lnTo>
                  <a:lnTo>
                    <a:pt x="255778" y="304546"/>
                  </a:lnTo>
                  <a:lnTo>
                    <a:pt x="256794" y="307848"/>
                  </a:lnTo>
                  <a:lnTo>
                    <a:pt x="258318" y="310769"/>
                  </a:lnTo>
                  <a:lnTo>
                    <a:pt x="260477" y="313309"/>
                  </a:lnTo>
                  <a:lnTo>
                    <a:pt x="263144" y="315341"/>
                  </a:lnTo>
                  <a:lnTo>
                    <a:pt x="265938" y="316992"/>
                  </a:lnTo>
                  <a:lnTo>
                    <a:pt x="269240" y="318008"/>
                  </a:lnTo>
                  <a:lnTo>
                    <a:pt x="272669" y="318389"/>
                  </a:lnTo>
                  <a:lnTo>
                    <a:pt x="276352" y="318008"/>
                  </a:lnTo>
                  <a:lnTo>
                    <a:pt x="279400" y="316992"/>
                  </a:lnTo>
                  <a:lnTo>
                    <a:pt x="282448" y="315341"/>
                  </a:lnTo>
                  <a:lnTo>
                    <a:pt x="284988" y="313309"/>
                  </a:lnTo>
                  <a:lnTo>
                    <a:pt x="287147" y="310769"/>
                  </a:lnTo>
                  <a:lnTo>
                    <a:pt x="288798" y="307848"/>
                  </a:lnTo>
                  <a:lnTo>
                    <a:pt x="289814" y="304546"/>
                  </a:lnTo>
                  <a:lnTo>
                    <a:pt x="290195" y="300990"/>
                  </a:lnTo>
                  <a:lnTo>
                    <a:pt x="289814" y="297561"/>
                  </a:lnTo>
                  <a:lnTo>
                    <a:pt x="288798" y="294259"/>
                  </a:lnTo>
                  <a:lnTo>
                    <a:pt x="287147" y="291338"/>
                  </a:lnTo>
                  <a:lnTo>
                    <a:pt x="284988" y="288798"/>
                  </a:lnTo>
                  <a:lnTo>
                    <a:pt x="282448" y="286639"/>
                  </a:lnTo>
                  <a:lnTo>
                    <a:pt x="279400" y="284988"/>
                  </a:lnTo>
                  <a:lnTo>
                    <a:pt x="276352" y="283972"/>
                  </a:lnTo>
                  <a:lnTo>
                    <a:pt x="272669" y="283591"/>
                  </a:lnTo>
                  <a:close/>
                  <a:moveTo>
                    <a:pt x="103378" y="268986"/>
                  </a:moveTo>
                  <a:lnTo>
                    <a:pt x="99568" y="269367"/>
                  </a:lnTo>
                  <a:lnTo>
                    <a:pt x="95885" y="270256"/>
                  </a:lnTo>
                  <a:lnTo>
                    <a:pt x="92583" y="271907"/>
                  </a:lnTo>
                  <a:lnTo>
                    <a:pt x="89535" y="274066"/>
                  </a:lnTo>
                  <a:lnTo>
                    <a:pt x="86995" y="276606"/>
                  </a:lnTo>
                  <a:lnTo>
                    <a:pt x="84836" y="279527"/>
                  </a:lnTo>
                  <a:lnTo>
                    <a:pt x="83312" y="282956"/>
                  </a:lnTo>
                  <a:lnTo>
                    <a:pt x="82296" y="286639"/>
                  </a:lnTo>
                  <a:lnTo>
                    <a:pt x="81915" y="290449"/>
                  </a:lnTo>
                  <a:lnTo>
                    <a:pt x="82296" y="294259"/>
                  </a:lnTo>
                  <a:lnTo>
                    <a:pt x="83312" y="297942"/>
                  </a:lnTo>
                  <a:lnTo>
                    <a:pt x="84836" y="301244"/>
                  </a:lnTo>
                  <a:lnTo>
                    <a:pt x="86995" y="304292"/>
                  </a:lnTo>
                  <a:lnTo>
                    <a:pt x="89535" y="306959"/>
                  </a:lnTo>
                  <a:lnTo>
                    <a:pt x="92583" y="308991"/>
                  </a:lnTo>
                  <a:lnTo>
                    <a:pt x="95885" y="310515"/>
                  </a:lnTo>
                  <a:lnTo>
                    <a:pt x="99568" y="311531"/>
                  </a:lnTo>
                  <a:lnTo>
                    <a:pt x="103378" y="311912"/>
                  </a:lnTo>
                  <a:lnTo>
                    <a:pt x="107188" y="311531"/>
                  </a:lnTo>
                  <a:lnTo>
                    <a:pt x="110871" y="310515"/>
                  </a:lnTo>
                  <a:lnTo>
                    <a:pt x="114300" y="308991"/>
                  </a:lnTo>
                  <a:lnTo>
                    <a:pt x="117221" y="306959"/>
                  </a:lnTo>
                  <a:lnTo>
                    <a:pt x="119761" y="304292"/>
                  </a:lnTo>
                  <a:lnTo>
                    <a:pt x="121920" y="301244"/>
                  </a:lnTo>
                  <a:lnTo>
                    <a:pt x="123444" y="297942"/>
                  </a:lnTo>
                  <a:lnTo>
                    <a:pt x="124460" y="294259"/>
                  </a:lnTo>
                  <a:lnTo>
                    <a:pt x="124841" y="290449"/>
                  </a:lnTo>
                  <a:lnTo>
                    <a:pt x="124460" y="286639"/>
                  </a:lnTo>
                  <a:lnTo>
                    <a:pt x="123444" y="282956"/>
                  </a:lnTo>
                  <a:lnTo>
                    <a:pt x="121920" y="279527"/>
                  </a:lnTo>
                  <a:lnTo>
                    <a:pt x="119761" y="276606"/>
                  </a:lnTo>
                  <a:lnTo>
                    <a:pt x="117221" y="274066"/>
                  </a:lnTo>
                  <a:lnTo>
                    <a:pt x="114300" y="271907"/>
                  </a:lnTo>
                  <a:lnTo>
                    <a:pt x="110871" y="270256"/>
                  </a:lnTo>
                  <a:lnTo>
                    <a:pt x="107188" y="269367"/>
                  </a:lnTo>
                  <a:lnTo>
                    <a:pt x="103378" y="268986"/>
                  </a:lnTo>
                  <a:close/>
                  <a:moveTo>
                    <a:pt x="252984" y="232918"/>
                  </a:moveTo>
                  <a:lnTo>
                    <a:pt x="250952" y="233172"/>
                  </a:lnTo>
                  <a:lnTo>
                    <a:pt x="249174" y="233934"/>
                  </a:lnTo>
                  <a:lnTo>
                    <a:pt x="247650" y="235204"/>
                  </a:lnTo>
                  <a:lnTo>
                    <a:pt x="246380" y="236601"/>
                  </a:lnTo>
                  <a:lnTo>
                    <a:pt x="245745" y="238379"/>
                  </a:lnTo>
                  <a:lnTo>
                    <a:pt x="245364" y="240538"/>
                  </a:lnTo>
                  <a:lnTo>
                    <a:pt x="245364" y="263779"/>
                  </a:lnTo>
                  <a:lnTo>
                    <a:pt x="245745" y="265811"/>
                  </a:lnTo>
                  <a:lnTo>
                    <a:pt x="246380" y="267589"/>
                  </a:lnTo>
                  <a:lnTo>
                    <a:pt x="247650" y="269240"/>
                  </a:lnTo>
                  <a:lnTo>
                    <a:pt x="249174" y="270256"/>
                  </a:lnTo>
                  <a:lnTo>
                    <a:pt x="250952" y="271018"/>
                  </a:lnTo>
                  <a:lnTo>
                    <a:pt x="252984" y="271399"/>
                  </a:lnTo>
                  <a:lnTo>
                    <a:pt x="264668" y="271399"/>
                  </a:lnTo>
                  <a:lnTo>
                    <a:pt x="266573" y="271018"/>
                  </a:lnTo>
                  <a:lnTo>
                    <a:pt x="268478" y="270256"/>
                  </a:lnTo>
                  <a:lnTo>
                    <a:pt x="270002" y="269240"/>
                  </a:lnTo>
                  <a:lnTo>
                    <a:pt x="271145" y="267589"/>
                  </a:lnTo>
                  <a:lnTo>
                    <a:pt x="271907" y="265811"/>
                  </a:lnTo>
                  <a:lnTo>
                    <a:pt x="272161" y="263779"/>
                  </a:lnTo>
                  <a:lnTo>
                    <a:pt x="272161" y="240538"/>
                  </a:lnTo>
                  <a:lnTo>
                    <a:pt x="271907" y="238379"/>
                  </a:lnTo>
                  <a:lnTo>
                    <a:pt x="271145" y="236601"/>
                  </a:lnTo>
                  <a:lnTo>
                    <a:pt x="270002" y="235204"/>
                  </a:lnTo>
                  <a:lnTo>
                    <a:pt x="268478" y="233934"/>
                  </a:lnTo>
                  <a:lnTo>
                    <a:pt x="266573" y="233172"/>
                  </a:lnTo>
                  <a:lnTo>
                    <a:pt x="264668" y="232918"/>
                  </a:lnTo>
                  <a:lnTo>
                    <a:pt x="252984" y="232918"/>
                  </a:lnTo>
                  <a:close/>
                  <a:moveTo>
                    <a:pt x="211074" y="232918"/>
                  </a:moveTo>
                  <a:lnTo>
                    <a:pt x="209169" y="233172"/>
                  </a:lnTo>
                  <a:lnTo>
                    <a:pt x="207264" y="233934"/>
                  </a:lnTo>
                  <a:lnTo>
                    <a:pt x="205867" y="235204"/>
                  </a:lnTo>
                  <a:lnTo>
                    <a:pt x="204724" y="236601"/>
                  </a:lnTo>
                  <a:lnTo>
                    <a:pt x="203835" y="238379"/>
                  </a:lnTo>
                  <a:lnTo>
                    <a:pt x="203708" y="240538"/>
                  </a:lnTo>
                  <a:lnTo>
                    <a:pt x="203708" y="263779"/>
                  </a:lnTo>
                  <a:lnTo>
                    <a:pt x="203835" y="265811"/>
                  </a:lnTo>
                  <a:lnTo>
                    <a:pt x="204724" y="267589"/>
                  </a:lnTo>
                  <a:lnTo>
                    <a:pt x="205867" y="269240"/>
                  </a:lnTo>
                  <a:lnTo>
                    <a:pt x="207264" y="270256"/>
                  </a:lnTo>
                  <a:lnTo>
                    <a:pt x="209169" y="271018"/>
                  </a:lnTo>
                  <a:lnTo>
                    <a:pt x="211074" y="271399"/>
                  </a:lnTo>
                  <a:lnTo>
                    <a:pt x="222885" y="271399"/>
                  </a:lnTo>
                  <a:lnTo>
                    <a:pt x="224917" y="271018"/>
                  </a:lnTo>
                  <a:lnTo>
                    <a:pt x="226695" y="270256"/>
                  </a:lnTo>
                  <a:lnTo>
                    <a:pt x="228219" y="269240"/>
                  </a:lnTo>
                  <a:lnTo>
                    <a:pt x="229362" y="267589"/>
                  </a:lnTo>
                  <a:lnTo>
                    <a:pt x="230124" y="265811"/>
                  </a:lnTo>
                  <a:lnTo>
                    <a:pt x="230378" y="263779"/>
                  </a:lnTo>
                  <a:lnTo>
                    <a:pt x="230378" y="240538"/>
                  </a:lnTo>
                  <a:lnTo>
                    <a:pt x="230124" y="238379"/>
                  </a:lnTo>
                  <a:lnTo>
                    <a:pt x="229362" y="236601"/>
                  </a:lnTo>
                  <a:lnTo>
                    <a:pt x="228219" y="235204"/>
                  </a:lnTo>
                  <a:lnTo>
                    <a:pt x="226695" y="233934"/>
                  </a:lnTo>
                  <a:lnTo>
                    <a:pt x="224917" y="233172"/>
                  </a:lnTo>
                  <a:lnTo>
                    <a:pt x="222885" y="232918"/>
                  </a:lnTo>
                  <a:lnTo>
                    <a:pt x="211074" y="232918"/>
                  </a:lnTo>
                  <a:close/>
                  <a:moveTo>
                    <a:pt x="132080" y="231902"/>
                  </a:moveTo>
                  <a:lnTo>
                    <a:pt x="130048" y="232156"/>
                  </a:lnTo>
                  <a:lnTo>
                    <a:pt x="128270" y="232918"/>
                  </a:lnTo>
                  <a:lnTo>
                    <a:pt x="126746" y="234061"/>
                  </a:lnTo>
                  <a:lnTo>
                    <a:pt x="125603" y="235712"/>
                  </a:lnTo>
                  <a:lnTo>
                    <a:pt x="124841" y="237363"/>
                  </a:lnTo>
                  <a:lnTo>
                    <a:pt x="124587" y="239522"/>
                  </a:lnTo>
                  <a:lnTo>
                    <a:pt x="124587" y="262763"/>
                  </a:lnTo>
                  <a:lnTo>
                    <a:pt x="124841" y="264795"/>
                  </a:lnTo>
                  <a:lnTo>
                    <a:pt x="125603" y="266573"/>
                  </a:lnTo>
                  <a:lnTo>
                    <a:pt x="126746" y="268224"/>
                  </a:lnTo>
                  <a:lnTo>
                    <a:pt x="128270" y="269240"/>
                  </a:lnTo>
                  <a:lnTo>
                    <a:pt x="130048" y="270002"/>
                  </a:lnTo>
                  <a:lnTo>
                    <a:pt x="132080" y="270256"/>
                  </a:lnTo>
                  <a:lnTo>
                    <a:pt x="143891" y="270256"/>
                  </a:lnTo>
                  <a:lnTo>
                    <a:pt x="145796" y="270002"/>
                  </a:lnTo>
                  <a:lnTo>
                    <a:pt x="147701" y="269240"/>
                  </a:lnTo>
                  <a:lnTo>
                    <a:pt x="149098" y="268224"/>
                  </a:lnTo>
                  <a:lnTo>
                    <a:pt x="150241" y="266573"/>
                  </a:lnTo>
                  <a:lnTo>
                    <a:pt x="151130" y="264795"/>
                  </a:lnTo>
                  <a:lnTo>
                    <a:pt x="151257" y="262763"/>
                  </a:lnTo>
                  <a:lnTo>
                    <a:pt x="151257" y="239522"/>
                  </a:lnTo>
                  <a:lnTo>
                    <a:pt x="151130" y="237363"/>
                  </a:lnTo>
                  <a:lnTo>
                    <a:pt x="150241" y="235712"/>
                  </a:lnTo>
                  <a:lnTo>
                    <a:pt x="149098" y="234061"/>
                  </a:lnTo>
                  <a:lnTo>
                    <a:pt x="147701" y="232918"/>
                  </a:lnTo>
                  <a:lnTo>
                    <a:pt x="145796" y="232156"/>
                  </a:lnTo>
                  <a:lnTo>
                    <a:pt x="143891" y="231902"/>
                  </a:lnTo>
                  <a:lnTo>
                    <a:pt x="132080" y="231902"/>
                  </a:lnTo>
                  <a:close/>
                  <a:moveTo>
                    <a:pt x="184023" y="230632"/>
                  </a:moveTo>
                  <a:lnTo>
                    <a:pt x="183007" y="230759"/>
                  </a:lnTo>
                  <a:lnTo>
                    <a:pt x="182245" y="231140"/>
                  </a:lnTo>
                  <a:lnTo>
                    <a:pt x="168402" y="240665"/>
                  </a:lnTo>
                  <a:lnTo>
                    <a:pt x="167767" y="241427"/>
                  </a:lnTo>
                  <a:lnTo>
                    <a:pt x="167386" y="242316"/>
                  </a:lnTo>
                  <a:lnTo>
                    <a:pt x="167386" y="243332"/>
                  </a:lnTo>
                  <a:lnTo>
                    <a:pt x="167767" y="244094"/>
                  </a:lnTo>
                  <a:lnTo>
                    <a:pt x="168529" y="244856"/>
                  </a:lnTo>
                  <a:lnTo>
                    <a:pt x="169418" y="245237"/>
                  </a:lnTo>
                  <a:lnTo>
                    <a:pt x="170307" y="245237"/>
                  </a:lnTo>
                  <a:lnTo>
                    <a:pt x="171196" y="244856"/>
                  </a:lnTo>
                  <a:lnTo>
                    <a:pt x="181102" y="237998"/>
                  </a:lnTo>
                  <a:lnTo>
                    <a:pt x="181102" y="268986"/>
                  </a:lnTo>
                  <a:lnTo>
                    <a:pt x="181356" y="270002"/>
                  </a:lnTo>
                  <a:lnTo>
                    <a:pt x="181864" y="270764"/>
                  </a:lnTo>
                  <a:lnTo>
                    <a:pt x="182753" y="271399"/>
                  </a:lnTo>
                  <a:lnTo>
                    <a:pt x="183642" y="271653"/>
                  </a:lnTo>
                  <a:lnTo>
                    <a:pt x="184658" y="271399"/>
                  </a:lnTo>
                  <a:lnTo>
                    <a:pt x="185293" y="270764"/>
                  </a:lnTo>
                  <a:lnTo>
                    <a:pt x="185928" y="270002"/>
                  </a:lnTo>
                  <a:lnTo>
                    <a:pt x="186182" y="268986"/>
                  </a:lnTo>
                  <a:lnTo>
                    <a:pt x="186182" y="233172"/>
                  </a:lnTo>
                  <a:lnTo>
                    <a:pt x="185928" y="232283"/>
                  </a:lnTo>
                  <a:lnTo>
                    <a:pt x="185420" y="231521"/>
                  </a:lnTo>
                  <a:lnTo>
                    <a:pt x="184785" y="231013"/>
                  </a:lnTo>
                  <a:lnTo>
                    <a:pt x="184023" y="230632"/>
                  </a:lnTo>
                  <a:close/>
                  <a:moveTo>
                    <a:pt x="322707" y="210312"/>
                  </a:moveTo>
                  <a:lnTo>
                    <a:pt x="319532" y="210566"/>
                  </a:lnTo>
                  <a:lnTo>
                    <a:pt x="316611" y="211455"/>
                  </a:lnTo>
                  <a:lnTo>
                    <a:pt x="313944" y="212852"/>
                  </a:lnTo>
                  <a:lnTo>
                    <a:pt x="311785" y="214757"/>
                  </a:lnTo>
                  <a:lnTo>
                    <a:pt x="309753" y="217170"/>
                  </a:lnTo>
                  <a:lnTo>
                    <a:pt x="308356" y="219710"/>
                  </a:lnTo>
                  <a:lnTo>
                    <a:pt x="307467" y="222631"/>
                  </a:lnTo>
                  <a:lnTo>
                    <a:pt x="307086" y="225679"/>
                  </a:lnTo>
                  <a:lnTo>
                    <a:pt x="307467" y="228981"/>
                  </a:lnTo>
                  <a:lnTo>
                    <a:pt x="308356" y="231775"/>
                  </a:lnTo>
                  <a:lnTo>
                    <a:pt x="309753" y="234442"/>
                  </a:lnTo>
                  <a:lnTo>
                    <a:pt x="311785" y="236728"/>
                  </a:lnTo>
                  <a:lnTo>
                    <a:pt x="313944" y="238633"/>
                  </a:lnTo>
                  <a:lnTo>
                    <a:pt x="316611" y="240030"/>
                  </a:lnTo>
                  <a:lnTo>
                    <a:pt x="319532" y="241046"/>
                  </a:lnTo>
                  <a:lnTo>
                    <a:pt x="322707" y="241300"/>
                  </a:lnTo>
                  <a:lnTo>
                    <a:pt x="325755" y="241046"/>
                  </a:lnTo>
                  <a:lnTo>
                    <a:pt x="328676" y="240030"/>
                  </a:lnTo>
                  <a:lnTo>
                    <a:pt x="331470" y="238633"/>
                  </a:lnTo>
                  <a:lnTo>
                    <a:pt x="333756" y="236728"/>
                  </a:lnTo>
                  <a:lnTo>
                    <a:pt x="335534" y="234442"/>
                  </a:lnTo>
                  <a:lnTo>
                    <a:pt x="337058" y="231775"/>
                  </a:lnTo>
                  <a:lnTo>
                    <a:pt x="337947" y="228981"/>
                  </a:lnTo>
                  <a:lnTo>
                    <a:pt x="338201" y="225679"/>
                  </a:lnTo>
                  <a:lnTo>
                    <a:pt x="337947" y="222631"/>
                  </a:lnTo>
                  <a:lnTo>
                    <a:pt x="337058" y="219710"/>
                  </a:lnTo>
                  <a:lnTo>
                    <a:pt x="335534" y="217170"/>
                  </a:lnTo>
                  <a:lnTo>
                    <a:pt x="333756" y="214757"/>
                  </a:lnTo>
                  <a:lnTo>
                    <a:pt x="331470" y="212852"/>
                  </a:lnTo>
                  <a:lnTo>
                    <a:pt x="328676" y="211455"/>
                  </a:lnTo>
                  <a:lnTo>
                    <a:pt x="325755" y="210566"/>
                  </a:lnTo>
                  <a:lnTo>
                    <a:pt x="322707" y="210312"/>
                  </a:lnTo>
                  <a:close/>
                  <a:moveTo>
                    <a:pt x="63246" y="186055"/>
                  </a:moveTo>
                  <a:lnTo>
                    <a:pt x="59309" y="186436"/>
                  </a:lnTo>
                  <a:lnTo>
                    <a:pt x="55753" y="187325"/>
                  </a:lnTo>
                  <a:lnTo>
                    <a:pt x="52324" y="188595"/>
                  </a:lnTo>
                  <a:lnTo>
                    <a:pt x="49276" y="190627"/>
                  </a:lnTo>
                  <a:lnTo>
                    <a:pt x="46609" y="193040"/>
                  </a:lnTo>
                  <a:lnTo>
                    <a:pt x="44196" y="195707"/>
                  </a:lnTo>
                  <a:lnTo>
                    <a:pt x="42291" y="198755"/>
                  </a:lnTo>
                  <a:lnTo>
                    <a:pt x="40894" y="202184"/>
                  </a:lnTo>
                  <a:lnTo>
                    <a:pt x="39878" y="205740"/>
                  </a:lnTo>
                  <a:lnTo>
                    <a:pt x="39751" y="209550"/>
                  </a:lnTo>
                  <a:lnTo>
                    <a:pt x="39878" y="213487"/>
                  </a:lnTo>
                  <a:lnTo>
                    <a:pt x="40894" y="217043"/>
                  </a:lnTo>
                  <a:lnTo>
                    <a:pt x="42291" y="220472"/>
                  </a:lnTo>
                  <a:lnTo>
                    <a:pt x="44196" y="223520"/>
                  </a:lnTo>
                  <a:lnTo>
                    <a:pt x="46609" y="226187"/>
                  </a:lnTo>
                  <a:lnTo>
                    <a:pt x="49276" y="228600"/>
                  </a:lnTo>
                  <a:lnTo>
                    <a:pt x="52324" y="230505"/>
                  </a:lnTo>
                  <a:lnTo>
                    <a:pt x="55753" y="231902"/>
                  </a:lnTo>
                  <a:lnTo>
                    <a:pt x="59309" y="232791"/>
                  </a:lnTo>
                  <a:lnTo>
                    <a:pt x="63246" y="233045"/>
                  </a:lnTo>
                  <a:lnTo>
                    <a:pt x="67056" y="232791"/>
                  </a:lnTo>
                  <a:lnTo>
                    <a:pt x="70485" y="231902"/>
                  </a:lnTo>
                  <a:lnTo>
                    <a:pt x="74041" y="230505"/>
                  </a:lnTo>
                  <a:lnTo>
                    <a:pt x="77089" y="228600"/>
                  </a:lnTo>
                  <a:lnTo>
                    <a:pt x="79883" y="226187"/>
                  </a:lnTo>
                  <a:lnTo>
                    <a:pt x="82169" y="223520"/>
                  </a:lnTo>
                  <a:lnTo>
                    <a:pt x="84074" y="220472"/>
                  </a:lnTo>
                  <a:lnTo>
                    <a:pt x="85471" y="217043"/>
                  </a:lnTo>
                  <a:lnTo>
                    <a:pt x="86360" y="213487"/>
                  </a:lnTo>
                  <a:lnTo>
                    <a:pt x="86741" y="209550"/>
                  </a:lnTo>
                  <a:lnTo>
                    <a:pt x="86360" y="205740"/>
                  </a:lnTo>
                  <a:lnTo>
                    <a:pt x="85471" y="202184"/>
                  </a:lnTo>
                  <a:lnTo>
                    <a:pt x="84074" y="198755"/>
                  </a:lnTo>
                  <a:lnTo>
                    <a:pt x="82169" y="195707"/>
                  </a:lnTo>
                  <a:lnTo>
                    <a:pt x="79883" y="193040"/>
                  </a:lnTo>
                  <a:lnTo>
                    <a:pt x="77089" y="190627"/>
                  </a:lnTo>
                  <a:lnTo>
                    <a:pt x="74041" y="188595"/>
                  </a:lnTo>
                  <a:lnTo>
                    <a:pt x="70485" y="187325"/>
                  </a:lnTo>
                  <a:lnTo>
                    <a:pt x="67056" y="186436"/>
                  </a:lnTo>
                  <a:lnTo>
                    <a:pt x="63246" y="186055"/>
                  </a:lnTo>
                  <a:close/>
                  <a:moveTo>
                    <a:pt x="174879" y="181483"/>
                  </a:moveTo>
                  <a:lnTo>
                    <a:pt x="172847" y="181737"/>
                  </a:lnTo>
                  <a:lnTo>
                    <a:pt x="171196" y="182499"/>
                  </a:lnTo>
                  <a:lnTo>
                    <a:pt x="169545" y="183642"/>
                  </a:lnTo>
                  <a:lnTo>
                    <a:pt x="168402" y="185166"/>
                  </a:lnTo>
                  <a:lnTo>
                    <a:pt x="167513" y="186944"/>
                  </a:lnTo>
                  <a:lnTo>
                    <a:pt x="167386" y="188976"/>
                  </a:lnTo>
                  <a:lnTo>
                    <a:pt x="167386" y="212344"/>
                  </a:lnTo>
                  <a:lnTo>
                    <a:pt x="167513" y="214376"/>
                  </a:lnTo>
                  <a:lnTo>
                    <a:pt x="168402" y="216154"/>
                  </a:lnTo>
                  <a:lnTo>
                    <a:pt x="169545" y="217678"/>
                  </a:lnTo>
                  <a:lnTo>
                    <a:pt x="171196" y="218821"/>
                  </a:lnTo>
                  <a:lnTo>
                    <a:pt x="172847" y="219583"/>
                  </a:lnTo>
                  <a:lnTo>
                    <a:pt x="174879" y="219837"/>
                  </a:lnTo>
                  <a:lnTo>
                    <a:pt x="186436" y="219837"/>
                  </a:lnTo>
                  <a:lnTo>
                    <a:pt x="188595" y="219583"/>
                  </a:lnTo>
                  <a:lnTo>
                    <a:pt x="190373" y="218821"/>
                  </a:lnTo>
                  <a:lnTo>
                    <a:pt x="191897" y="217678"/>
                  </a:lnTo>
                  <a:lnTo>
                    <a:pt x="193040" y="216154"/>
                  </a:lnTo>
                  <a:lnTo>
                    <a:pt x="193802" y="214376"/>
                  </a:lnTo>
                  <a:lnTo>
                    <a:pt x="194056" y="212344"/>
                  </a:lnTo>
                  <a:lnTo>
                    <a:pt x="194056" y="188976"/>
                  </a:lnTo>
                  <a:lnTo>
                    <a:pt x="193802" y="186944"/>
                  </a:lnTo>
                  <a:lnTo>
                    <a:pt x="193040" y="185166"/>
                  </a:lnTo>
                  <a:lnTo>
                    <a:pt x="191897" y="183642"/>
                  </a:lnTo>
                  <a:lnTo>
                    <a:pt x="190373" y="182499"/>
                  </a:lnTo>
                  <a:lnTo>
                    <a:pt x="188595" y="181737"/>
                  </a:lnTo>
                  <a:lnTo>
                    <a:pt x="186436" y="181483"/>
                  </a:lnTo>
                  <a:lnTo>
                    <a:pt x="174879" y="181483"/>
                  </a:lnTo>
                  <a:close/>
                  <a:moveTo>
                    <a:pt x="263144" y="180213"/>
                  </a:moveTo>
                  <a:lnTo>
                    <a:pt x="262128" y="180340"/>
                  </a:lnTo>
                  <a:lnTo>
                    <a:pt x="261239" y="180721"/>
                  </a:lnTo>
                  <a:lnTo>
                    <a:pt x="247523" y="190246"/>
                  </a:lnTo>
                  <a:lnTo>
                    <a:pt x="246761" y="191008"/>
                  </a:lnTo>
                  <a:lnTo>
                    <a:pt x="246380" y="191897"/>
                  </a:lnTo>
                  <a:lnTo>
                    <a:pt x="246380" y="192786"/>
                  </a:lnTo>
                  <a:lnTo>
                    <a:pt x="246888" y="193675"/>
                  </a:lnTo>
                  <a:lnTo>
                    <a:pt x="247650" y="194437"/>
                  </a:lnTo>
                  <a:lnTo>
                    <a:pt x="248539" y="194691"/>
                  </a:lnTo>
                  <a:lnTo>
                    <a:pt x="249428" y="194691"/>
                  </a:lnTo>
                  <a:lnTo>
                    <a:pt x="250317" y="194437"/>
                  </a:lnTo>
                  <a:lnTo>
                    <a:pt x="260223" y="187579"/>
                  </a:lnTo>
                  <a:lnTo>
                    <a:pt x="260223" y="218567"/>
                  </a:lnTo>
                  <a:lnTo>
                    <a:pt x="260477" y="219583"/>
                  </a:lnTo>
                  <a:lnTo>
                    <a:pt x="260985" y="220472"/>
                  </a:lnTo>
                  <a:lnTo>
                    <a:pt x="261747" y="220853"/>
                  </a:lnTo>
                  <a:lnTo>
                    <a:pt x="262763" y="221107"/>
                  </a:lnTo>
                  <a:lnTo>
                    <a:pt x="263652" y="220853"/>
                  </a:lnTo>
                  <a:lnTo>
                    <a:pt x="264414" y="220472"/>
                  </a:lnTo>
                  <a:lnTo>
                    <a:pt x="265049" y="219583"/>
                  </a:lnTo>
                  <a:lnTo>
                    <a:pt x="265303" y="218567"/>
                  </a:lnTo>
                  <a:lnTo>
                    <a:pt x="265303" y="182753"/>
                  </a:lnTo>
                  <a:lnTo>
                    <a:pt x="265049" y="181737"/>
                  </a:lnTo>
                  <a:lnTo>
                    <a:pt x="264541" y="181102"/>
                  </a:lnTo>
                  <a:lnTo>
                    <a:pt x="263906" y="180467"/>
                  </a:lnTo>
                  <a:lnTo>
                    <a:pt x="263144" y="180213"/>
                  </a:lnTo>
                  <a:close/>
                  <a:moveTo>
                    <a:pt x="221234" y="180213"/>
                  </a:moveTo>
                  <a:lnTo>
                    <a:pt x="220218" y="180340"/>
                  </a:lnTo>
                  <a:lnTo>
                    <a:pt x="219456" y="180721"/>
                  </a:lnTo>
                  <a:lnTo>
                    <a:pt x="205740" y="190246"/>
                  </a:lnTo>
                  <a:lnTo>
                    <a:pt x="205105" y="191008"/>
                  </a:lnTo>
                  <a:lnTo>
                    <a:pt x="204724" y="191897"/>
                  </a:lnTo>
                  <a:lnTo>
                    <a:pt x="204724" y="192786"/>
                  </a:lnTo>
                  <a:lnTo>
                    <a:pt x="205232" y="193675"/>
                  </a:lnTo>
                  <a:lnTo>
                    <a:pt x="205867" y="194437"/>
                  </a:lnTo>
                  <a:lnTo>
                    <a:pt x="206756" y="194691"/>
                  </a:lnTo>
                  <a:lnTo>
                    <a:pt x="207645" y="194691"/>
                  </a:lnTo>
                  <a:lnTo>
                    <a:pt x="208661" y="194437"/>
                  </a:lnTo>
                  <a:lnTo>
                    <a:pt x="218440" y="187579"/>
                  </a:lnTo>
                  <a:lnTo>
                    <a:pt x="218440" y="218567"/>
                  </a:lnTo>
                  <a:lnTo>
                    <a:pt x="218694" y="219583"/>
                  </a:lnTo>
                  <a:lnTo>
                    <a:pt x="219202" y="220472"/>
                  </a:lnTo>
                  <a:lnTo>
                    <a:pt x="219964" y="220853"/>
                  </a:lnTo>
                  <a:lnTo>
                    <a:pt x="220980" y="221107"/>
                  </a:lnTo>
                  <a:lnTo>
                    <a:pt x="221869" y="220853"/>
                  </a:lnTo>
                  <a:lnTo>
                    <a:pt x="222758" y="220472"/>
                  </a:lnTo>
                  <a:lnTo>
                    <a:pt x="223266" y="219583"/>
                  </a:lnTo>
                  <a:lnTo>
                    <a:pt x="223520" y="218567"/>
                  </a:lnTo>
                  <a:lnTo>
                    <a:pt x="223520" y="182753"/>
                  </a:lnTo>
                  <a:lnTo>
                    <a:pt x="223266" y="181737"/>
                  </a:lnTo>
                  <a:lnTo>
                    <a:pt x="222885" y="181102"/>
                  </a:lnTo>
                  <a:lnTo>
                    <a:pt x="222123" y="180467"/>
                  </a:lnTo>
                  <a:lnTo>
                    <a:pt x="221234" y="180213"/>
                  </a:lnTo>
                  <a:close/>
                  <a:moveTo>
                    <a:pt x="145034" y="180213"/>
                  </a:moveTo>
                  <a:lnTo>
                    <a:pt x="144145" y="180340"/>
                  </a:lnTo>
                  <a:lnTo>
                    <a:pt x="143383" y="180721"/>
                  </a:lnTo>
                  <a:lnTo>
                    <a:pt x="129667" y="190246"/>
                  </a:lnTo>
                  <a:lnTo>
                    <a:pt x="128905" y="191008"/>
                  </a:lnTo>
                  <a:lnTo>
                    <a:pt x="128651" y="191897"/>
                  </a:lnTo>
                  <a:lnTo>
                    <a:pt x="128651" y="192786"/>
                  </a:lnTo>
                  <a:lnTo>
                    <a:pt x="129032" y="193675"/>
                  </a:lnTo>
                  <a:lnTo>
                    <a:pt x="129667" y="194437"/>
                  </a:lnTo>
                  <a:lnTo>
                    <a:pt x="130683" y="194691"/>
                  </a:lnTo>
                  <a:lnTo>
                    <a:pt x="131572" y="194691"/>
                  </a:lnTo>
                  <a:lnTo>
                    <a:pt x="132461" y="194437"/>
                  </a:lnTo>
                  <a:lnTo>
                    <a:pt x="142240" y="187579"/>
                  </a:lnTo>
                  <a:lnTo>
                    <a:pt x="142240" y="218567"/>
                  </a:lnTo>
                  <a:lnTo>
                    <a:pt x="142621" y="219583"/>
                  </a:lnTo>
                  <a:lnTo>
                    <a:pt x="143002" y="220472"/>
                  </a:lnTo>
                  <a:lnTo>
                    <a:pt x="143891" y="220853"/>
                  </a:lnTo>
                  <a:lnTo>
                    <a:pt x="144907" y="221107"/>
                  </a:lnTo>
                  <a:lnTo>
                    <a:pt x="145796" y="220853"/>
                  </a:lnTo>
                  <a:lnTo>
                    <a:pt x="146558" y="220472"/>
                  </a:lnTo>
                  <a:lnTo>
                    <a:pt x="147193" y="219583"/>
                  </a:lnTo>
                  <a:lnTo>
                    <a:pt x="147320" y="218567"/>
                  </a:lnTo>
                  <a:lnTo>
                    <a:pt x="147320" y="182753"/>
                  </a:lnTo>
                  <a:lnTo>
                    <a:pt x="147193" y="181737"/>
                  </a:lnTo>
                  <a:lnTo>
                    <a:pt x="146685" y="181102"/>
                  </a:lnTo>
                  <a:lnTo>
                    <a:pt x="146050" y="180467"/>
                  </a:lnTo>
                  <a:lnTo>
                    <a:pt x="145034" y="180213"/>
                  </a:lnTo>
                  <a:close/>
                  <a:moveTo>
                    <a:pt x="250063" y="124714"/>
                  </a:moveTo>
                  <a:lnTo>
                    <a:pt x="248031" y="124968"/>
                  </a:lnTo>
                  <a:lnTo>
                    <a:pt x="246253" y="125730"/>
                  </a:lnTo>
                  <a:lnTo>
                    <a:pt x="244729" y="127000"/>
                  </a:lnTo>
                  <a:lnTo>
                    <a:pt x="243586" y="128397"/>
                  </a:lnTo>
                  <a:lnTo>
                    <a:pt x="242697" y="130175"/>
                  </a:lnTo>
                  <a:lnTo>
                    <a:pt x="242570" y="132207"/>
                  </a:lnTo>
                  <a:lnTo>
                    <a:pt x="242570" y="155575"/>
                  </a:lnTo>
                  <a:lnTo>
                    <a:pt x="242697" y="157607"/>
                  </a:lnTo>
                  <a:lnTo>
                    <a:pt x="243586" y="159385"/>
                  </a:lnTo>
                  <a:lnTo>
                    <a:pt x="244729" y="160909"/>
                  </a:lnTo>
                  <a:lnTo>
                    <a:pt x="246253" y="162052"/>
                  </a:lnTo>
                  <a:lnTo>
                    <a:pt x="248031" y="162814"/>
                  </a:lnTo>
                  <a:lnTo>
                    <a:pt x="250063" y="163068"/>
                  </a:lnTo>
                  <a:lnTo>
                    <a:pt x="261747" y="163068"/>
                  </a:lnTo>
                  <a:lnTo>
                    <a:pt x="263652" y="162814"/>
                  </a:lnTo>
                  <a:lnTo>
                    <a:pt x="265430" y="162052"/>
                  </a:lnTo>
                  <a:lnTo>
                    <a:pt x="266954" y="160909"/>
                  </a:lnTo>
                  <a:lnTo>
                    <a:pt x="268097" y="159385"/>
                  </a:lnTo>
                  <a:lnTo>
                    <a:pt x="268859" y="157607"/>
                  </a:lnTo>
                  <a:lnTo>
                    <a:pt x="269240" y="155575"/>
                  </a:lnTo>
                  <a:lnTo>
                    <a:pt x="269240" y="132207"/>
                  </a:lnTo>
                  <a:lnTo>
                    <a:pt x="268859" y="130175"/>
                  </a:lnTo>
                  <a:lnTo>
                    <a:pt x="268097" y="128397"/>
                  </a:lnTo>
                  <a:lnTo>
                    <a:pt x="266954" y="127000"/>
                  </a:lnTo>
                  <a:lnTo>
                    <a:pt x="265430" y="125730"/>
                  </a:lnTo>
                  <a:lnTo>
                    <a:pt x="263652" y="124968"/>
                  </a:lnTo>
                  <a:lnTo>
                    <a:pt x="261747" y="124714"/>
                  </a:lnTo>
                  <a:lnTo>
                    <a:pt x="250063" y="124714"/>
                  </a:lnTo>
                  <a:close/>
                  <a:moveTo>
                    <a:pt x="208280" y="124714"/>
                  </a:moveTo>
                  <a:lnTo>
                    <a:pt x="206248" y="124968"/>
                  </a:lnTo>
                  <a:lnTo>
                    <a:pt x="204470" y="125730"/>
                  </a:lnTo>
                  <a:lnTo>
                    <a:pt x="202819" y="127000"/>
                  </a:lnTo>
                  <a:lnTo>
                    <a:pt x="201803" y="128397"/>
                  </a:lnTo>
                  <a:lnTo>
                    <a:pt x="201041" y="130175"/>
                  </a:lnTo>
                  <a:lnTo>
                    <a:pt x="200787" y="132207"/>
                  </a:lnTo>
                  <a:lnTo>
                    <a:pt x="200787" y="155575"/>
                  </a:lnTo>
                  <a:lnTo>
                    <a:pt x="201041" y="157607"/>
                  </a:lnTo>
                  <a:lnTo>
                    <a:pt x="201803" y="159385"/>
                  </a:lnTo>
                  <a:lnTo>
                    <a:pt x="202819" y="160909"/>
                  </a:lnTo>
                  <a:lnTo>
                    <a:pt x="204470" y="162052"/>
                  </a:lnTo>
                  <a:lnTo>
                    <a:pt x="206248" y="162814"/>
                  </a:lnTo>
                  <a:lnTo>
                    <a:pt x="208280" y="163068"/>
                  </a:lnTo>
                  <a:lnTo>
                    <a:pt x="219964" y="163068"/>
                  </a:lnTo>
                  <a:lnTo>
                    <a:pt x="221869" y="162814"/>
                  </a:lnTo>
                  <a:lnTo>
                    <a:pt x="223774" y="162052"/>
                  </a:lnTo>
                  <a:lnTo>
                    <a:pt x="225298" y="160909"/>
                  </a:lnTo>
                  <a:lnTo>
                    <a:pt x="226314" y="159385"/>
                  </a:lnTo>
                  <a:lnTo>
                    <a:pt x="227203" y="157607"/>
                  </a:lnTo>
                  <a:lnTo>
                    <a:pt x="227330" y="155575"/>
                  </a:lnTo>
                  <a:lnTo>
                    <a:pt x="227330" y="132207"/>
                  </a:lnTo>
                  <a:lnTo>
                    <a:pt x="227203" y="130175"/>
                  </a:lnTo>
                  <a:lnTo>
                    <a:pt x="226314" y="128397"/>
                  </a:lnTo>
                  <a:lnTo>
                    <a:pt x="225298" y="127000"/>
                  </a:lnTo>
                  <a:lnTo>
                    <a:pt x="223774" y="125730"/>
                  </a:lnTo>
                  <a:lnTo>
                    <a:pt x="221869" y="124968"/>
                  </a:lnTo>
                  <a:lnTo>
                    <a:pt x="219964" y="124714"/>
                  </a:lnTo>
                  <a:lnTo>
                    <a:pt x="208280" y="124714"/>
                  </a:lnTo>
                  <a:close/>
                  <a:moveTo>
                    <a:pt x="134366" y="124714"/>
                  </a:moveTo>
                  <a:lnTo>
                    <a:pt x="132334" y="124968"/>
                  </a:lnTo>
                  <a:lnTo>
                    <a:pt x="130683" y="125730"/>
                  </a:lnTo>
                  <a:lnTo>
                    <a:pt x="129032" y="127000"/>
                  </a:lnTo>
                  <a:lnTo>
                    <a:pt x="127889" y="128397"/>
                  </a:lnTo>
                  <a:lnTo>
                    <a:pt x="127127" y="130175"/>
                  </a:lnTo>
                  <a:lnTo>
                    <a:pt x="126873" y="132207"/>
                  </a:lnTo>
                  <a:lnTo>
                    <a:pt x="126873" y="155575"/>
                  </a:lnTo>
                  <a:lnTo>
                    <a:pt x="127127" y="157607"/>
                  </a:lnTo>
                  <a:lnTo>
                    <a:pt x="127889" y="159385"/>
                  </a:lnTo>
                  <a:lnTo>
                    <a:pt x="129032" y="160909"/>
                  </a:lnTo>
                  <a:lnTo>
                    <a:pt x="130683" y="162052"/>
                  </a:lnTo>
                  <a:lnTo>
                    <a:pt x="132334" y="162814"/>
                  </a:lnTo>
                  <a:lnTo>
                    <a:pt x="134366" y="163068"/>
                  </a:lnTo>
                  <a:lnTo>
                    <a:pt x="146050" y="163068"/>
                  </a:lnTo>
                  <a:lnTo>
                    <a:pt x="148082" y="162814"/>
                  </a:lnTo>
                  <a:lnTo>
                    <a:pt x="149860" y="162052"/>
                  </a:lnTo>
                  <a:lnTo>
                    <a:pt x="151384" y="160909"/>
                  </a:lnTo>
                  <a:lnTo>
                    <a:pt x="152527" y="159385"/>
                  </a:lnTo>
                  <a:lnTo>
                    <a:pt x="153416" y="157607"/>
                  </a:lnTo>
                  <a:lnTo>
                    <a:pt x="153543" y="155575"/>
                  </a:lnTo>
                  <a:lnTo>
                    <a:pt x="153543" y="132207"/>
                  </a:lnTo>
                  <a:lnTo>
                    <a:pt x="153416" y="130175"/>
                  </a:lnTo>
                  <a:lnTo>
                    <a:pt x="152527" y="128397"/>
                  </a:lnTo>
                  <a:lnTo>
                    <a:pt x="151384" y="127000"/>
                  </a:lnTo>
                  <a:lnTo>
                    <a:pt x="149860" y="125730"/>
                  </a:lnTo>
                  <a:lnTo>
                    <a:pt x="148082" y="124968"/>
                  </a:lnTo>
                  <a:lnTo>
                    <a:pt x="146050" y="124714"/>
                  </a:lnTo>
                  <a:lnTo>
                    <a:pt x="134366" y="124714"/>
                  </a:lnTo>
                  <a:close/>
                  <a:moveTo>
                    <a:pt x="313182" y="123952"/>
                  </a:moveTo>
                  <a:lnTo>
                    <a:pt x="310388" y="124079"/>
                  </a:lnTo>
                  <a:lnTo>
                    <a:pt x="307721" y="124968"/>
                  </a:lnTo>
                  <a:lnTo>
                    <a:pt x="305562" y="126238"/>
                  </a:lnTo>
                  <a:lnTo>
                    <a:pt x="303403" y="128016"/>
                  </a:lnTo>
                  <a:lnTo>
                    <a:pt x="301879" y="130175"/>
                  </a:lnTo>
                  <a:lnTo>
                    <a:pt x="300863" y="132715"/>
                  </a:lnTo>
                  <a:lnTo>
                    <a:pt x="300482" y="135382"/>
                  </a:lnTo>
                  <a:lnTo>
                    <a:pt x="300736" y="138176"/>
                  </a:lnTo>
                  <a:lnTo>
                    <a:pt x="301498" y="140716"/>
                  </a:lnTo>
                  <a:lnTo>
                    <a:pt x="302768" y="143129"/>
                  </a:lnTo>
                  <a:lnTo>
                    <a:pt x="304546" y="145034"/>
                  </a:lnTo>
                  <a:lnTo>
                    <a:pt x="306705" y="146558"/>
                  </a:lnTo>
                  <a:lnTo>
                    <a:pt x="309118" y="147701"/>
                  </a:lnTo>
                  <a:lnTo>
                    <a:pt x="311912" y="148082"/>
                  </a:lnTo>
                  <a:lnTo>
                    <a:pt x="314706" y="147828"/>
                  </a:lnTo>
                  <a:lnTo>
                    <a:pt x="317246" y="147193"/>
                  </a:lnTo>
                  <a:lnTo>
                    <a:pt x="319659" y="145796"/>
                  </a:lnTo>
                  <a:lnTo>
                    <a:pt x="321564" y="144018"/>
                  </a:lnTo>
                  <a:lnTo>
                    <a:pt x="323215" y="141732"/>
                  </a:lnTo>
                  <a:lnTo>
                    <a:pt x="324231" y="139319"/>
                  </a:lnTo>
                  <a:lnTo>
                    <a:pt x="324612" y="136779"/>
                  </a:lnTo>
                  <a:lnTo>
                    <a:pt x="324358" y="133985"/>
                  </a:lnTo>
                  <a:lnTo>
                    <a:pt x="323596" y="131191"/>
                  </a:lnTo>
                  <a:lnTo>
                    <a:pt x="322326" y="129032"/>
                  </a:lnTo>
                  <a:lnTo>
                    <a:pt x="320548" y="127000"/>
                  </a:lnTo>
                  <a:lnTo>
                    <a:pt x="318389" y="125476"/>
                  </a:lnTo>
                  <a:lnTo>
                    <a:pt x="315849" y="124460"/>
                  </a:lnTo>
                  <a:lnTo>
                    <a:pt x="313182" y="123952"/>
                  </a:lnTo>
                  <a:close/>
                  <a:moveTo>
                    <a:pt x="180975" y="122301"/>
                  </a:moveTo>
                  <a:lnTo>
                    <a:pt x="180086" y="122301"/>
                  </a:lnTo>
                  <a:lnTo>
                    <a:pt x="179324" y="122555"/>
                  </a:lnTo>
                  <a:lnTo>
                    <a:pt x="165481" y="132207"/>
                  </a:lnTo>
                  <a:lnTo>
                    <a:pt x="164719" y="132969"/>
                  </a:lnTo>
                  <a:lnTo>
                    <a:pt x="164465" y="133858"/>
                  </a:lnTo>
                  <a:lnTo>
                    <a:pt x="164465" y="134874"/>
                  </a:lnTo>
                  <a:lnTo>
                    <a:pt x="164973" y="135763"/>
                  </a:lnTo>
                  <a:lnTo>
                    <a:pt x="165608" y="136398"/>
                  </a:lnTo>
                  <a:lnTo>
                    <a:pt x="166497" y="136779"/>
                  </a:lnTo>
                  <a:lnTo>
                    <a:pt x="167386" y="136779"/>
                  </a:lnTo>
                  <a:lnTo>
                    <a:pt x="168402" y="136398"/>
                  </a:lnTo>
                  <a:lnTo>
                    <a:pt x="178308" y="129540"/>
                  </a:lnTo>
                  <a:lnTo>
                    <a:pt x="178308" y="160655"/>
                  </a:lnTo>
                  <a:lnTo>
                    <a:pt x="178308" y="161671"/>
                  </a:lnTo>
                  <a:lnTo>
                    <a:pt x="178943" y="162433"/>
                  </a:lnTo>
                  <a:lnTo>
                    <a:pt x="179705" y="162814"/>
                  </a:lnTo>
                  <a:lnTo>
                    <a:pt x="180721" y="163068"/>
                  </a:lnTo>
                  <a:lnTo>
                    <a:pt x="181737" y="162814"/>
                  </a:lnTo>
                  <a:lnTo>
                    <a:pt x="182499" y="162433"/>
                  </a:lnTo>
                  <a:lnTo>
                    <a:pt x="183007" y="161671"/>
                  </a:lnTo>
                  <a:lnTo>
                    <a:pt x="183134" y="160655"/>
                  </a:lnTo>
                  <a:lnTo>
                    <a:pt x="183134" y="124714"/>
                  </a:lnTo>
                  <a:lnTo>
                    <a:pt x="183007" y="123952"/>
                  </a:lnTo>
                  <a:lnTo>
                    <a:pt x="182626" y="123063"/>
                  </a:lnTo>
                  <a:lnTo>
                    <a:pt x="181864" y="122555"/>
                  </a:lnTo>
                  <a:lnTo>
                    <a:pt x="180975" y="122301"/>
                  </a:lnTo>
                  <a:close/>
                  <a:moveTo>
                    <a:pt x="84328" y="92202"/>
                  </a:moveTo>
                  <a:lnTo>
                    <a:pt x="80010" y="92456"/>
                  </a:lnTo>
                  <a:lnTo>
                    <a:pt x="75819" y="93472"/>
                  </a:lnTo>
                  <a:lnTo>
                    <a:pt x="71755" y="94996"/>
                  </a:lnTo>
                  <a:lnTo>
                    <a:pt x="68326" y="97028"/>
                  </a:lnTo>
                  <a:lnTo>
                    <a:pt x="64897" y="99441"/>
                  </a:lnTo>
                  <a:lnTo>
                    <a:pt x="61976" y="102362"/>
                  </a:lnTo>
                  <a:lnTo>
                    <a:pt x="59563" y="105664"/>
                  </a:lnTo>
                  <a:lnTo>
                    <a:pt x="57531" y="109347"/>
                  </a:lnTo>
                  <a:lnTo>
                    <a:pt x="56007" y="113284"/>
                  </a:lnTo>
                  <a:lnTo>
                    <a:pt x="55118" y="117475"/>
                  </a:lnTo>
                  <a:lnTo>
                    <a:pt x="54737" y="121793"/>
                  </a:lnTo>
                  <a:lnTo>
                    <a:pt x="55118" y="126238"/>
                  </a:lnTo>
                  <a:lnTo>
                    <a:pt x="56007" y="130302"/>
                  </a:lnTo>
                  <a:lnTo>
                    <a:pt x="57531" y="134366"/>
                  </a:lnTo>
                  <a:lnTo>
                    <a:pt x="59563" y="137922"/>
                  </a:lnTo>
                  <a:lnTo>
                    <a:pt x="61976" y="141224"/>
                  </a:lnTo>
                  <a:lnTo>
                    <a:pt x="64897" y="144145"/>
                  </a:lnTo>
                  <a:lnTo>
                    <a:pt x="68326" y="146685"/>
                  </a:lnTo>
                  <a:lnTo>
                    <a:pt x="71755" y="148717"/>
                  </a:lnTo>
                  <a:lnTo>
                    <a:pt x="75819" y="150114"/>
                  </a:lnTo>
                  <a:lnTo>
                    <a:pt x="80010" y="151130"/>
                  </a:lnTo>
                  <a:lnTo>
                    <a:pt x="84328" y="151384"/>
                  </a:lnTo>
                  <a:lnTo>
                    <a:pt x="88646" y="151130"/>
                  </a:lnTo>
                  <a:lnTo>
                    <a:pt x="92964" y="150114"/>
                  </a:lnTo>
                  <a:lnTo>
                    <a:pt x="96774" y="148717"/>
                  </a:lnTo>
                  <a:lnTo>
                    <a:pt x="100457" y="146685"/>
                  </a:lnTo>
                  <a:lnTo>
                    <a:pt x="103759" y="144145"/>
                  </a:lnTo>
                  <a:lnTo>
                    <a:pt x="106680" y="141224"/>
                  </a:lnTo>
                  <a:lnTo>
                    <a:pt x="109220" y="137922"/>
                  </a:lnTo>
                  <a:lnTo>
                    <a:pt x="111252" y="134366"/>
                  </a:lnTo>
                  <a:lnTo>
                    <a:pt x="112776" y="130302"/>
                  </a:lnTo>
                  <a:lnTo>
                    <a:pt x="113665" y="126238"/>
                  </a:lnTo>
                  <a:lnTo>
                    <a:pt x="114046" y="121793"/>
                  </a:lnTo>
                  <a:lnTo>
                    <a:pt x="113665" y="117475"/>
                  </a:lnTo>
                  <a:lnTo>
                    <a:pt x="112776" y="113284"/>
                  </a:lnTo>
                  <a:lnTo>
                    <a:pt x="111252" y="109347"/>
                  </a:lnTo>
                  <a:lnTo>
                    <a:pt x="109220" y="105664"/>
                  </a:lnTo>
                  <a:lnTo>
                    <a:pt x="106680" y="102362"/>
                  </a:lnTo>
                  <a:lnTo>
                    <a:pt x="103759" y="99441"/>
                  </a:lnTo>
                  <a:lnTo>
                    <a:pt x="100457" y="97028"/>
                  </a:lnTo>
                  <a:lnTo>
                    <a:pt x="96774" y="94996"/>
                  </a:lnTo>
                  <a:lnTo>
                    <a:pt x="92964" y="93472"/>
                  </a:lnTo>
                  <a:lnTo>
                    <a:pt x="88646" y="92456"/>
                  </a:lnTo>
                  <a:lnTo>
                    <a:pt x="84328" y="92202"/>
                  </a:lnTo>
                  <a:close/>
                  <a:moveTo>
                    <a:pt x="247142" y="65405"/>
                  </a:moveTo>
                  <a:lnTo>
                    <a:pt x="244856" y="65786"/>
                  </a:lnTo>
                  <a:lnTo>
                    <a:pt x="242951" y="66548"/>
                  </a:lnTo>
                  <a:lnTo>
                    <a:pt x="241173" y="67945"/>
                  </a:lnTo>
                  <a:lnTo>
                    <a:pt x="239903" y="69469"/>
                  </a:lnTo>
                  <a:lnTo>
                    <a:pt x="239014" y="71628"/>
                  </a:lnTo>
                  <a:lnTo>
                    <a:pt x="238760" y="73787"/>
                  </a:lnTo>
                  <a:lnTo>
                    <a:pt x="239014" y="76073"/>
                  </a:lnTo>
                  <a:lnTo>
                    <a:pt x="239903" y="77978"/>
                  </a:lnTo>
                  <a:lnTo>
                    <a:pt x="241173" y="79756"/>
                  </a:lnTo>
                  <a:lnTo>
                    <a:pt x="242951" y="81026"/>
                  </a:lnTo>
                  <a:lnTo>
                    <a:pt x="244856" y="81915"/>
                  </a:lnTo>
                  <a:lnTo>
                    <a:pt x="247142" y="82169"/>
                  </a:lnTo>
                  <a:lnTo>
                    <a:pt x="249301" y="81915"/>
                  </a:lnTo>
                  <a:lnTo>
                    <a:pt x="251460" y="81026"/>
                  </a:lnTo>
                  <a:lnTo>
                    <a:pt x="252984" y="79756"/>
                  </a:lnTo>
                  <a:lnTo>
                    <a:pt x="254381" y="77978"/>
                  </a:lnTo>
                  <a:lnTo>
                    <a:pt x="255143" y="76073"/>
                  </a:lnTo>
                  <a:lnTo>
                    <a:pt x="255524" y="73787"/>
                  </a:lnTo>
                  <a:lnTo>
                    <a:pt x="255143" y="71628"/>
                  </a:lnTo>
                  <a:lnTo>
                    <a:pt x="254381" y="69469"/>
                  </a:lnTo>
                  <a:lnTo>
                    <a:pt x="252984" y="67945"/>
                  </a:lnTo>
                  <a:lnTo>
                    <a:pt x="251460" y="66548"/>
                  </a:lnTo>
                  <a:lnTo>
                    <a:pt x="249301" y="65786"/>
                  </a:lnTo>
                  <a:lnTo>
                    <a:pt x="247142" y="65405"/>
                  </a:lnTo>
                  <a:close/>
                  <a:moveTo>
                    <a:pt x="156972" y="33020"/>
                  </a:moveTo>
                  <a:lnTo>
                    <a:pt x="152146" y="33274"/>
                  </a:lnTo>
                  <a:lnTo>
                    <a:pt x="147701" y="34163"/>
                  </a:lnTo>
                  <a:lnTo>
                    <a:pt x="143256" y="35814"/>
                  </a:lnTo>
                  <a:lnTo>
                    <a:pt x="139192" y="37719"/>
                  </a:lnTo>
                  <a:lnTo>
                    <a:pt x="135509" y="40259"/>
                  </a:lnTo>
                  <a:lnTo>
                    <a:pt x="132080" y="43307"/>
                  </a:lnTo>
                  <a:lnTo>
                    <a:pt x="129159" y="46736"/>
                  </a:lnTo>
                  <a:lnTo>
                    <a:pt x="126619" y="50419"/>
                  </a:lnTo>
                  <a:lnTo>
                    <a:pt x="124587" y="54483"/>
                  </a:lnTo>
                  <a:lnTo>
                    <a:pt x="123063" y="58928"/>
                  </a:lnTo>
                  <a:lnTo>
                    <a:pt x="122174" y="63500"/>
                  </a:lnTo>
                  <a:lnTo>
                    <a:pt x="121793" y="68199"/>
                  </a:lnTo>
                  <a:lnTo>
                    <a:pt x="122174" y="72898"/>
                  </a:lnTo>
                  <a:lnTo>
                    <a:pt x="123063" y="77597"/>
                  </a:lnTo>
                  <a:lnTo>
                    <a:pt x="124587" y="81915"/>
                  </a:lnTo>
                  <a:lnTo>
                    <a:pt x="126619" y="85979"/>
                  </a:lnTo>
                  <a:lnTo>
                    <a:pt x="129159" y="89662"/>
                  </a:lnTo>
                  <a:lnTo>
                    <a:pt x="132080" y="92964"/>
                  </a:lnTo>
                  <a:lnTo>
                    <a:pt x="135509" y="96012"/>
                  </a:lnTo>
                  <a:lnTo>
                    <a:pt x="139192" y="98552"/>
                  </a:lnTo>
                  <a:lnTo>
                    <a:pt x="143256" y="100584"/>
                  </a:lnTo>
                  <a:lnTo>
                    <a:pt x="147701" y="102108"/>
                  </a:lnTo>
                  <a:lnTo>
                    <a:pt x="152146" y="102997"/>
                  </a:lnTo>
                  <a:lnTo>
                    <a:pt x="156972" y="103378"/>
                  </a:lnTo>
                  <a:lnTo>
                    <a:pt x="161798" y="102997"/>
                  </a:lnTo>
                  <a:lnTo>
                    <a:pt x="166370" y="102108"/>
                  </a:lnTo>
                  <a:lnTo>
                    <a:pt x="170688" y="100584"/>
                  </a:lnTo>
                  <a:lnTo>
                    <a:pt x="174752" y="98552"/>
                  </a:lnTo>
                  <a:lnTo>
                    <a:pt x="178435" y="96012"/>
                  </a:lnTo>
                  <a:lnTo>
                    <a:pt x="181864" y="92964"/>
                  </a:lnTo>
                  <a:lnTo>
                    <a:pt x="184785" y="89662"/>
                  </a:lnTo>
                  <a:lnTo>
                    <a:pt x="187452" y="85979"/>
                  </a:lnTo>
                  <a:lnTo>
                    <a:pt x="189484" y="81915"/>
                  </a:lnTo>
                  <a:lnTo>
                    <a:pt x="190881" y="77597"/>
                  </a:lnTo>
                  <a:lnTo>
                    <a:pt x="191897" y="72898"/>
                  </a:lnTo>
                  <a:lnTo>
                    <a:pt x="192278" y="68199"/>
                  </a:lnTo>
                  <a:lnTo>
                    <a:pt x="191897" y="63500"/>
                  </a:lnTo>
                  <a:lnTo>
                    <a:pt x="190881" y="58928"/>
                  </a:lnTo>
                  <a:lnTo>
                    <a:pt x="189484" y="54483"/>
                  </a:lnTo>
                  <a:lnTo>
                    <a:pt x="187452" y="50419"/>
                  </a:lnTo>
                  <a:lnTo>
                    <a:pt x="184785" y="46736"/>
                  </a:lnTo>
                  <a:lnTo>
                    <a:pt x="181864" y="43307"/>
                  </a:lnTo>
                  <a:lnTo>
                    <a:pt x="178435" y="40259"/>
                  </a:lnTo>
                  <a:lnTo>
                    <a:pt x="174752" y="37719"/>
                  </a:lnTo>
                  <a:lnTo>
                    <a:pt x="170688" y="35814"/>
                  </a:lnTo>
                  <a:lnTo>
                    <a:pt x="166370" y="34163"/>
                  </a:lnTo>
                  <a:lnTo>
                    <a:pt x="161798" y="33274"/>
                  </a:lnTo>
                  <a:lnTo>
                    <a:pt x="156972" y="33020"/>
                  </a:lnTo>
                  <a:close/>
                  <a:moveTo>
                    <a:pt x="188976" y="0"/>
                  </a:moveTo>
                  <a:lnTo>
                    <a:pt x="200533" y="254"/>
                  </a:lnTo>
                  <a:lnTo>
                    <a:pt x="211836" y="1270"/>
                  </a:lnTo>
                  <a:lnTo>
                    <a:pt x="223012" y="3048"/>
                  </a:lnTo>
                  <a:lnTo>
                    <a:pt x="233934" y="5334"/>
                  </a:lnTo>
                  <a:lnTo>
                    <a:pt x="244602" y="8255"/>
                  </a:lnTo>
                  <a:lnTo>
                    <a:pt x="254889" y="11938"/>
                  </a:lnTo>
                  <a:lnTo>
                    <a:pt x="265176" y="15875"/>
                  </a:lnTo>
                  <a:lnTo>
                    <a:pt x="274955" y="20574"/>
                  </a:lnTo>
                  <a:lnTo>
                    <a:pt x="284480" y="25908"/>
                  </a:lnTo>
                  <a:lnTo>
                    <a:pt x="293624" y="31496"/>
                  </a:lnTo>
                  <a:lnTo>
                    <a:pt x="302387" y="37719"/>
                  </a:lnTo>
                  <a:lnTo>
                    <a:pt x="310769" y="44450"/>
                  </a:lnTo>
                  <a:lnTo>
                    <a:pt x="318897" y="51689"/>
                  </a:lnTo>
                  <a:lnTo>
                    <a:pt x="326390" y="59182"/>
                  </a:lnTo>
                  <a:lnTo>
                    <a:pt x="333629" y="67183"/>
                  </a:lnTo>
                  <a:lnTo>
                    <a:pt x="340233" y="75565"/>
                  </a:lnTo>
                  <a:lnTo>
                    <a:pt x="346583" y="84455"/>
                  </a:lnTo>
                  <a:lnTo>
                    <a:pt x="352171" y="93599"/>
                  </a:lnTo>
                  <a:lnTo>
                    <a:pt x="357378" y="103124"/>
                  </a:lnTo>
                  <a:lnTo>
                    <a:pt x="362204" y="112903"/>
                  </a:lnTo>
                  <a:lnTo>
                    <a:pt x="366141" y="123063"/>
                  </a:lnTo>
                  <a:lnTo>
                    <a:pt x="369697" y="133477"/>
                  </a:lnTo>
                  <a:lnTo>
                    <a:pt x="372745" y="144018"/>
                  </a:lnTo>
                  <a:lnTo>
                    <a:pt x="375031" y="154940"/>
                  </a:lnTo>
                  <a:lnTo>
                    <a:pt x="376809" y="166116"/>
                  </a:lnTo>
                  <a:lnTo>
                    <a:pt x="377825" y="177419"/>
                  </a:lnTo>
                  <a:lnTo>
                    <a:pt x="378079" y="188976"/>
                  </a:lnTo>
                  <a:lnTo>
                    <a:pt x="377825" y="200533"/>
                  </a:lnTo>
                  <a:lnTo>
                    <a:pt x="376809" y="211836"/>
                  </a:lnTo>
                  <a:lnTo>
                    <a:pt x="375031" y="223012"/>
                  </a:lnTo>
                  <a:lnTo>
                    <a:pt x="372745" y="233807"/>
                  </a:lnTo>
                  <a:lnTo>
                    <a:pt x="369697" y="244475"/>
                  </a:lnTo>
                  <a:lnTo>
                    <a:pt x="366141" y="255016"/>
                  </a:lnTo>
                  <a:lnTo>
                    <a:pt x="362204" y="265049"/>
                  </a:lnTo>
                  <a:lnTo>
                    <a:pt x="357378" y="274955"/>
                  </a:lnTo>
                  <a:lnTo>
                    <a:pt x="352171" y="284480"/>
                  </a:lnTo>
                  <a:lnTo>
                    <a:pt x="346583" y="293624"/>
                  </a:lnTo>
                  <a:lnTo>
                    <a:pt x="340233" y="302260"/>
                  </a:lnTo>
                  <a:lnTo>
                    <a:pt x="333629" y="310769"/>
                  </a:lnTo>
                  <a:lnTo>
                    <a:pt x="326390" y="318897"/>
                  </a:lnTo>
                  <a:lnTo>
                    <a:pt x="318897" y="326390"/>
                  </a:lnTo>
                  <a:lnTo>
                    <a:pt x="310769" y="333502"/>
                  </a:lnTo>
                  <a:lnTo>
                    <a:pt x="302387" y="340233"/>
                  </a:lnTo>
                  <a:lnTo>
                    <a:pt x="293624" y="346456"/>
                  </a:lnTo>
                  <a:lnTo>
                    <a:pt x="284480" y="352171"/>
                  </a:lnTo>
                  <a:lnTo>
                    <a:pt x="274955" y="357378"/>
                  </a:lnTo>
                  <a:lnTo>
                    <a:pt x="265176" y="362077"/>
                  </a:lnTo>
                  <a:lnTo>
                    <a:pt x="254889" y="366268"/>
                  </a:lnTo>
                  <a:lnTo>
                    <a:pt x="244602" y="369697"/>
                  </a:lnTo>
                  <a:lnTo>
                    <a:pt x="233934" y="372618"/>
                  </a:lnTo>
                  <a:lnTo>
                    <a:pt x="223012" y="374904"/>
                  </a:lnTo>
                  <a:lnTo>
                    <a:pt x="211836" y="376555"/>
                  </a:lnTo>
                  <a:lnTo>
                    <a:pt x="200533" y="377698"/>
                  </a:lnTo>
                  <a:lnTo>
                    <a:pt x="188976" y="377952"/>
                  </a:lnTo>
                  <a:lnTo>
                    <a:pt x="177546" y="377698"/>
                  </a:lnTo>
                  <a:lnTo>
                    <a:pt x="166116" y="376555"/>
                  </a:lnTo>
                  <a:lnTo>
                    <a:pt x="155067" y="374904"/>
                  </a:lnTo>
                  <a:lnTo>
                    <a:pt x="144145" y="372618"/>
                  </a:lnTo>
                  <a:lnTo>
                    <a:pt x="133477" y="369697"/>
                  </a:lnTo>
                  <a:lnTo>
                    <a:pt x="123063" y="366268"/>
                  </a:lnTo>
                  <a:lnTo>
                    <a:pt x="113030" y="362077"/>
                  </a:lnTo>
                  <a:lnTo>
                    <a:pt x="103124" y="357378"/>
                  </a:lnTo>
                  <a:lnTo>
                    <a:pt x="93599" y="352171"/>
                  </a:lnTo>
                  <a:lnTo>
                    <a:pt x="84455" y="346456"/>
                  </a:lnTo>
                  <a:lnTo>
                    <a:pt x="75692" y="340233"/>
                  </a:lnTo>
                  <a:lnTo>
                    <a:pt x="67183" y="333502"/>
                  </a:lnTo>
                  <a:lnTo>
                    <a:pt x="59182" y="326390"/>
                  </a:lnTo>
                  <a:lnTo>
                    <a:pt x="51689" y="318897"/>
                  </a:lnTo>
                  <a:lnTo>
                    <a:pt x="44577" y="310769"/>
                  </a:lnTo>
                  <a:lnTo>
                    <a:pt x="37719" y="302260"/>
                  </a:lnTo>
                  <a:lnTo>
                    <a:pt x="31623" y="293624"/>
                  </a:lnTo>
                  <a:lnTo>
                    <a:pt x="25781" y="284480"/>
                  </a:lnTo>
                  <a:lnTo>
                    <a:pt x="20701" y="274955"/>
                  </a:lnTo>
                  <a:lnTo>
                    <a:pt x="16002" y="265049"/>
                  </a:lnTo>
                  <a:lnTo>
                    <a:pt x="11811" y="255016"/>
                  </a:lnTo>
                  <a:lnTo>
                    <a:pt x="8255" y="244475"/>
                  </a:lnTo>
                  <a:lnTo>
                    <a:pt x="5461" y="233807"/>
                  </a:lnTo>
                  <a:lnTo>
                    <a:pt x="3048" y="223012"/>
                  </a:lnTo>
                  <a:lnTo>
                    <a:pt x="1397" y="211836"/>
                  </a:lnTo>
                  <a:lnTo>
                    <a:pt x="381" y="200533"/>
                  </a:lnTo>
                  <a:lnTo>
                    <a:pt x="0" y="188976"/>
                  </a:lnTo>
                  <a:lnTo>
                    <a:pt x="381" y="177419"/>
                  </a:lnTo>
                  <a:lnTo>
                    <a:pt x="1397" y="166116"/>
                  </a:lnTo>
                  <a:lnTo>
                    <a:pt x="3048" y="154940"/>
                  </a:lnTo>
                  <a:lnTo>
                    <a:pt x="5461" y="144018"/>
                  </a:lnTo>
                  <a:lnTo>
                    <a:pt x="8255" y="133477"/>
                  </a:lnTo>
                  <a:lnTo>
                    <a:pt x="11811" y="123063"/>
                  </a:lnTo>
                  <a:lnTo>
                    <a:pt x="16002" y="112903"/>
                  </a:lnTo>
                  <a:lnTo>
                    <a:pt x="20701" y="103124"/>
                  </a:lnTo>
                  <a:lnTo>
                    <a:pt x="25781" y="93599"/>
                  </a:lnTo>
                  <a:lnTo>
                    <a:pt x="31623" y="84455"/>
                  </a:lnTo>
                  <a:lnTo>
                    <a:pt x="37719" y="75565"/>
                  </a:lnTo>
                  <a:lnTo>
                    <a:pt x="44577" y="67183"/>
                  </a:lnTo>
                  <a:lnTo>
                    <a:pt x="51689" y="59182"/>
                  </a:lnTo>
                  <a:lnTo>
                    <a:pt x="59182" y="51689"/>
                  </a:lnTo>
                  <a:lnTo>
                    <a:pt x="67183" y="44450"/>
                  </a:lnTo>
                  <a:lnTo>
                    <a:pt x="75692" y="37719"/>
                  </a:lnTo>
                  <a:lnTo>
                    <a:pt x="84455" y="31496"/>
                  </a:lnTo>
                  <a:lnTo>
                    <a:pt x="93599" y="25908"/>
                  </a:lnTo>
                  <a:lnTo>
                    <a:pt x="103124" y="20574"/>
                  </a:lnTo>
                  <a:lnTo>
                    <a:pt x="113030" y="15875"/>
                  </a:lnTo>
                  <a:lnTo>
                    <a:pt x="123063" y="11938"/>
                  </a:lnTo>
                  <a:lnTo>
                    <a:pt x="133477" y="8255"/>
                  </a:lnTo>
                  <a:lnTo>
                    <a:pt x="144145" y="5334"/>
                  </a:lnTo>
                  <a:lnTo>
                    <a:pt x="155067" y="3048"/>
                  </a:lnTo>
                  <a:lnTo>
                    <a:pt x="166116" y="1270"/>
                  </a:lnTo>
                  <a:lnTo>
                    <a:pt x="177546" y="254"/>
                  </a:lnTo>
                  <a:lnTo>
                    <a:pt x="18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2" name="Imag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661" y="4158884"/>
              <a:ext cx="1044576" cy="687598"/>
            </a:xfrm>
            <a:prstGeom prst="rect">
              <a:avLst/>
            </a:prstGeom>
          </p:spPr>
        </p:pic>
        <p:sp>
          <p:nvSpPr>
            <p:cNvPr id="53" name="text 1"/>
            <p:cNvSpPr txBox="1"/>
            <p:nvPr/>
          </p:nvSpPr>
          <p:spPr>
            <a:xfrm>
              <a:off x="6749636" y="3497708"/>
              <a:ext cx="1138504" cy="69792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135053" algn="ctr"/>
              <a:r>
                <a:rPr lang="uk-UA" sz="2400" spc="9" dirty="0" smtClean="0">
                  <a:solidFill>
                    <a:srgbClr val="808080"/>
                  </a:solidFill>
                  <a:latin typeface="Arial Narrow"/>
                  <a:cs typeface="Arial Narrow"/>
                </a:rPr>
                <a:t>Голосова </a:t>
              </a:r>
            </a:p>
            <a:p>
              <a:pPr marL="135053" algn="ctr"/>
              <a:r>
                <a:rPr lang="uk-UA" sz="2400" spc="9" dirty="0" smtClean="0">
                  <a:solidFill>
                    <a:srgbClr val="808080"/>
                  </a:solidFill>
                  <a:latin typeface="Arial Narrow"/>
                  <a:cs typeface="Arial Narrow"/>
                </a:rPr>
                <a:t>взаємодія</a:t>
              </a:r>
              <a:endParaRPr sz="24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54" name="Imag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668" y="3478905"/>
              <a:ext cx="971960" cy="687598"/>
            </a:xfrm>
            <a:prstGeom prst="rect">
              <a:avLst/>
            </a:prstGeom>
          </p:spPr>
        </p:pic>
        <p:pic>
          <p:nvPicPr>
            <p:cNvPr id="55" name="Imag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174" y="1155689"/>
              <a:ext cx="2470753" cy="938444"/>
            </a:xfrm>
            <a:prstGeom prst="rect">
              <a:avLst/>
            </a:prstGeom>
          </p:spPr>
        </p:pic>
        <p:sp>
          <p:nvSpPr>
            <p:cNvPr id="56" name="text 1"/>
            <p:cNvSpPr txBox="1"/>
            <p:nvPr/>
          </p:nvSpPr>
          <p:spPr>
            <a:xfrm>
              <a:off x="2803839" y="1259965"/>
              <a:ext cx="1652610" cy="6979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0797"/>
              <a:r>
                <a:rPr lang="uk-UA" sz="2400" spc="9" dirty="0">
                  <a:solidFill>
                    <a:srgbClr val="FFFFFF"/>
                  </a:solidFill>
                  <a:latin typeface="Arial Narrow"/>
                  <a:cs typeface="Arial Narrow"/>
                </a:rPr>
                <a:t>Інтелектуальна автоматизація</a:t>
              </a:r>
              <a:endParaRPr sz="2400" spc="9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57" name="Imag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871" y="3256055"/>
              <a:ext cx="971958" cy="733311"/>
            </a:xfrm>
            <a:prstGeom prst="rect">
              <a:avLst/>
            </a:prstGeom>
          </p:spPr>
        </p:pic>
        <p:sp>
          <p:nvSpPr>
            <p:cNvPr id="58" name="text 1"/>
            <p:cNvSpPr txBox="1"/>
            <p:nvPr/>
          </p:nvSpPr>
          <p:spPr>
            <a:xfrm>
              <a:off x="1328963" y="3378884"/>
              <a:ext cx="859042" cy="69792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uk-UA" sz="2400" spc="9" dirty="0" smtClean="0">
                  <a:solidFill>
                    <a:srgbClr val="007F97"/>
                  </a:solidFill>
                  <a:latin typeface="Arial Narrow"/>
                  <a:cs typeface="Arial Narrow"/>
                </a:rPr>
                <a:t>Розумні </a:t>
              </a:r>
            </a:p>
            <a:p>
              <a:pPr algn="ctr"/>
              <a:r>
                <a:rPr lang="uk-UA" sz="2400" spc="9" dirty="0" smtClean="0">
                  <a:solidFill>
                    <a:srgbClr val="007F97"/>
                  </a:solidFill>
                  <a:latin typeface="Arial Narrow"/>
                  <a:cs typeface="Arial Narrow"/>
                </a:rPr>
                <a:t>дані</a:t>
              </a:r>
              <a:endParaRPr sz="24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9" name="object 681"/>
            <p:cNvSpPr/>
            <p:nvPr/>
          </p:nvSpPr>
          <p:spPr>
            <a:xfrm>
              <a:off x="7612461" y="4988542"/>
              <a:ext cx="1334582" cy="636932"/>
            </a:xfrm>
            <a:custGeom>
              <a:avLst/>
              <a:gdLst/>
              <a:ahLst/>
              <a:cxnLst/>
              <a:rect l="l" t="t" r="r" b="b"/>
              <a:pathLst>
                <a:path w="1092327" h="509625">
                  <a:moveTo>
                    <a:pt x="0" y="84963"/>
                  </a:moveTo>
                  <a:cubicBezTo>
                    <a:pt x="0" y="37973"/>
                    <a:pt x="38100" y="0"/>
                    <a:pt x="84963" y="0"/>
                  </a:cubicBezTo>
                  <a:lnTo>
                    <a:pt x="1007364" y="0"/>
                  </a:lnTo>
                  <a:cubicBezTo>
                    <a:pt x="1054354" y="0"/>
                    <a:pt x="1092327" y="37973"/>
                    <a:pt x="1092327" y="84963"/>
                  </a:cubicBezTo>
                  <a:lnTo>
                    <a:pt x="1092327" y="424675"/>
                  </a:lnTo>
                  <a:cubicBezTo>
                    <a:pt x="1092327" y="471589"/>
                    <a:pt x="1054354" y="509625"/>
                    <a:pt x="1007364" y="509625"/>
                  </a:cubicBezTo>
                  <a:lnTo>
                    <a:pt x="84963" y="509625"/>
                  </a:lnTo>
                  <a:cubicBezTo>
                    <a:pt x="38100" y="509625"/>
                    <a:pt x="0" y="471589"/>
                    <a:pt x="0" y="424675"/>
                  </a:cubicBezTo>
                  <a:close/>
                </a:path>
              </a:pathLst>
            </a:custGeom>
            <a:solidFill>
              <a:srgbClr val="96AEC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 1"/>
            <p:cNvSpPr txBox="1"/>
            <p:nvPr/>
          </p:nvSpPr>
          <p:spPr>
            <a:xfrm>
              <a:off x="7819608" y="5069688"/>
              <a:ext cx="982537" cy="5234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uk-UA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Автомобілі без водія</a:t>
              </a:r>
              <a:endParaRPr sz="24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61" name="Imag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92" y="1951333"/>
              <a:ext cx="971960" cy="624742"/>
            </a:xfrm>
            <a:prstGeom prst="rect">
              <a:avLst/>
            </a:prstGeom>
          </p:spPr>
        </p:pic>
        <p:sp>
          <p:nvSpPr>
            <p:cNvPr id="62" name="text 1"/>
            <p:cNvSpPr txBox="1"/>
            <p:nvPr/>
          </p:nvSpPr>
          <p:spPr>
            <a:xfrm>
              <a:off x="903613" y="2029748"/>
              <a:ext cx="850699" cy="4652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6728"/>
              <a:r>
                <a:rPr lang="uk-UA" sz="1600" spc="9" dirty="0" smtClean="0">
                  <a:solidFill>
                    <a:srgbClr val="808080"/>
                  </a:solidFill>
                  <a:latin typeface="Arial Narrow"/>
                  <a:cs typeface="Arial Narrow"/>
                </a:rPr>
                <a:t>Квантові обчислення</a:t>
              </a:r>
              <a:endParaRPr sz="16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3" name="object 682"/>
            <p:cNvSpPr/>
            <p:nvPr/>
          </p:nvSpPr>
          <p:spPr>
            <a:xfrm>
              <a:off x="1256246" y="5306945"/>
              <a:ext cx="698246" cy="714343"/>
            </a:xfrm>
            <a:custGeom>
              <a:avLst/>
              <a:gdLst/>
              <a:ahLst/>
              <a:cxnLst/>
              <a:rect l="l" t="t" r="r" b="b"/>
              <a:pathLst>
                <a:path w="571499" h="571563">
                  <a:moveTo>
                    <a:pt x="197993" y="0"/>
                  </a:moveTo>
                  <a:lnTo>
                    <a:pt x="197993" y="44018"/>
                  </a:lnTo>
                  <a:lnTo>
                    <a:pt x="175895" y="44018"/>
                  </a:lnTo>
                  <a:lnTo>
                    <a:pt x="175895" y="0"/>
                  </a:lnTo>
                  <a:lnTo>
                    <a:pt x="197993" y="0"/>
                  </a:lnTo>
                  <a:close/>
                  <a:moveTo>
                    <a:pt x="527558" y="44018"/>
                  </a:moveTo>
                  <a:lnTo>
                    <a:pt x="527558" y="175996"/>
                  </a:lnTo>
                  <a:lnTo>
                    <a:pt x="571500" y="175996"/>
                  </a:lnTo>
                  <a:lnTo>
                    <a:pt x="571500" y="197993"/>
                  </a:lnTo>
                  <a:lnTo>
                    <a:pt x="527558" y="197993"/>
                  </a:lnTo>
                  <a:lnTo>
                    <a:pt x="527558" y="175996"/>
                  </a:lnTo>
                  <a:lnTo>
                    <a:pt x="483489" y="175996"/>
                  </a:lnTo>
                  <a:lnTo>
                    <a:pt x="483489" y="197993"/>
                  </a:lnTo>
                  <a:lnTo>
                    <a:pt x="527558" y="197993"/>
                  </a:lnTo>
                  <a:lnTo>
                    <a:pt x="527558" y="241973"/>
                  </a:lnTo>
                  <a:lnTo>
                    <a:pt x="571500" y="241973"/>
                  </a:lnTo>
                  <a:lnTo>
                    <a:pt x="571500" y="263969"/>
                  </a:lnTo>
                  <a:lnTo>
                    <a:pt x="527558" y="263969"/>
                  </a:lnTo>
                  <a:lnTo>
                    <a:pt x="527558" y="241973"/>
                  </a:lnTo>
                  <a:lnTo>
                    <a:pt x="483489" y="241973"/>
                  </a:lnTo>
                  <a:lnTo>
                    <a:pt x="483489" y="263969"/>
                  </a:lnTo>
                  <a:lnTo>
                    <a:pt x="527558" y="263969"/>
                  </a:lnTo>
                  <a:lnTo>
                    <a:pt x="527558" y="307962"/>
                  </a:lnTo>
                  <a:lnTo>
                    <a:pt x="571500" y="307962"/>
                  </a:lnTo>
                  <a:lnTo>
                    <a:pt x="571500" y="329958"/>
                  </a:lnTo>
                  <a:lnTo>
                    <a:pt x="527558" y="329958"/>
                  </a:lnTo>
                  <a:lnTo>
                    <a:pt x="527558" y="307962"/>
                  </a:lnTo>
                  <a:lnTo>
                    <a:pt x="483489" y="307962"/>
                  </a:lnTo>
                  <a:lnTo>
                    <a:pt x="483489" y="329958"/>
                  </a:lnTo>
                  <a:lnTo>
                    <a:pt x="527558" y="329958"/>
                  </a:lnTo>
                  <a:lnTo>
                    <a:pt x="527558" y="373608"/>
                  </a:lnTo>
                  <a:lnTo>
                    <a:pt x="571500" y="373608"/>
                  </a:lnTo>
                  <a:lnTo>
                    <a:pt x="571500" y="395605"/>
                  </a:lnTo>
                  <a:lnTo>
                    <a:pt x="527558" y="395605"/>
                  </a:lnTo>
                  <a:lnTo>
                    <a:pt x="527558" y="373608"/>
                  </a:lnTo>
                  <a:lnTo>
                    <a:pt x="483489" y="373608"/>
                  </a:lnTo>
                  <a:lnTo>
                    <a:pt x="483489" y="395605"/>
                  </a:lnTo>
                  <a:lnTo>
                    <a:pt x="527558" y="395605"/>
                  </a:lnTo>
                  <a:lnTo>
                    <a:pt x="527558" y="527570"/>
                  </a:lnTo>
                  <a:lnTo>
                    <a:pt x="395605" y="527570"/>
                  </a:lnTo>
                  <a:lnTo>
                    <a:pt x="395605" y="483578"/>
                  </a:lnTo>
                  <a:lnTo>
                    <a:pt x="373507" y="483578"/>
                  </a:lnTo>
                  <a:lnTo>
                    <a:pt x="373507" y="527570"/>
                  </a:lnTo>
                  <a:lnTo>
                    <a:pt x="329565" y="527570"/>
                  </a:lnTo>
                  <a:lnTo>
                    <a:pt x="329565" y="483578"/>
                  </a:lnTo>
                  <a:lnTo>
                    <a:pt x="307594" y="483578"/>
                  </a:lnTo>
                  <a:lnTo>
                    <a:pt x="307594" y="527570"/>
                  </a:lnTo>
                  <a:lnTo>
                    <a:pt x="263525" y="527570"/>
                  </a:lnTo>
                  <a:lnTo>
                    <a:pt x="263525" y="483578"/>
                  </a:lnTo>
                  <a:lnTo>
                    <a:pt x="241934" y="483578"/>
                  </a:lnTo>
                  <a:lnTo>
                    <a:pt x="241934" y="527570"/>
                  </a:lnTo>
                  <a:lnTo>
                    <a:pt x="197993" y="527570"/>
                  </a:lnTo>
                  <a:lnTo>
                    <a:pt x="197993" y="483578"/>
                  </a:lnTo>
                  <a:lnTo>
                    <a:pt x="175895" y="483578"/>
                  </a:lnTo>
                  <a:lnTo>
                    <a:pt x="175895" y="527570"/>
                  </a:lnTo>
                  <a:lnTo>
                    <a:pt x="43942" y="527570"/>
                  </a:lnTo>
                  <a:lnTo>
                    <a:pt x="43942" y="395605"/>
                  </a:lnTo>
                  <a:lnTo>
                    <a:pt x="0" y="395605"/>
                  </a:lnTo>
                  <a:lnTo>
                    <a:pt x="0" y="373608"/>
                  </a:lnTo>
                  <a:lnTo>
                    <a:pt x="43942" y="373608"/>
                  </a:lnTo>
                  <a:lnTo>
                    <a:pt x="43942" y="329958"/>
                  </a:lnTo>
                  <a:lnTo>
                    <a:pt x="0" y="329958"/>
                  </a:lnTo>
                  <a:lnTo>
                    <a:pt x="0" y="307962"/>
                  </a:lnTo>
                  <a:lnTo>
                    <a:pt x="43942" y="307962"/>
                  </a:lnTo>
                  <a:lnTo>
                    <a:pt x="43942" y="263969"/>
                  </a:lnTo>
                  <a:lnTo>
                    <a:pt x="0" y="263969"/>
                  </a:lnTo>
                  <a:lnTo>
                    <a:pt x="0" y="241973"/>
                  </a:lnTo>
                  <a:lnTo>
                    <a:pt x="43942" y="241973"/>
                  </a:lnTo>
                  <a:lnTo>
                    <a:pt x="43942" y="197993"/>
                  </a:lnTo>
                  <a:lnTo>
                    <a:pt x="0" y="197993"/>
                  </a:lnTo>
                  <a:lnTo>
                    <a:pt x="0" y="175996"/>
                  </a:lnTo>
                  <a:lnTo>
                    <a:pt x="43942" y="175996"/>
                  </a:lnTo>
                  <a:lnTo>
                    <a:pt x="43942" y="44018"/>
                  </a:lnTo>
                  <a:lnTo>
                    <a:pt x="175895" y="44018"/>
                  </a:lnTo>
                  <a:lnTo>
                    <a:pt x="175895" y="88011"/>
                  </a:lnTo>
                  <a:lnTo>
                    <a:pt x="197993" y="88011"/>
                  </a:lnTo>
                  <a:lnTo>
                    <a:pt x="197993" y="44018"/>
                  </a:lnTo>
                  <a:lnTo>
                    <a:pt x="241934" y="44018"/>
                  </a:lnTo>
                  <a:lnTo>
                    <a:pt x="241934" y="88011"/>
                  </a:lnTo>
                  <a:lnTo>
                    <a:pt x="263525" y="88011"/>
                  </a:lnTo>
                  <a:lnTo>
                    <a:pt x="263525" y="44018"/>
                  </a:lnTo>
                  <a:lnTo>
                    <a:pt x="307594" y="44018"/>
                  </a:lnTo>
                  <a:lnTo>
                    <a:pt x="307594" y="88011"/>
                  </a:lnTo>
                  <a:lnTo>
                    <a:pt x="329565" y="88011"/>
                  </a:lnTo>
                  <a:lnTo>
                    <a:pt x="329565" y="44018"/>
                  </a:lnTo>
                  <a:lnTo>
                    <a:pt x="373507" y="44018"/>
                  </a:lnTo>
                  <a:lnTo>
                    <a:pt x="373507" y="88011"/>
                  </a:lnTo>
                  <a:lnTo>
                    <a:pt x="395605" y="88011"/>
                  </a:lnTo>
                  <a:lnTo>
                    <a:pt x="395605" y="44018"/>
                  </a:lnTo>
                  <a:lnTo>
                    <a:pt x="527558" y="44018"/>
                  </a:lnTo>
                  <a:close/>
                  <a:moveTo>
                    <a:pt x="43942" y="395605"/>
                  </a:moveTo>
                  <a:lnTo>
                    <a:pt x="88011" y="395605"/>
                  </a:lnTo>
                  <a:lnTo>
                    <a:pt x="88011" y="373608"/>
                  </a:lnTo>
                  <a:lnTo>
                    <a:pt x="43942" y="373608"/>
                  </a:lnTo>
                  <a:lnTo>
                    <a:pt x="43942" y="395605"/>
                  </a:lnTo>
                  <a:close/>
                  <a:moveTo>
                    <a:pt x="43942" y="329958"/>
                  </a:moveTo>
                  <a:lnTo>
                    <a:pt x="88011" y="329958"/>
                  </a:lnTo>
                  <a:lnTo>
                    <a:pt x="88011" y="307962"/>
                  </a:lnTo>
                  <a:lnTo>
                    <a:pt x="43942" y="307962"/>
                  </a:lnTo>
                  <a:lnTo>
                    <a:pt x="43942" y="329958"/>
                  </a:lnTo>
                  <a:close/>
                  <a:moveTo>
                    <a:pt x="43942" y="263969"/>
                  </a:moveTo>
                  <a:lnTo>
                    <a:pt x="88011" y="263969"/>
                  </a:lnTo>
                  <a:lnTo>
                    <a:pt x="88011" y="241973"/>
                  </a:lnTo>
                  <a:lnTo>
                    <a:pt x="43942" y="241973"/>
                  </a:lnTo>
                  <a:lnTo>
                    <a:pt x="43942" y="263969"/>
                  </a:lnTo>
                  <a:close/>
                  <a:moveTo>
                    <a:pt x="43942" y="197993"/>
                  </a:moveTo>
                  <a:lnTo>
                    <a:pt x="88011" y="197993"/>
                  </a:lnTo>
                  <a:lnTo>
                    <a:pt x="88011" y="175996"/>
                  </a:lnTo>
                  <a:lnTo>
                    <a:pt x="43942" y="175996"/>
                  </a:lnTo>
                  <a:lnTo>
                    <a:pt x="43942" y="197993"/>
                  </a:lnTo>
                  <a:close/>
                  <a:moveTo>
                    <a:pt x="197993" y="527570"/>
                  </a:moveTo>
                  <a:lnTo>
                    <a:pt x="197993" y="571563"/>
                  </a:lnTo>
                  <a:lnTo>
                    <a:pt x="175895" y="571563"/>
                  </a:lnTo>
                  <a:lnTo>
                    <a:pt x="175895" y="527570"/>
                  </a:lnTo>
                  <a:lnTo>
                    <a:pt x="197993" y="527570"/>
                  </a:lnTo>
                  <a:close/>
                  <a:moveTo>
                    <a:pt x="395605" y="527570"/>
                  </a:moveTo>
                  <a:lnTo>
                    <a:pt x="395605" y="571563"/>
                  </a:lnTo>
                  <a:lnTo>
                    <a:pt x="373507" y="571563"/>
                  </a:lnTo>
                  <a:lnTo>
                    <a:pt x="373507" y="527570"/>
                  </a:lnTo>
                  <a:lnTo>
                    <a:pt x="395605" y="527570"/>
                  </a:lnTo>
                  <a:close/>
                  <a:moveTo>
                    <a:pt x="329565" y="527570"/>
                  </a:moveTo>
                  <a:lnTo>
                    <a:pt x="329565" y="571563"/>
                  </a:lnTo>
                  <a:lnTo>
                    <a:pt x="307594" y="571563"/>
                  </a:lnTo>
                  <a:lnTo>
                    <a:pt x="307594" y="527570"/>
                  </a:lnTo>
                  <a:lnTo>
                    <a:pt x="329565" y="527570"/>
                  </a:lnTo>
                  <a:close/>
                  <a:moveTo>
                    <a:pt x="263525" y="527570"/>
                  </a:moveTo>
                  <a:lnTo>
                    <a:pt x="263525" y="571563"/>
                  </a:lnTo>
                  <a:lnTo>
                    <a:pt x="241934" y="571563"/>
                  </a:lnTo>
                  <a:lnTo>
                    <a:pt x="241934" y="527570"/>
                  </a:lnTo>
                  <a:lnTo>
                    <a:pt x="263525" y="527570"/>
                  </a:lnTo>
                  <a:close/>
                  <a:moveTo>
                    <a:pt x="395605" y="0"/>
                  </a:moveTo>
                  <a:lnTo>
                    <a:pt x="395605" y="44018"/>
                  </a:lnTo>
                  <a:lnTo>
                    <a:pt x="373507" y="44018"/>
                  </a:lnTo>
                  <a:lnTo>
                    <a:pt x="373507" y="0"/>
                  </a:lnTo>
                  <a:lnTo>
                    <a:pt x="395605" y="0"/>
                  </a:lnTo>
                  <a:close/>
                  <a:moveTo>
                    <a:pt x="329565" y="0"/>
                  </a:moveTo>
                  <a:lnTo>
                    <a:pt x="329565" y="44018"/>
                  </a:lnTo>
                  <a:lnTo>
                    <a:pt x="307594" y="44018"/>
                  </a:lnTo>
                  <a:lnTo>
                    <a:pt x="307594" y="0"/>
                  </a:lnTo>
                  <a:lnTo>
                    <a:pt x="329565" y="0"/>
                  </a:lnTo>
                  <a:close/>
                  <a:moveTo>
                    <a:pt x="263525" y="0"/>
                  </a:moveTo>
                  <a:lnTo>
                    <a:pt x="263525" y="44018"/>
                  </a:lnTo>
                  <a:lnTo>
                    <a:pt x="241934" y="44018"/>
                  </a:lnTo>
                  <a:lnTo>
                    <a:pt x="241934" y="0"/>
                  </a:lnTo>
                  <a:lnTo>
                    <a:pt x="263525" y="0"/>
                  </a:lnTo>
                  <a:close/>
                  <a:moveTo>
                    <a:pt x="417576" y="154000"/>
                  </a:moveTo>
                  <a:lnTo>
                    <a:pt x="153924" y="154000"/>
                  </a:lnTo>
                  <a:lnTo>
                    <a:pt x="153924" y="417601"/>
                  </a:lnTo>
                  <a:lnTo>
                    <a:pt x="224028" y="417601"/>
                  </a:lnTo>
                  <a:lnTo>
                    <a:pt x="245999" y="395605"/>
                  </a:lnTo>
                  <a:lnTo>
                    <a:pt x="325501" y="395605"/>
                  </a:lnTo>
                  <a:lnTo>
                    <a:pt x="347090" y="417601"/>
                  </a:lnTo>
                  <a:lnTo>
                    <a:pt x="417576" y="417601"/>
                  </a:lnTo>
                  <a:lnTo>
                    <a:pt x="417576" y="154000"/>
                  </a:lnTo>
                  <a:close/>
                  <a:moveTo>
                    <a:pt x="395605" y="175996"/>
                  </a:moveTo>
                  <a:lnTo>
                    <a:pt x="175895" y="175996"/>
                  </a:lnTo>
                  <a:lnTo>
                    <a:pt x="175895" y="395605"/>
                  </a:lnTo>
                  <a:lnTo>
                    <a:pt x="215519" y="395605"/>
                  </a:lnTo>
                  <a:lnTo>
                    <a:pt x="237490" y="373608"/>
                  </a:lnTo>
                  <a:lnTo>
                    <a:pt x="334009" y="373608"/>
                  </a:lnTo>
                  <a:lnTo>
                    <a:pt x="355981" y="395605"/>
                  </a:lnTo>
                  <a:lnTo>
                    <a:pt x="395605" y="395605"/>
                  </a:lnTo>
                  <a:lnTo>
                    <a:pt x="395605" y="175996"/>
                  </a:lnTo>
                  <a:close/>
                </a:path>
              </a:pathLst>
            </a:custGeom>
            <a:solidFill>
              <a:srgbClr val="B6E2E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683"/>
            <p:cNvSpPr/>
            <p:nvPr/>
          </p:nvSpPr>
          <p:spPr>
            <a:xfrm>
              <a:off x="6653381" y="980728"/>
              <a:ext cx="698246" cy="714423"/>
            </a:xfrm>
            <a:custGeom>
              <a:avLst/>
              <a:gdLst/>
              <a:ahLst/>
              <a:cxnLst/>
              <a:rect l="l" t="t" r="r" b="b"/>
              <a:pathLst>
                <a:path w="571500" h="571627">
                  <a:moveTo>
                    <a:pt x="197993" y="0"/>
                  </a:moveTo>
                  <a:lnTo>
                    <a:pt x="197993" y="44069"/>
                  </a:lnTo>
                  <a:lnTo>
                    <a:pt x="176022" y="44069"/>
                  </a:lnTo>
                  <a:lnTo>
                    <a:pt x="176022" y="0"/>
                  </a:lnTo>
                  <a:lnTo>
                    <a:pt x="197993" y="0"/>
                  </a:lnTo>
                  <a:close/>
                  <a:moveTo>
                    <a:pt x="527557" y="44069"/>
                  </a:moveTo>
                  <a:lnTo>
                    <a:pt x="527557" y="176022"/>
                  </a:lnTo>
                  <a:lnTo>
                    <a:pt x="571500" y="176022"/>
                  </a:lnTo>
                  <a:lnTo>
                    <a:pt x="571500" y="197993"/>
                  </a:lnTo>
                  <a:lnTo>
                    <a:pt x="527557" y="197993"/>
                  </a:lnTo>
                  <a:lnTo>
                    <a:pt x="527557" y="176022"/>
                  </a:lnTo>
                  <a:lnTo>
                    <a:pt x="483489" y="176022"/>
                  </a:lnTo>
                  <a:lnTo>
                    <a:pt x="483489" y="197993"/>
                  </a:lnTo>
                  <a:lnTo>
                    <a:pt x="527557" y="197993"/>
                  </a:lnTo>
                  <a:lnTo>
                    <a:pt x="527557" y="241935"/>
                  </a:lnTo>
                  <a:lnTo>
                    <a:pt x="571500" y="241935"/>
                  </a:lnTo>
                  <a:lnTo>
                    <a:pt x="571500" y="264033"/>
                  </a:lnTo>
                  <a:lnTo>
                    <a:pt x="527557" y="264033"/>
                  </a:lnTo>
                  <a:lnTo>
                    <a:pt x="527557" y="241935"/>
                  </a:lnTo>
                  <a:lnTo>
                    <a:pt x="483489" y="241935"/>
                  </a:lnTo>
                  <a:lnTo>
                    <a:pt x="483489" y="264033"/>
                  </a:lnTo>
                  <a:lnTo>
                    <a:pt x="527557" y="264033"/>
                  </a:lnTo>
                  <a:lnTo>
                    <a:pt x="527557" y="307975"/>
                  </a:lnTo>
                  <a:lnTo>
                    <a:pt x="571500" y="307975"/>
                  </a:lnTo>
                  <a:lnTo>
                    <a:pt x="571500" y="329946"/>
                  </a:lnTo>
                  <a:lnTo>
                    <a:pt x="527557" y="329946"/>
                  </a:lnTo>
                  <a:lnTo>
                    <a:pt x="527557" y="307975"/>
                  </a:lnTo>
                  <a:lnTo>
                    <a:pt x="483489" y="307975"/>
                  </a:lnTo>
                  <a:lnTo>
                    <a:pt x="483489" y="329946"/>
                  </a:lnTo>
                  <a:lnTo>
                    <a:pt x="527557" y="329946"/>
                  </a:lnTo>
                  <a:lnTo>
                    <a:pt x="527557" y="373634"/>
                  </a:lnTo>
                  <a:lnTo>
                    <a:pt x="571500" y="373634"/>
                  </a:lnTo>
                  <a:lnTo>
                    <a:pt x="571500" y="395605"/>
                  </a:lnTo>
                  <a:lnTo>
                    <a:pt x="527557" y="395605"/>
                  </a:lnTo>
                  <a:lnTo>
                    <a:pt x="527557" y="373634"/>
                  </a:lnTo>
                  <a:lnTo>
                    <a:pt x="483489" y="373634"/>
                  </a:lnTo>
                  <a:lnTo>
                    <a:pt x="483489" y="395605"/>
                  </a:lnTo>
                  <a:lnTo>
                    <a:pt x="527557" y="395605"/>
                  </a:lnTo>
                  <a:lnTo>
                    <a:pt x="527557" y="527558"/>
                  </a:lnTo>
                  <a:lnTo>
                    <a:pt x="395605" y="527558"/>
                  </a:lnTo>
                  <a:lnTo>
                    <a:pt x="395605" y="483616"/>
                  </a:lnTo>
                  <a:lnTo>
                    <a:pt x="373633" y="483616"/>
                  </a:lnTo>
                  <a:lnTo>
                    <a:pt x="373633" y="527558"/>
                  </a:lnTo>
                  <a:lnTo>
                    <a:pt x="329565" y="527558"/>
                  </a:lnTo>
                  <a:lnTo>
                    <a:pt x="329565" y="483616"/>
                  </a:lnTo>
                  <a:lnTo>
                    <a:pt x="307594" y="483616"/>
                  </a:lnTo>
                  <a:lnTo>
                    <a:pt x="307594" y="527558"/>
                  </a:lnTo>
                  <a:lnTo>
                    <a:pt x="263652" y="527558"/>
                  </a:lnTo>
                  <a:lnTo>
                    <a:pt x="263652" y="483616"/>
                  </a:lnTo>
                  <a:lnTo>
                    <a:pt x="241935" y="483616"/>
                  </a:lnTo>
                  <a:lnTo>
                    <a:pt x="241935" y="527558"/>
                  </a:lnTo>
                  <a:lnTo>
                    <a:pt x="197993" y="527558"/>
                  </a:lnTo>
                  <a:lnTo>
                    <a:pt x="197993" y="483616"/>
                  </a:lnTo>
                  <a:lnTo>
                    <a:pt x="176022" y="483616"/>
                  </a:lnTo>
                  <a:lnTo>
                    <a:pt x="176022" y="527558"/>
                  </a:lnTo>
                  <a:lnTo>
                    <a:pt x="43942" y="527558"/>
                  </a:lnTo>
                  <a:lnTo>
                    <a:pt x="43942" y="395605"/>
                  </a:lnTo>
                  <a:lnTo>
                    <a:pt x="0" y="395605"/>
                  </a:lnTo>
                  <a:lnTo>
                    <a:pt x="0" y="373634"/>
                  </a:lnTo>
                  <a:lnTo>
                    <a:pt x="43942" y="373634"/>
                  </a:lnTo>
                  <a:lnTo>
                    <a:pt x="43942" y="329946"/>
                  </a:lnTo>
                  <a:lnTo>
                    <a:pt x="0" y="329946"/>
                  </a:lnTo>
                  <a:lnTo>
                    <a:pt x="0" y="307975"/>
                  </a:lnTo>
                  <a:lnTo>
                    <a:pt x="43942" y="307975"/>
                  </a:lnTo>
                  <a:lnTo>
                    <a:pt x="43942" y="264033"/>
                  </a:lnTo>
                  <a:lnTo>
                    <a:pt x="0" y="264033"/>
                  </a:lnTo>
                  <a:lnTo>
                    <a:pt x="0" y="241935"/>
                  </a:lnTo>
                  <a:lnTo>
                    <a:pt x="43942" y="241935"/>
                  </a:lnTo>
                  <a:lnTo>
                    <a:pt x="43942" y="197993"/>
                  </a:lnTo>
                  <a:lnTo>
                    <a:pt x="0" y="197993"/>
                  </a:lnTo>
                  <a:lnTo>
                    <a:pt x="0" y="176022"/>
                  </a:lnTo>
                  <a:lnTo>
                    <a:pt x="43942" y="176022"/>
                  </a:lnTo>
                  <a:lnTo>
                    <a:pt x="43942" y="44069"/>
                  </a:lnTo>
                  <a:lnTo>
                    <a:pt x="176022" y="44069"/>
                  </a:lnTo>
                  <a:lnTo>
                    <a:pt x="176022" y="88011"/>
                  </a:lnTo>
                  <a:lnTo>
                    <a:pt x="197993" y="88011"/>
                  </a:lnTo>
                  <a:lnTo>
                    <a:pt x="197993" y="44069"/>
                  </a:lnTo>
                  <a:lnTo>
                    <a:pt x="241935" y="44069"/>
                  </a:lnTo>
                  <a:lnTo>
                    <a:pt x="241935" y="88011"/>
                  </a:lnTo>
                  <a:lnTo>
                    <a:pt x="263652" y="88011"/>
                  </a:lnTo>
                  <a:lnTo>
                    <a:pt x="263652" y="44069"/>
                  </a:lnTo>
                  <a:lnTo>
                    <a:pt x="307594" y="44069"/>
                  </a:lnTo>
                  <a:lnTo>
                    <a:pt x="307594" y="88011"/>
                  </a:lnTo>
                  <a:lnTo>
                    <a:pt x="329565" y="88011"/>
                  </a:lnTo>
                  <a:lnTo>
                    <a:pt x="329565" y="44069"/>
                  </a:lnTo>
                  <a:lnTo>
                    <a:pt x="373633" y="44069"/>
                  </a:lnTo>
                  <a:lnTo>
                    <a:pt x="373633" y="88011"/>
                  </a:lnTo>
                  <a:lnTo>
                    <a:pt x="395605" y="88011"/>
                  </a:lnTo>
                  <a:lnTo>
                    <a:pt x="395605" y="44069"/>
                  </a:lnTo>
                  <a:lnTo>
                    <a:pt x="527557" y="44069"/>
                  </a:lnTo>
                  <a:close/>
                  <a:moveTo>
                    <a:pt x="43942" y="395605"/>
                  </a:moveTo>
                  <a:lnTo>
                    <a:pt x="88011" y="395605"/>
                  </a:lnTo>
                  <a:lnTo>
                    <a:pt x="88011" y="373634"/>
                  </a:lnTo>
                  <a:lnTo>
                    <a:pt x="43942" y="373634"/>
                  </a:lnTo>
                  <a:lnTo>
                    <a:pt x="43942" y="395605"/>
                  </a:lnTo>
                  <a:close/>
                  <a:moveTo>
                    <a:pt x="43942" y="329946"/>
                  </a:moveTo>
                  <a:lnTo>
                    <a:pt x="88011" y="329946"/>
                  </a:lnTo>
                  <a:lnTo>
                    <a:pt x="88011" y="307975"/>
                  </a:lnTo>
                  <a:lnTo>
                    <a:pt x="43942" y="307975"/>
                  </a:lnTo>
                  <a:lnTo>
                    <a:pt x="43942" y="329946"/>
                  </a:lnTo>
                  <a:close/>
                  <a:moveTo>
                    <a:pt x="43942" y="264033"/>
                  </a:moveTo>
                  <a:lnTo>
                    <a:pt x="88011" y="264033"/>
                  </a:lnTo>
                  <a:lnTo>
                    <a:pt x="88011" y="241935"/>
                  </a:lnTo>
                  <a:lnTo>
                    <a:pt x="43942" y="241935"/>
                  </a:lnTo>
                  <a:lnTo>
                    <a:pt x="43942" y="264033"/>
                  </a:lnTo>
                  <a:close/>
                  <a:moveTo>
                    <a:pt x="43942" y="197993"/>
                  </a:moveTo>
                  <a:lnTo>
                    <a:pt x="88011" y="197993"/>
                  </a:lnTo>
                  <a:lnTo>
                    <a:pt x="88011" y="176022"/>
                  </a:lnTo>
                  <a:lnTo>
                    <a:pt x="43942" y="176022"/>
                  </a:lnTo>
                  <a:lnTo>
                    <a:pt x="43942" y="197993"/>
                  </a:lnTo>
                  <a:close/>
                  <a:moveTo>
                    <a:pt x="197993" y="527558"/>
                  </a:moveTo>
                  <a:lnTo>
                    <a:pt x="197993" y="571627"/>
                  </a:lnTo>
                  <a:lnTo>
                    <a:pt x="176022" y="571627"/>
                  </a:lnTo>
                  <a:lnTo>
                    <a:pt x="176022" y="527558"/>
                  </a:lnTo>
                  <a:lnTo>
                    <a:pt x="197993" y="527558"/>
                  </a:lnTo>
                  <a:close/>
                  <a:moveTo>
                    <a:pt x="395605" y="527558"/>
                  </a:moveTo>
                  <a:lnTo>
                    <a:pt x="395605" y="571627"/>
                  </a:lnTo>
                  <a:lnTo>
                    <a:pt x="373633" y="571627"/>
                  </a:lnTo>
                  <a:lnTo>
                    <a:pt x="373633" y="527558"/>
                  </a:lnTo>
                  <a:lnTo>
                    <a:pt x="395605" y="527558"/>
                  </a:lnTo>
                  <a:close/>
                  <a:moveTo>
                    <a:pt x="329565" y="527558"/>
                  </a:moveTo>
                  <a:lnTo>
                    <a:pt x="329565" y="571627"/>
                  </a:lnTo>
                  <a:lnTo>
                    <a:pt x="307594" y="571627"/>
                  </a:lnTo>
                  <a:lnTo>
                    <a:pt x="307594" y="527558"/>
                  </a:lnTo>
                  <a:lnTo>
                    <a:pt x="329565" y="527558"/>
                  </a:lnTo>
                  <a:close/>
                  <a:moveTo>
                    <a:pt x="263652" y="527558"/>
                  </a:moveTo>
                  <a:lnTo>
                    <a:pt x="263652" y="571627"/>
                  </a:lnTo>
                  <a:lnTo>
                    <a:pt x="241935" y="571627"/>
                  </a:lnTo>
                  <a:lnTo>
                    <a:pt x="241935" y="527558"/>
                  </a:lnTo>
                  <a:lnTo>
                    <a:pt x="263652" y="527558"/>
                  </a:lnTo>
                  <a:close/>
                  <a:moveTo>
                    <a:pt x="395605" y="0"/>
                  </a:moveTo>
                  <a:lnTo>
                    <a:pt x="395605" y="44069"/>
                  </a:lnTo>
                  <a:lnTo>
                    <a:pt x="373633" y="44069"/>
                  </a:lnTo>
                  <a:lnTo>
                    <a:pt x="373633" y="0"/>
                  </a:lnTo>
                  <a:lnTo>
                    <a:pt x="395605" y="0"/>
                  </a:lnTo>
                  <a:close/>
                  <a:moveTo>
                    <a:pt x="329565" y="0"/>
                  </a:moveTo>
                  <a:lnTo>
                    <a:pt x="329565" y="44069"/>
                  </a:lnTo>
                  <a:lnTo>
                    <a:pt x="307594" y="44069"/>
                  </a:lnTo>
                  <a:lnTo>
                    <a:pt x="307594" y="0"/>
                  </a:lnTo>
                  <a:lnTo>
                    <a:pt x="329565" y="0"/>
                  </a:lnTo>
                  <a:close/>
                  <a:moveTo>
                    <a:pt x="263652" y="0"/>
                  </a:moveTo>
                  <a:lnTo>
                    <a:pt x="263652" y="44069"/>
                  </a:lnTo>
                  <a:lnTo>
                    <a:pt x="241935" y="44069"/>
                  </a:lnTo>
                  <a:lnTo>
                    <a:pt x="241935" y="0"/>
                  </a:lnTo>
                  <a:lnTo>
                    <a:pt x="263652" y="0"/>
                  </a:lnTo>
                  <a:close/>
                  <a:moveTo>
                    <a:pt x="417576" y="154051"/>
                  </a:moveTo>
                  <a:lnTo>
                    <a:pt x="153924" y="154051"/>
                  </a:lnTo>
                  <a:lnTo>
                    <a:pt x="153924" y="417576"/>
                  </a:lnTo>
                  <a:lnTo>
                    <a:pt x="224028" y="417576"/>
                  </a:lnTo>
                  <a:lnTo>
                    <a:pt x="246126" y="395605"/>
                  </a:lnTo>
                  <a:lnTo>
                    <a:pt x="325501" y="395605"/>
                  </a:lnTo>
                  <a:lnTo>
                    <a:pt x="347091" y="417576"/>
                  </a:lnTo>
                  <a:lnTo>
                    <a:pt x="417576" y="417576"/>
                  </a:lnTo>
                  <a:lnTo>
                    <a:pt x="417576" y="154051"/>
                  </a:lnTo>
                  <a:close/>
                  <a:moveTo>
                    <a:pt x="395605" y="176022"/>
                  </a:moveTo>
                  <a:lnTo>
                    <a:pt x="176022" y="176022"/>
                  </a:lnTo>
                  <a:lnTo>
                    <a:pt x="176022" y="395605"/>
                  </a:lnTo>
                  <a:lnTo>
                    <a:pt x="215519" y="395605"/>
                  </a:lnTo>
                  <a:lnTo>
                    <a:pt x="237490" y="373634"/>
                  </a:lnTo>
                  <a:lnTo>
                    <a:pt x="334010" y="373634"/>
                  </a:lnTo>
                  <a:lnTo>
                    <a:pt x="356107" y="395605"/>
                  </a:lnTo>
                  <a:lnTo>
                    <a:pt x="395605" y="395605"/>
                  </a:lnTo>
                  <a:lnTo>
                    <a:pt x="395605" y="176022"/>
                  </a:lnTo>
                  <a:close/>
                </a:path>
              </a:pathLst>
            </a:custGeom>
            <a:solidFill>
              <a:srgbClr val="B6E2E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684"/>
            <p:cNvSpPr/>
            <p:nvPr/>
          </p:nvSpPr>
          <p:spPr>
            <a:xfrm>
              <a:off x="5645733" y="4068411"/>
              <a:ext cx="698246" cy="714263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197866" y="0"/>
                  </a:moveTo>
                  <a:lnTo>
                    <a:pt x="197866" y="43942"/>
                  </a:lnTo>
                  <a:lnTo>
                    <a:pt x="175895" y="43942"/>
                  </a:lnTo>
                  <a:lnTo>
                    <a:pt x="175895" y="0"/>
                  </a:lnTo>
                  <a:lnTo>
                    <a:pt x="197866" y="0"/>
                  </a:lnTo>
                  <a:close/>
                  <a:moveTo>
                    <a:pt x="527431" y="43942"/>
                  </a:moveTo>
                  <a:lnTo>
                    <a:pt x="527431" y="175895"/>
                  </a:lnTo>
                  <a:lnTo>
                    <a:pt x="571500" y="175895"/>
                  </a:lnTo>
                  <a:lnTo>
                    <a:pt x="571500" y="197993"/>
                  </a:lnTo>
                  <a:lnTo>
                    <a:pt x="527431" y="197993"/>
                  </a:lnTo>
                  <a:lnTo>
                    <a:pt x="527431" y="175895"/>
                  </a:lnTo>
                  <a:lnTo>
                    <a:pt x="483489" y="175895"/>
                  </a:lnTo>
                  <a:lnTo>
                    <a:pt x="483489" y="197993"/>
                  </a:lnTo>
                  <a:lnTo>
                    <a:pt x="527431" y="197993"/>
                  </a:lnTo>
                  <a:lnTo>
                    <a:pt x="527431" y="241935"/>
                  </a:lnTo>
                  <a:lnTo>
                    <a:pt x="571500" y="241935"/>
                  </a:lnTo>
                  <a:lnTo>
                    <a:pt x="571500" y="263906"/>
                  </a:lnTo>
                  <a:lnTo>
                    <a:pt x="527431" y="263906"/>
                  </a:lnTo>
                  <a:lnTo>
                    <a:pt x="527431" y="241935"/>
                  </a:lnTo>
                  <a:lnTo>
                    <a:pt x="483489" y="241935"/>
                  </a:lnTo>
                  <a:lnTo>
                    <a:pt x="483489" y="263906"/>
                  </a:lnTo>
                  <a:lnTo>
                    <a:pt x="527431" y="263906"/>
                  </a:lnTo>
                  <a:lnTo>
                    <a:pt x="527431" y="307975"/>
                  </a:lnTo>
                  <a:lnTo>
                    <a:pt x="571500" y="307975"/>
                  </a:lnTo>
                  <a:lnTo>
                    <a:pt x="571500" y="329946"/>
                  </a:lnTo>
                  <a:lnTo>
                    <a:pt x="527431" y="329946"/>
                  </a:lnTo>
                  <a:lnTo>
                    <a:pt x="527431" y="307975"/>
                  </a:lnTo>
                  <a:lnTo>
                    <a:pt x="483489" y="307975"/>
                  </a:lnTo>
                  <a:lnTo>
                    <a:pt x="483489" y="329946"/>
                  </a:lnTo>
                  <a:lnTo>
                    <a:pt x="527431" y="329946"/>
                  </a:lnTo>
                  <a:lnTo>
                    <a:pt x="527431" y="373507"/>
                  </a:lnTo>
                  <a:lnTo>
                    <a:pt x="571500" y="373507"/>
                  </a:lnTo>
                  <a:lnTo>
                    <a:pt x="571500" y="395605"/>
                  </a:lnTo>
                  <a:lnTo>
                    <a:pt x="527431" y="395605"/>
                  </a:lnTo>
                  <a:lnTo>
                    <a:pt x="527431" y="373507"/>
                  </a:lnTo>
                  <a:lnTo>
                    <a:pt x="483489" y="373507"/>
                  </a:lnTo>
                  <a:lnTo>
                    <a:pt x="483489" y="395605"/>
                  </a:lnTo>
                  <a:lnTo>
                    <a:pt x="527431" y="395605"/>
                  </a:lnTo>
                  <a:lnTo>
                    <a:pt x="527431" y="527558"/>
                  </a:lnTo>
                  <a:lnTo>
                    <a:pt x="395478" y="527558"/>
                  </a:lnTo>
                  <a:lnTo>
                    <a:pt x="395478" y="483489"/>
                  </a:lnTo>
                  <a:lnTo>
                    <a:pt x="373507" y="483489"/>
                  </a:lnTo>
                  <a:lnTo>
                    <a:pt x="373507" y="527558"/>
                  </a:lnTo>
                  <a:lnTo>
                    <a:pt x="329565" y="527558"/>
                  </a:lnTo>
                  <a:lnTo>
                    <a:pt x="329565" y="483489"/>
                  </a:lnTo>
                  <a:lnTo>
                    <a:pt x="307467" y="483489"/>
                  </a:lnTo>
                  <a:lnTo>
                    <a:pt x="307467" y="527558"/>
                  </a:lnTo>
                  <a:lnTo>
                    <a:pt x="263525" y="527558"/>
                  </a:lnTo>
                  <a:lnTo>
                    <a:pt x="263525" y="483489"/>
                  </a:lnTo>
                  <a:lnTo>
                    <a:pt x="241935" y="483489"/>
                  </a:lnTo>
                  <a:lnTo>
                    <a:pt x="241935" y="527558"/>
                  </a:lnTo>
                  <a:lnTo>
                    <a:pt x="197866" y="527558"/>
                  </a:lnTo>
                  <a:lnTo>
                    <a:pt x="197866" y="483489"/>
                  </a:lnTo>
                  <a:lnTo>
                    <a:pt x="175895" y="483489"/>
                  </a:lnTo>
                  <a:lnTo>
                    <a:pt x="175895" y="527558"/>
                  </a:lnTo>
                  <a:lnTo>
                    <a:pt x="43942" y="527558"/>
                  </a:lnTo>
                  <a:lnTo>
                    <a:pt x="43942" y="395605"/>
                  </a:lnTo>
                  <a:lnTo>
                    <a:pt x="0" y="395605"/>
                  </a:lnTo>
                  <a:lnTo>
                    <a:pt x="0" y="373507"/>
                  </a:lnTo>
                  <a:lnTo>
                    <a:pt x="43942" y="373507"/>
                  </a:lnTo>
                  <a:lnTo>
                    <a:pt x="43942" y="329946"/>
                  </a:lnTo>
                  <a:lnTo>
                    <a:pt x="0" y="329946"/>
                  </a:lnTo>
                  <a:lnTo>
                    <a:pt x="0" y="307975"/>
                  </a:lnTo>
                  <a:lnTo>
                    <a:pt x="43942" y="307975"/>
                  </a:lnTo>
                  <a:lnTo>
                    <a:pt x="43942" y="263906"/>
                  </a:lnTo>
                  <a:lnTo>
                    <a:pt x="0" y="263906"/>
                  </a:lnTo>
                  <a:lnTo>
                    <a:pt x="0" y="241935"/>
                  </a:lnTo>
                  <a:lnTo>
                    <a:pt x="43942" y="241935"/>
                  </a:lnTo>
                  <a:lnTo>
                    <a:pt x="43942" y="197993"/>
                  </a:lnTo>
                  <a:lnTo>
                    <a:pt x="0" y="197993"/>
                  </a:lnTo>
                  <a:lnTo>
                    <a:pt x="0" y="175895"/>
                  </a:lnTo>
                  <a:lnTo>
                    <a:pt x="43942" y="175895"/>
                  </a:lnTo>
                  <a:lnTo>
                    <a:pt x="43942" y="43942"/>
                  </a:lnTo>
                  <a:lnTo>
                    <a:pt x="175895" y="43942"/>
                  </a:lnTo>
                  <a:lnTo>
                    <a:pt x="175895" y="88011"/>
                  </a:lnTo>
                  <a:lnTo>
                    <a:pt x="197866" y="88011"/>
                  </a:lnTo>
                  <a:lnTo>
                    <a:pt x="197866" y="43942"/>
                  </a:lnTo>
                  <a:lnTo>
                    <a:pt x="241935" y="43942"/>
                  </a:lnTo>
                  <a:lnTo>
                    <a:pt x="241935" y="88011"/>
                  </a:lnTo>
                  <a:lnTo>
                    <a:pt x="263525" y="88011"/>
                  </a:lnTo>
                  <a:lnTo>
                    <a:pt x="263525" y="43942"/>
                  </a:lnTo>
                  <a:lnTo>
                    <a:pt x="307467" y="43942"/>
                  </a:lnTo>
                  <a:lnTo>
                    <a:pt x="307467" y="88011"/>
                  </a:lnTo>
                  <a:lnTo>
                    <a:pt x="329565" y="88011"/>
                  </a:lnTo>
                  <a:lnTo>
                    <a:pt x="329565" y="43942"/>
                  </a:lnTo>
                  <a:lnTo>
                    <a:pt x="373507" y="43942"/>
                  </a:lnTo>
                  <a:lnTo>
                    <a:pt x="373507" y="88011"/>
                  </a:lnTo>
                  <a:lnTo>
                    <a:pt x="395478" y="88011"/>
                  </a:lnTo>
                  <a:lnTo>
                    <a:pt x="395478" y="43942"/>
                  </a:lnTo>
                  <a:lnTo>
                    <a:pt x="527431" y="43942"/>
                  </a:lnTo>
                  <a:close/>
                  <a:moveTo>
                    <a:pt x="43942" y="395605"/>
                  </a:moveTo>
                  <a:lnTo>
                    <a:pt x="87884" y="395605"/>
                  </a:lnTo>
                  <a:lnTo>
                    <a:pt x="87884" y="373507"/>
                  </a:lnTo>
                  <a:lnTo>
                    <a:pt x="43942" y="373507"/>
                  </a:lnTo>
                  <a:lnTo>
                    <a:pt x="43942" y="395605"/>
                  </a:lnTo>
                  <a:close/>
                  <a:moveTo>
                    <a:pt x="43942" y="329946"/>
                  </a:moveTo>
                  <a:lnTo>
                    <a:pt x="87884" y="329946"/>
                  </a:lnTo>
                  <a:lnTo>
                    <a:pt x="87884" y="307975"/>
                  </a:lnTo>
                  <a:lnTo>
                    <a:pt x="43942" y="307975"/>
                  </a:lnTo>
                  <a:lnTo>
                    <a:pt x="43942" y="329946"/>
                  </a:lnTo>
                  <a:close/>
                  <a:moveTo>
                    <a:pt x="43942" y="263906"/>
                  </a:moveTo>
                  <a:lnTo>
                    <a:pt x="87884" y="263906"/>
                  </a:lnTo>
                  <a:lnTo>
                    <a:pt x="87884" y="241935"/>
                  </a:lnTo>
                  <a:lnTo>
                    <a:pt x="43942" y="241935"/>
                  </a:lnTo>
                  <a:lnTo>
                    <a:pt x="43942" y="263906"/>
                  </a:lnTo>
                  <a:close/>
                  <a:moveTo>
                    <a:pt x="43942" y="197993"/>
                  </a:moveTo>
                  <a:lnTo>
                    <a:pt x="87884" y="197993"/>
                  </a:lnTo>
                  <a:lnTo>
                    <a:pt x="87884" y="175895"/>
                  </a:lnTo>
                  <a:lnTo>
                    <a:pt x="43942" y="175895"/>
                  </a:lnTo>
                  <a:lnTo>
                    <a:pt x="43942" y="197993"/>
                  </a:lnTo>
                  <a:close/>
                  <a:moveTo>
                    <a:pt x="197866" y="527558"/>
                  </a:moveTo>
                  <a:lnTo>
                    <a:pt x="197866" y="571500"/>
                  </a:lnTo>
                  <a:lnTo>
                    <a:pt x="175895" y="571500"/>
                  </a:lnTo>
                  <a:lnTo>
                    <a:pt x="175895" y="527558"/>
                  </a:lnTo>
                  <a:lnTo>
                    <a:pt x="197866" y="527558"/>
                  </a:lnTo>
                  <a:close/>
                  <a:moveTo>
                    <a:pt x="395478" y="527558"/>
                  </a:moveTo>
                  <a:lnTo>
                    <a:pt x="395478" y="571500"/>
                  </a:lnTo>
                  <a:lnTo>
                    <a:pt x="373507" y="571500"/>
                  </a:lnTo>
                  <a:lnTo>
                    <a:pt x="373507" y="527558"/>
                  </a:lnTo>
                  <a:lnTo>
                    <a:pt x="395478" y="527558"/>
                  </a:lnTo>
                  <a:close/>
                  <a:moveTo>
                    <a:pt x="329565" y="527558"/>
                  </a:moveTo>
                  <a:lnTo>
                    <a:pt x="329565" y="571500"/>
                  </a:lnTo>
                  <a:lnTo>
                    <a:pt x="307467" y="571500"/>
                  </a:lnTo>
                  <a:lnTo>
                    <a:pt x="307467" y="527558"/>
                  </a:lnTo>
                  <a:lnTo>
                    <a:pt x="329565" y="527558"/>
                  </a:lnTo>
                  <a:close/>
                  <a:moveTo>
                    <a:pt x="263525" y="527558"/>
                  </a:moveTo>
                  <a:lnTo>
                    <a:pt x="263525" y="571500"/>
                  </a:lnTo>
                  <a:lnTo>
                    <a:pt x="241935" y="571500"/>
                  </a:lnTo>
                  <a:lnTo>
                    <a:pt x="241935" y="527558"/>
                  </a:lnTo>
                  <a:lnTo>
                    <a:pt x="263525" y="527558"/>
                  </a:lnTo>
                  <a:close/>
                  <a:moveTo>
                    <a:pt x="395478" y="0"/>
                  </a:moveTo>
                  <a:lnTo>
                    <a:pt x="395478" y="43942"/>
                  </a:lnTo>
                  <a:lnTo>
                    <a:pt x="373507" y="43942"/>
                  </a:lnTo>
                  <a:lnTo>
                    <a:pt x="373507" y="0"/>
                  </a:lnTo>
                  <a:lnTo>
                    <a:pt x="395478" y="0"/>
                  </a:lnTo>
                  <a:close/>
                  <a:moveTo>
                    <a:pt x="329565" y="0"/>
                  </a:moveTo>
                  <a:lnTo>
                    <a:pt x="329565" y="43942"/>
                  </a:lnTo>
                  <a:lnTo>
                    <a:pt x="307467" y="43942"/>
                  </a:lnTo>
                  <a:lnTo>
                    <a:pt x="307467" y="0"/>
                  </a:lnTo>
                  <a:lnTo>
                    <a:pt x="329565" y="0"/>
                  </a:lnTo>
                  <a:close/>
                  <a:moveTo>
                    <a:pt x="263525" y="0"/>
                  </a:moveTo>
                  <a:lnTo>
                    <a:pt x="263525" y="43942"/>
                  </a:lnTo>
                  <a:lnTo>
                    <a:pt x="241935" y="43942"/>
                  </a:lnTo>
                  <a:lnTo>
                    <a:pt x="241935" y="0"/>
                  </a:lnTo>
                  <a:lnTo>
                    <a:pt x="263525" y="0"/>
                  </a:lnTo>
                  <a:close/>
                  <a:moveTo>
                    <a:pt x="417449" y="153924"/>
                  </a:moveTo>
                  <a:lnTo>
                    <a:pt x="153924" y="153924"/>
                  </a:lnTo>
                  <a:lnTo>
                    <a:pt x="153924" y="417576"/>
                  </a:lnTo>
                  <a:lnTo>
                    <a:pt x="224028" y="417576"/>
                  </a:lnTo>
                  <a:lnTo>
                    <a:pt x="245999" y="395605"/>
                  </a:lnTo>
                  <a:lnTo>
                    <a:pt x="325374" y="395605"/>
                  </a:lnTo>
                  <a:lnTo>
                    <a:pt x="347091" y="417576"/>
                  </a:lnTo>
                  <a:lnTo>
                    <a:pt x="417449" y="417576"/>
                  </a:lnTo>
                  <a:lnTo>
                    <a:pt x="417449" y="153924"/>
                  </a:lnTo>
                  <a:close/>
                  <a:moveTo>
                    <a:pt x="395478" y="175895"/>
                  </a:moveTo>
                  <a:lnTo>
                    <a:pt x="175895" y="175895"/>
                  </a:lnTo>
                  <a:lnTo>
                    <a:pt x="175895" y="395605"/>
                  </a:lnTo>
                  <a:lnTo>
                    <a:pt x="215392" y="395605"/>
                  </a:lnTo>
                  <a:lnTo>
                    <a:pt x="237363" y="373507"/>
                  </a:lnTo>
                  <a:lnTo>
                    <a:pt x="334010" y="373507"/>
                  </a:lnTo>
                  <a:lnTo>
                    <a:pt x="355981" y="395605"/>
                  </a:lnTo>
                  <a:lnTo>
                    <a:pt x="395478" y="395605"/>
                  </a:lnTo>
                  <a:lnTo>
                    <a:pt x="395478" y="175895"/>
                  </a:lnTo>
                  <a:close/>
                </a:path>
              </a:pathLst>
            </a:custGeom>
            <a:solidFill>
              <a:srgbClr val="B6E2E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685"/>
            <p:cNvSpPr/>
            <p:nvPr/>
          </p:nvSpPr>
          <p:spPr>
            <a:xfrm>
              <a:off x="7612462" y="3123202"/>
              <a:ext cx="349278" cy="357132"/>
            </a:xfrm>
            <a:custGeom>
              <a:avLst/>
              <a:gdLst/>
              <a:ahLst/>
              <a:cxnLst/>
              <a:rect l="l" t="t" r="r" b="b"/>
              <a:pathLst>
                <a:path w="285877" h="285750">
                  <a:moveTo>
                    <a:pt x="99059" y="0"/>
                  </a:moveTo>
                  <a:lnTo>
                    <a:pt x="99059" y="21971"/>
                  </a:lnTo>
                  <a:lnTo>
                    <a:pt x="88011" y="21971"/>
                  </a:lnTo>
                  <a:lnTo>
                    <a:pt x="88011" y="0"/>
                  </a:lnTo>
                  <a:lnTo>
                    <a:pt x="99059" y="0"/>
                  </a:lnTo>
                  <a:close/>
                  <a:moveTo>
                    <a:pt x="263779" y="21971"/>
                  </a:moveTo>
                  <a:lnTo>
                    <a:pt x="263779" y="88011"/>
                  </a:lnTo>
                  <a:lnTo>
                    <a:pt x="285877" y="88011"/>
                  </a:lnTo>
                  <a:lnTo>
                    <a:pt x="285877" y="99060"/>
                  </a:lnTo>
                  <a:lnTo>
                    <a:pt x="263779" y="99060"/>
                  </a:lnTo>
                  <a:lnTo>
                    <a:pt x="263779" y="88011"/>
                  </a:lnTo>
                  <a:lnTo>
                    <a:pt x="241808" y="88011"/>
                  </a:lnTo>
                  <a:lnTo>
                    <a:pt x="241808" y="99060"/>
                  </a:lnTo>
                  <a:lnTo>
                    <a:pt x="263779" y="99060"/>
                  </a:lnTo>
                  <a:lnTo>
                    <a:pt x="263779" y="121031"/>
                  </a:lnTo>
                  <a:lnTo>
                    <a:pt x="285877" y="121031"/>
                  </a:lnTo>
                  <a:lnTo>
                    <a:pt x="285877" y="131953"/>
                  </a:lnTo>
                  <a:lnTo>
                    <a:pt x="263779" y="131953"/>
                  </a:lnTo>
                  <a:lnTo>
                    <a:pt x="263779" y="121031"/>
                  </a:lnTo>
                  <a:lnTo>
                    <a:pt x="241808" y="121031"/>
                  </a:lnTo>
                  <a:lnTo>
                    <a:pt x="241808" y="131953"/>
                  </a:lnTo>
                  <a:lnTo>
                    <a:pt x="263779" y="131953"/>
                  </a:lnTo>
                  <a:lnTo>
                    <a:pt x="263779" y="154051"/>
                  </a:lnTo>
                  <a:lnTo>
                    <a:pt x="285877" y="154051"/>
                  </a:lnTo>
                  <a:lnTo>
                    <a:pt x="285877" y="164973"/>
                  </a:lnTo>
                  <a:lnTo>
                    <a:pt x="263779" y="164973"/>
                  </a:lnTo>
                  <a:lnTo>
                    <a:pt x="263779" y="154051"/>
                  </a:lnTo>
                  <a:lnTo>
                    <a:pt x="241808" y="154051"/>
                  </a:lnTo>
                  <a:lnTo>
                    <a:pt x="241808" y="164973"/>
                  </a:lnTo>
                  <a:lnTo>
                    <a:pt x="263779" y="164973"/>
                  </a:lnTo>
                  <a:lnTo>
                    <a:pt x="263779" y="186817"/>
                  </a:lnTo>
                  <a:lnTo>
                    <a:pt x="285877" y="186817"/>
                  </a:lnTo>
                  <a:lnTo>
                    <a:pt x="285877" y="197866"/>
                  </a:lnTo>
                  <a:lnTo>
                    <a:pt x="263779" y="197866"/>
                  </a:lnTo>
                  <a:lnTo>
                    <a:pt x="263779" y="186817"/>
                  </a:lnTo>
                  <a:lnTo>
                    <a:pt x="241808" y="186817"/>
                  </a:lnTo>
                  <a:lnTo>
                    <a:pt x="241808" y="197866"/>
                  </a:lnTo>
                  <a:lnTo>
                    <a:pt x="263779" y="197866"/>
                  </a:lnTo>
                  <a:lnTo>
                    <a:pt x="263779" y="263779"/>
                  </a:lnTo>
                  <a:lnTo>
                    <a:pt x="197866" y="263779"/>
                  </a:lnTo>
                  <a:lnTo>
                    <a:pt x="197866" y="241808"/>
                  </a:lnTo>
                  <a:lnTo>
                    <a:pt x="186817" y="241808"/>
                  </a:lnTo>
                  <a:lnTo>
                    <a:pt x="186817" y="263779"/>
                  </a:lnTo>
                  <a:lnTo>
                    <a:pt x="164845" y="263779"/>
                  </a:lnTo>
                  <a:lnTo>
                    <a:pt x="164845" y="241808"/>
                  </a:lnTo>
                  <a:lnTo>
                    <a:pt x="153796" y="241808"/>
                  </a:lnTo>
                  <a:lnTo>
                    <a:pt x="153796" y="263779"/>
                  </a:lnTo>
                  <a:lnTo>
                    <a:pt x="131826" y="263779"/>
                  </a:lnTo>
                  <a:lnTo>
                    <a:pt x="131826" y="241808"/>
                  </a:lnTo>
                  <a:lnTo>
                    <a:pt x="121031" y="241808"/>
                  </a:lnTo>
                  <a:lnTo>
                    <a:pt x="121031" y="263779"/>
                  </a:lnTo>
                  <a:lnTo>
                    <a:pt x="99059" y="263779"/>
                  </a:lnTo>
                  <a:lnTo>
                    <a:pt x="99059" y="241808"/>
                  </a:lnTo>
                  <a:lnTo>
                    <a:pt x="88011" y="241808"/>
                  </a:lnTo>
                  <a:lnTo>
                    <a:pt x="88011" y="263779"/>
                  </a:lnTo>
                  <a:lnTo>
                    <a:pt x="22098" y="263779"/>
                  </a:lnTo>
                  <a:lnTo>
                    <a:pt x="22098" y="197866"/>
                  </a:lnTo>
                  <a:lnTo>
                    <a:pt x="0" y="197866"/>
                  </a:lnTo>
                  <a:lnTo>
                    <a:pt x="0" y="186817"/>
                  </a:lnTo>
                  <a:lnTo>
                    <a:pt x="22098" y="186817"/>
                  </a:lnTo>
                  <a:lnTo>
                    <a:pt x="22098" y="164973"/>
                  </a:lnTo>
                  <a:lnTo>
                    <a:pt x="0" y="164973"/>
                  </a:lnTo>
                  <a:lnTo>
                    <a:pt x="0" y="154051"/>
                  </a:lnTo>
                  <a:lnTo>
                    <a:pt x="22098" y="154051"/>
                  </a:lnTo>
                  <a:lnTo>
                    <a:pt x="22098" y="131953"/>
                  </a:lnTo>
                  <a:lnTo>
                    <a:pt x="0" y="131953"/>
                  </a:lnTo>
                  <a:lnTo>
                    <a:pt x="0" y="121031"/>
                  </a:lnTo>
                  <a:lnTo>
                    <a:pt x="22098" y="121031"/>
                  </a:lnTo>
                  <a:lnTo>
                    <a:pt x="22098" y="99060"/>
                  </a:lnTo>
                  <a:lnTo>
                    <a:pt x="0" y="99060"/>
                  </a:lnTo>
                  <a:lnTo>
                    <a:pt x="0" y="88011"/>
                  </a:lnTo>
                  <a:lnTo>
                    <a:pt x="22098" y="88011"/>
                  </a:lnTo>
                  <a:lnTo>
                    <a:pt x="22098" y="21971"/>
                  </a:lnTo>
                  <a:lnTo>
                    <a:pt x="88011" y="21971"/>
                  </a:lnTo>
                  <a:lnTo>
                    <a:pt x="88011" y="44069"/>
                  </a:lnTo>
                  <a:lnTo>
                    <a:pt x="99059" y="44069"/>
                  </a:lnTo>
                  <a:lnTo>
                    <a:pt x="99059" y="21971"/>
                  </a:lnTo>
                  <a:lnTo>
                    <a:pt x="121031" y="21971"/>
                  </a:lnTo>
                  <a:lnTo>
                    <a:pt x="121031" y="44069"/>
                  </a:lnTo>
                  <a:lnTo>
                    <a:pt x="131826" y="44069"/>
                  </a:lnTo>
                  <a:lnTo>
                    <a:pt x="131826" y="21971"/>
                  </a:lnTo>
                  <a:lnTo>
                    <a:pt x="153796" y="21971"/>
                  </a:lnTo>
                  <a:lnTo>
                    <a:pt x="153796" y="44069"/>
                  </a:lnTo>
                  <a:lnTo>
                    <a:pt x="164845" y="44069"/>
                  </a:lnTo>
                  <a:lnTo>
                    <a:pt x="164845" y="21971"/>
                  </a:lnTo>
                  <a:lnTo>
                    <a:pt x="186817" y="21971"/>
                  </a:lnTo>
                  <a:lnTo>
                    <a:pt x="186817" y="44069"/>
                  </a:lnTo>
                  <a:lnTo>
                    <a:pt x="197866" y="44069"/>
                  </a:lnTo>
                  <a:lnTo>
                    <a:pt x="197866" y="21971"/>
                  </a:lnTo>
                  <a:lnTo>
                    <a:pt x="263779" y="21971"/>
                  </a:lnTo>
                  <a:close/>
                  <a:moveTo>
                    <a:pt x="22098" y="197866"/>
                  </a:moveTo>
                  <a:lnTo>
                    <a:pt x="44069" y="197866"/>
                  </a:lnTo>
                  <a:lnTo>
                    <a:pt x="44069" y="186817"/>
                  </a:lnTo>
                  <a:lnTo>
                    <a:pt x="22098" y="186817"/>
                  </a:lnTo>
                  <a:lnTo>
                    <a:pt x="22098" y="197866"/>
                  </a:lnTo>
                  <a:close/>
                  <a:moveTo>
                    <a:pt x="22098" y="164973"/>
                  </a:moveTo>
                  <a:lnTo>
                    <a:pt x="44069" y="164973"/>
                  </a:lnTo>
                  <a:lnTo>
                    <a:pt x="44069" y="154051"/>
                  </a:lnTo>
                  <a:lnTo>
                    <a:pt x="22098" y="154051"/>
                  </a:lnTo>
                  <a:lnTo>
                    <a:pt x="22098" y="164973"/>
                  </a:lnTo>
                  <a:close/>
                  <a:moveTo>
                    <a:pt x="22098" y="131953"/>
                  </a:moveTo>
                  <a:lnTo>
                    <a:pt x="44069" y="131953"/>
                  </a:lnTo>
                  <a:lnTo>
                    <a:pt x="44069" y="121031"/>
                  </a:lnTo>
                  <a:lnTo>
                    <a:pt x="22098" y="121031"/>
                  </a:lnTo>
                  <a:lnTo>
                    <a:pt x="22098" y="131953"/>
                  </a:lnTo>
                  <a:close/>
                  <a:moveTo>
                    <a:pt x="22098" y="99060"/>
                  </a:moveTo>
                  <a:lnTo>
                    <a:pt x="44069" y="99060"/>
                  </a:lnTo>
                  <a:lnTo>
                    <a:pt x="44069" y="88011"/>
                  </a:lnTo>
                  <a:lnTo>
                    <a:pt x="22098" y="88011"/>
                  </a:lnTo>
                  <a:lnTo>
                    <a:pt x="22098" y="99060"/>
                  </a:lnTo>
                  <a:close/>
                  <a:moveTo>
                    <a:pt x="99059" y="263779"/>
                  </a:moveTo>
                  <a:lnTo>
                    <a:pt x="99059" y="285750"/>
                  </a:lnTo>
                  <a:lnTo>
                    <a:pt x="88011" y="285750"/>
                  </a:lnTo>
                  <a:lnTo>
                    <a:pt x="88011" y="263779"/>
                  </a:lnTo>
                  <a:lnTo>
                    <a:pt x="99059" y="263779"/>
                  </a:lnTo>
                  <a:close/>
                  <a:moveTo>
                    <a:pt x="197866" y="263779"/>
                  </a:moveTo>
                  <a:lnTo>
                    <a:pt x="197866" y="285750"/>
                  </a:lnTo>
                  <a:lnTo>
                    <a:pt x="186817" y="285750"/>
                  </a:lnTo>
                  <a:lnTo>
                    <a:pt x="186817" y="263779"/>
                  </a:lnTo>
                  <a:lnTo>
                    <a:pt x="197866" y="263779"/>
                  </a:lnTo>
                  <a:close/>
                  <a:moveTo>
                    <a:pt x="164845" y="263779"/>
                  </a:moveTo>
                  <a:lnTo>
                    <a:pt x="164845" y="285750"/>
                  </a:lnTo>
                  <a:lnTo>
                    <a:pt x="153796" y="285750"/>
                  </a:lnTo>
                  <a:lnTo>
                    <a:pt x="153796" y="263779"/>
                  </a:lnTo>
                  <a:lnTo>
                    <a:pt x="164845" y="263779"/>
                  </a:lnTo>
                  <a:close/>
                  <a:moveTo>
                    <a:pt x="131826" y="263779"/>
                  </a:moveTo>
                  <a:lnTo>
                    <a:pt x="131826" y="285750"/>
                  </a:lnTo>
                  <a:lnTo>
                    <a:pt x="121031" y="285750"/>
                  </a:lnTo>
                  <a:lnTo>
                    <a:pt x="121031" y="263779"/>
                  </a:lnTo>
                  <a:lnTo>
                    <a:pt x="131826" y="263779"/>
                  </a:lnTo>
                  <a:close/>
                  <a:moveTo>
                    <a:pt x="197866" y="0"/>
                  </a:moveTo>
                  <a:lnTo>
                    <a:pt x="197866" y="21971"/>
                  </a:lnTo>
                  <a:lnTo>
                    <a:pt x="186817" y="21971"/>
                  </a:lnTo>
                  <a:lnTo>
                    <a:pt x="186817" y="0"/>
                  </a:lnTo>
                  <a:lnTo>
                    <a:pt x="197866" y="0"/>
                  </a:lnTo>
                  <a:close/>
                  <a:moveTo>
                    <a:pt x="164845" y="0"/>
                  </a:moveTo>
                  <a:lnTo>
                    <a:pt x="164845" y="21971"/>
                  </a:lnTo>
                  <a:lnTo>
                    <a:pt x="153796" y="21971"/>
                  </a:lnTo>
                  <a:lnTo>
                    <a:pt x="153796" y="0"/>
                  </a:lnTo>
                  <a:lnTo>
                    <a:pt x="164845" y="0"/>
                  </a:lnTo>
                  <a:close/>
                  <a:moveTo>
                    <a:pt x="131826" y="0"/>
                  </a:moveTo>
                  <a:lnTo>
                    <a:pt x="131826" y="21971"/>
                  </a:lnTo>
                  <a:lnTo>
                    <a:pt x="121031" y="21971"/>
                  </a:lnTo>
                  <a:lnTo>
                    <a:pt x="121031" y="0"/>
                  </a:lnTo>
                  <a:lnTo>
                    <a:pt x="131826" y="0"/>
                  </a:lnTo>
                  <a:close/>
                  <a:moveTo>
                    <a:pt x="208788" y="76962"/>
                  </a:moveTo>
                  <a:lnTo>
                    <a:pt x="77089" y="76962"/>
                  </a:lnTo>
                  <a:lnTo>
                    <a:pt x="77089" y="208788"/>
                  </a:lnTo>
                  <a:lnTo>
                    <a:pt x="112141" y="208788"/>
                  </a:lnTo>
                  <a:lnTo>
                    <a:pt x="123063" y="197866"/>
                  </a:lnTo>
                  <a:lnTo>
                    <a:pt x="162814" y="197866"/>
                  </a:lnTo>
                  <a:lnTo>
                    <a:pt x="173608" y="208788"/>
                  </a:lnTo>
                  <a:lnTo>
                    <a:pt x="208788" y="208788"/>
                  </a:lnTo>
                  <a:lnTo>
                    <a:pt x="208788" y="76962"/>
                  </a:lnTo>
                  <a:close/>
                  <a:moveTo>
                    <a:pt x="197866" y="88011"/>
                  </a:moveTo>
                  <a:lnTo>
                    <a:pt x="88011" y="88011"/>
                  </a:lnTo>
                  <a:lnTo>
                    <a:pt x="88011" y="197866"/>
                  </a:lnTo>
                  <a:lnTo>
                    <a:pt x="107823" y="197866"/>
                  </a:lnTo>
                  <a:lnTo>
                    <a:pt x="118745" y="186817"/>
                  </a:lnTo>
                  <a:lnTo>
                    <a:pt x="167132" y="186817"/>
                  </a:lnTo>
                  <a:lnTo>
                    <a:pt x="178054" y="197866"/>
                  </a:lnTo>
                  <a:lnTo>
                    <a:pt x="197866" y="197866"/>
                  </a:lnTo>
                  <a:lnTo>
                    <a:pt x="197866" y="88011"/>
                  </a:lnTo>
                  <a:close/>
                </a:path>
              </a:pathLst>
            </a:custGeom>
            <a:solidFill>
              <a:srgbClr val="B6E2E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text 1"/>
            <p:cNvSpPr txBox="1"/>
            <p:nvPr/>
          </p:nvSpPr>
          <p:spPr>
            <a:xfrm>
              <a:off x="4853077" y="2538943"/>
              <a:ext cx="2239878" cy="61068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275733"/>
              <a:r>
                <a:rPr lang="uk-UA" sz="2400" b="1" spc="9" dirty="0" smtClean="0">
                  <a:solidFill>
                    <a:srgbClr val="FFFFFF"/>
                  </a:solidFill>
                  <a:cs typeface="Arial"/>
                </a:rPr>
                <a:t>Віртуальна </a:t>
              </a:r>
              <a:r>
                <a:rPr sz="2400" b="1" spc="9" dirty="0" smtClean="0">
                  <a:solidFill>
                    <a:srgbClr val="FFFFFF"/>
                  </a:solidFill>
                  <a:cs typeface="Arial"/>
                </a:rPr>
                <a:t>&amp; </a:t>
              </a:r>
              <a:endParaRPr sz="2400" dirty="0">
                <a:solidFill>
                  <a:prstClr val="black"/>
                </a:solidFill>
                <a:cs typeface="Arial"/>
              </a:endParaRPr>
            </a:p>
            <a:p>
              <a:r>
                <a:rPr lang="uk-UA" b="1" spc="9" dirty="0" smtClean="0">
                  <a:solidFill>
                    <a:srgbClr val="FFFFFF"/>
                  </a:solidFill>
                  <a:cs typeface="Arial"/>
                </a:rPr>
                <a:t>доповнена реальність</a:t>
              </a:r>
              <a:endParaRPr sz="16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68" name="text 1"/>
            <p:cNvSpPr txBox="1"/>
            <p:nvPr/>
          </p:nvSpPr>
          <p:spPr>
            <a:xfrm>
              <a:off x="2695198" y="2661445"/>
              <a:ext cx="959909" cy="26172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uk-UA" b="1" spc="9" dirty="0" err="1" smtClean="0">
                  <a:solidFill>
                    <a:srgbClr val="FFFFFF"/>
                  </a:solidFill>
                  <a:cs typeface="Arial"/>
                </a:rPr>
                <a:t>Блокчейн</a:t>
              </a:r>
              <a:endParaRPr sz="16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69" name="text 1"/>
            <p:cNvSpPr txBox="1"/>
            <p:nvPr/>
          </p:nvSpPr>
          <p:spPr>
            <a:xfrm>
              <a:off x="2067377" y="2862702"/>
              <a:ext cx="2313046" cy="104688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7714"/>
              <a:r>
                <a:rPr lang="uk-UA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Розподілена база даних, </a:t>
              </a:r>
              <a:r>
                <a:rPr lang="uk-UA" spc="9" dirty="0">
                  <a:solidFill>
                    <a:srgbClr val="FFFFFF"/>
                  </a:solidFill>
                  <a:latin typeface="Arial Narrow"/>
                  <a:cs typeface="Arial Narrow"/>
                </a:rPr>
                <a:t>перевірка цифрової ідентичності, розумні контракти, </a:t>
              </a:r>
              <a:r>
                <a:rPr lang="uk-UA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цифрове голосування</a:t>
              </a:r>
              <a:r>
                <a:rPr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, </a:t>
              </a:r>
              <a:r>
                <a:rPr spc="9" dirty="0">
                  <a:solidFill>
                    <a:srgbClr val="FFFFFF"/>
                  </a:solidFill>
                  <a:latin typeface="Arial Narrow"/>
                  <a:cs typeface="Arial Narrow"/>
                </a:rPr>
                <a:t>…</a:t>
              </a:r>
              <a:endParaRPr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0" name="text 1"/>
            <p:cNvSpPr txBox="1"/>
            <p:nvPr/>
          </p:nvSpPr>
          <p:spPr>
            <a:xfrm>
              <a:off x="3989182" y="4691430"/>
              <a:ext cx="2043600" cy="29080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uk-UA" sz="2000" b="1" spc="9" dirty="0" smtClean="0">
                  <a:solidFill>
                    <a:srgbClr val="FFFFFF"/>
                  </a:solidFill>
                  <a:cs typeface="Arial"/>
                </a:rPr>
                <a:t>Розумний інтелект</a:t>
              </a:r>
              <a:endParaRPr sz="2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71" name="text 1"/>
            <p:cNvSpPr txBox="1"/>
            <p:nvPr/>
          </p:nvSpPr>
          <p:spPr>
            <a:xfrm>
              <a:off x="4047573" y="4873899"/>
              <a:ext cx="1927893" cy="15994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uk-UA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Фінансова торгівля</a:t>
              </a:r>
              <a:r>
                <a:rPr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, </a:t>
              </a:r>
              <a:r>
                <a:rPr lang="uk-UA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персоналізований маркетинг, робототехніка, цифровий персональний помічник</a:t>
              </a:r>
              <a:r>
                <a:rPr sz="20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, </a:t>
              </a:r>
              <a:r>
                <a:rPr sz="2000" spc="9" dirty="0">
                  <a:solidFill>
                    <a:srgbClr val="FFFFFF"/>
                  </a:solidFill>
                  <a:latin typeface="Arial Narrow"/>
                  <a:cs typeface="Arial Narrow"/>
                </a:rPr>
                <a:t>….</a:t>
              </a:r>
              <a:endParaRPr sz="2000" dirty="0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72" name="text 1"/>
            <p:cNvSpPr txBox="1"/>
            <p:nvPr/>
          </p:nvSpPr>
          <p:spPr>
            <a:xfrm>
              <a:off x="4812216" y="3052963"/>
              <a:ext cx="2084931" cy="9305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7714"/>
              <a:r>
                <a:rPr lang="uk-UA" sz="16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Віртуальна примірочна, віртуальна освіта</a:t>
              </a:r>
              <a:r>
                <a:rPr sz="16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, </a:t>
              </a:r>
              <a:r>
                <a:rPr lang="uk-UA" sz="16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тренування хірургів, спортсменів, когнітивне навчання</a:t>
              </a:r>
              <a:r>
                <a:rPr sz="1600" spc="9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…</a:t>
              </a:r>
              <a:endParaRPr sz="16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73" name="object 661"/>
            <p:cNvSpPr/>
            <p:nvPr/>
          </p:nvSpPr>
          <p:spPr>
            <a:xfrm>
              <a:off x="426558" y="1609933"/>
              <a:ext cx="559543" cy="572520"/>
            </a:xfrm>
            <a:custGeom>
              <a:avLst/>
              <a:gdLst/>
              <a:ahLst/>
              <a:cxnLst/>
              <a:rect l="l" t="t" r="r" b="b"/>
              <a:pathLst>
                <a:path w="457974" h="458088">
                  <a:moveTo>
                    <a:pt x="0" y="76327"/>
                  </a:moveTo>
                  <a:cubicBezTo>
                    <a:pt x="0" y="34163"/>
                    <a:pt x="34176" y="0"/>
                    <a:pt x="76340" y="0"/>
                  </a:cubicBezTo>
                  <a:lnTo>
                    <a:pt x="381648" y="0"/>
                  </a:lnTo>
                  <a:cubicBezTo>
                    <a:pt x="423812" y="0"/>
                    <a:pt x="457975" y="34163"/>
                    <a:pt x="457975" y="76327"/>
                  </a:cubicBezTo>
                  <a:lnTo>
                    <a:pt x="457975" y="381635"/>
                  </a:lnTo>
                  <a:cubicBezTo>
                    <a:pt x="457975" y="423799"/>
                    <a:pt x="423812" y="458088"/>
                    <a:pt x="381648" y="458088"/>
                  </a:cubicBezTo>
                  <a:lnTo>
                    <a:pt x="76340" y="458088"/>
                  </a:lnTo>
                  <a:cubicBezTo>
                    <a:pt x="34176" y="458088"/>
                    <a:pt x="0" y="423799"/>
                    <a:pt x="0" y="381635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3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 1"/>
            <p:cNvSpPr txBox="1"/>
            <p:nvPr/>
          </p:nvSpPr>
          <p:spPr>
            <a:xfrm>
              <a:off x="903613" y="2065797"/>
              <a:ext cx="850699" cy="4652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6728"/>
              <a:r>
                <a:rPr lang="uk-UA" sz="1600" spc="9" dirty="0" smtClean="0">
                  <a:solidFill>
                    <a:srgbClr val="808080"/>
                  </a:solidFill>
                  <a:latin typeface="Arial Narrow"/>
                  <a:cs typeface="Arial Narrow"/>
                </a:rPr>
                <a:t>Квантові обчислення</a:t>
              </a:r>
              <a:endParaRPr sz="1600" dirty="0">
                <a:solidFill>
                  <a:prstClr val="black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Деякі глобальні тенденції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68874" y="873288"/>
            <a:ext cx="5144958" cy="56002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Суспільство/культура/якість життя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Демографічний спад, міграція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Тиск цифрових компетенцій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Відкритий доступ до знань, доступний та безкоштовні для всіх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Глобалізація та віртуалізація вищої освіти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Молодь – майбутня маргінальна група?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Мода на здоровий спосіб життя та здорове харчування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Зростає потреба в концепціях цифрової спадщини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Пост-конфіденційність та захист </a:t>
            </a:r>
            <a:r>
              <a:rPr kumimoji="0" lang="uk-U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приватності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577840" y="873288"/>
            <a:ext cx="6428232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 заміняють добре оплачувані робочі 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Зроби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- 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відповідальне 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споживання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Повільне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споживання як протилежна тенденція до швидкої 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Поширення </a:t>
            </a:r>
            <a:r>
              <a:rPr lang="uk-UA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краудфандингу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Нетерплячі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інвестори - зменшення довгострокових 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капіталовкладень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Посилюється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економічна діяльність у екстремальних кліматичних 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регіонах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Соціальні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диспропорції - лінії розлому глобального 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глобальний інноваційний 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ландшафт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Зростає конкуренція між регіонами </a:t>
            </a:r>
            <a:r>
              <a:rPr lang="uk-UA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endParaRPr lang="uk-UA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Для </a:t>
            </a:r>
            <a:r>
              <a:rPr lang="ru-RU" sz="3200" dirty="0" err="1">
                <a:solidFill>
                  <a:srgbClr val="FDBB2D"/>
                </a:solidFill>
              </a:rPr>
              <a:t>визначення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пріоритетів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uk-UA" sz="3200" dirty="0">
                <a:solidFill>
                  <a:srgbClr val="FDBB2D"/>
                </a:solidFill>
              </a:rPr>
              <a:t>смарт-</a:t>
            </a:r>
            <a:r>
              <a:rPr lang="ru-RU" sz="3200" dirty="0" err="1" smtClean="0">
                <a:solidFill>
                  <a:srgbClr val="FDBB2D"/>
                </a:solidFill>
              </a:rPr>
              <a:t>спеціалізації</a:t>
            </a:r>
            <a:r>
              <a:rPr lang="ru-RU" sz="3200" dirty="0" smtClean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варто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розглянути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наступні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 smtClean="0">
                <a:solidFill>
                  <a:srgbClr val="FDBB2D"/>
                </a:solidFill>
              </a:rPr>
              <a:t>сфери</a:t>
            </a:r>
            <a:r>
              <a:rPr lang="ru-RU" sz="3200" dirty="0" smtClean="0">
                <a:solidFill>
                  <a:srgbClr val="FDBB2D"/>
                </a:solidFill>
              </a:rPr>
              <a:t> 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type="body" sz="quarter" idx="10"/>
          </p:nvPr>
        </p:nvSpPr>
        <p:spPr>
          <a:xfrm>
            <a:off x="850900" y="1838921"/>
            <a:ext cx="10758488" cy="5174404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2060"/>
                </a:solidFill>
              </a:rPr>
              <a:t>інфраструктура досліджень, інновацій та системи їх підтримки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2060"/>
                </a:solidFill>
              </a:rPr>
              <a:t>географічна та тематична концентрація/</a:t>
            </a:r>
            <a:r>
              <a:rPr lang="uk-UA" sz="2200" dirty="0" err="1">
                <a:solidFill>
                  <a:srgbClr val="002060"/>
                </a:solidFill>
              </a:rPr>
              <a:t>кластеризація</a:t>
            </a:r>
            <a:r>
              <a:rPr lang="uk-UA" sz="2200" dirty="0">
                <a:solidFill>
                  <a:srgbClr val="002060"/>
                </a:solidFill>
              </a:rPr>
              <a:t> економіки та інновацій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2060"/>
                </a:solidFill>
              </a:rPr>
              <a:t>міжнародна конкурентоспроможність, інноваційність, зв'язки із глобальними виробничо-збутовими  ланцюжками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2060"/>
                </a:solidFill>
              </a:rPr>
              <a:t>культура та динаміка підприємництва, доступність ризикового капіталу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2060"/>
                </a:solidFill>
              </a:rPr>
              <a:t>витрати на дослідження, інновації та їх результативність (патенти, інша захищена інтелектуальна власність, публікації)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2060"/>
                </a:solidFill>
              </a:rPr>
              <a:t>потреби та перешкоди для інновацій </a:t>
            </a:r>
            <a:r>
              <a:rPr lang="uk-UA" sz="2200" dirty="0" smtClean="0">
                <a:solidFill>
                  <a:srgbClr val="002060"/>
                </a:solidFill>
              </a:rPr>
              <a:t>у МСП</a:t>
            </a:r>
            <a:endParaRPr lang="uk-UA" sz="2200" dirty="0">
              <a:solidFill>
                <a:srgbClr val="00206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2060"/>
                </a:solidFill>
              </a:rPr>
              <a:t>освіта та навички необхідні для інновацій, людські ресурси в галузі науки та технології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2060"/>
                </a:solidFill>
              </a:rPr>
              <a:t>інновації у державному секторі, розвиток електронного суспільства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2060"/>
                </a:solidFill>
              </a:rPr>
              <a:t>доходи бюджету та витрати на дослідження та інновації</a:t>
            </a:r>
            <a:r>
              <a:rPr lang="uk-UA" sz="2200" dirty="0" smtClean="0">
                <a:solidFill>
                  <a:srgbClr val="002060"/>
                </a:solidFill>
              </a:rPr>
              <a:t>.</a:t>
            </a:r>
            <a:endParaRPr lang="uk-UA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DBB2D"/>
                </a:solidFill>
              </a:rPr>
              <a:t>Питання</a:t>
            </a:r>
            <a:r>
              <a:rPr lang="ru-RU" sz="3200" dirty="0">
                <a:solidFill>
                  <a:srgbClr val="FDBB2D"/>
                </a:solidFill>
              </a:rPr>
              <a:t> для </a:t>
            </a:r>
            <a:r>
              <a:rPr lang="ru-RU" sz="3200" dirty="0" err="1">
                <a:solidFill>
                  <a:srgbClr val="FDBB2D"/>
                </a:solidFill>
              </a:rPr>
              <a:t>діагностики</a:t>
            </a:r>
            <a:r>
              <a:rPr lang="ru-RU" sz="3200" dirty="0">
                <a:solidFill>
                  <a:srgbClr val="FDBB2D"/>
                </a:solidFill>
              </a:rPr>
              <a:t> та </a:t>
            </a:r>
            <a:r>
              <a:rPr lang="ru-RU" sz="3200" dirty="0" err="1">
                <a:solidFill>
                  <a:srgbClr val="FDBB2D"/>
                </a:solidFill>
              </a:rPr>
              <a:t>дискусії</a:t>
            </a:r>
            <a:r>
              <a:rPr lang="ru-RU" sz="3200" dirty="0">
                <a:solidFill>
                  <a:srgbClr val="FDBB2D"/>
                </a:solidFill>
              </a:rPr>
              <a:t> – </a:t>
            </a:r>
            <a:r>
              <a:rPr lang="ru-RU" sz="3200" dirty="0" err="1">
                <a:solidFill>
                  <a:srgbClr val="FDBB2D"/>
                </a:solidFill>
              </a:rPr>
              <a:t>підгрупа</a:t>
            </a:r>
            <a:r>
              <a:rPr lang="ru-RU" sz="3200" dirty="0">
                <a:solidFill>
                  <a:srgbClr val="FDBB2D"/>
                </a:solidFill>
              </a:rPr>
              <a:t> БІЗНЕС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type="body" sz="quarter" idx="10"/>
          </p:nvPr>
        </p:nvSpPr>
        <p:spPr>
          <a:xfrm>
            <a:off x="668020" y="1473284"/>
            <a:ext cx="10758488" cy="517440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Чи </a:t>
            </a:r>
            <a:r>
              <a:rPr lang="uk-UA" sz="2800" dirty="0">
                <a:solidFill>
                  <a:srgbClr val="002060"/>
                </a:solidFill>
              </a:rPr>
              <a:t>існують сфери економіки, в яких регіон досягнув високої конкурентоспроможності</a:t>
            </a:r>
            <a:r>
              <a:rPr lang="uk-UA" sz="2800" dirty="0" smtClean="0">
                <a:solidFill>
                  <a:srgbClr val="002060"/>
                </a:solidFill>
              </a:rPr>
              <a:t>?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l"/>
            <a:r>
              <a:rPr lang="uk-UA" sz="2800" dirty="0">
                <a:solidFill>
                  <a:srgbClr val="002060"/>
                </a:solidFill>
              </a:rPr>
              <a:t/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2. Чи є конкурентоспроможні підприємства частиною розумних спеціалізацій регіону?</a:t>
            </a:r>
            <a:br>
              <a:rPr lang="uk-UA" sz="2800" dirty="0">
                <a:solidFill>
                  <a:srgbClr val="002060"/>
                </a:solidFill>
              </a:rPr>
            </a:br>
            <a:endParaRPr lang="en-US" sz="2800" dirty="0" smtClean="0">
              <a:solidFill>
                <a:srgbClr val="002060"/>
              </a:solidFill>
            </a:endParaRPr>
          </a:p>
          <a:p>
            <a:pPr algn="l"/>
            <a:r>
              <a:rPr lang="uk-UA" sz="2800" dirty="0" smtClean="0">
                <a:solidFill>
                  <a:srgbClr val="002060"/>
                </a:solidFill>
              </a:rPr>
              <a:t>3</a:t>
            </a:r>
            <a:r>
              <a:rPr lang="uk-UA" sz="2800" dirty="0">
                <a:solidFill>
                  <a:srgbClr val="002060"/>
                </a:solidFill>
              </a:rPr>
              <a:t>. Чи можуть конкурентоспроможні підприємства стати акселератором зростання підприємництва у регіоні?</a:t>
            </a:r>
            <a:br>
              <a:rPr lang="uk-UA" sz="2800" dirty="0">
                <a:solidFill>
                  <a:srgbClr val="002060"/>
                </a:solidFill>
              </a:rPr>
            </a:br>
            <a:endParaRPr lang="en-US" sz="2800" dirty="0" smtClean="0">
              <a:solidFill>
                <a:srgbClr val="002060"/>
              </a:solidFill>
            </a:endParaRPr>
          </a:p>
          <a:p>
            <a:pPr algn="l"/>
            <a:r>
              <a:rPr lang="uk-UA" sz="2800" dirty="0" smtClean="0">
                <a:solidFill>
                  <a:srgbClr val="002060"/>
                </a:solidFill>
              </a:rPr>
              <a:t>4</a:t>
            </a:r>
            <a:r>
              <a:rPr lang="uk-UA" sz="2800" dirty="0">
                <a:solidFill>
                  <a:srgbClr val="002060"/>
                </a:solidFill>
              </a:rPr>
              <a:t>. Які відносини між бізнесом, владою, науково-дослідницькими установами, організаціями громадського суспільства?</a:t>
            </a:r>
            <a:br>
              <a:rPr lang="uk-UA" sz="2800" dirty="0">
                <a:solidFill>
                  <a:srgbClr val="002060"/>
                </a:solidFill>
              </a:rPr>
            </a:b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DBB2D"/>
                </a:solidFill>
              </a:rPr>
              <a:t>Питання</a:t>
            </a:r>
            <a:r>
              <a:rPr lang="ru-RU" sz="3200" dirty="0">
                <a:solidFill>
                  <a:srgbClr val="FDBB2D"/>
                </a:solidFill>
              </a:rPr>
              <a:t> для </a:t>
            </a:r>
            <a:r>
              <a:rPr lang="ru-RU" sz="3200" dirty="0" err="1">
                <a:solidFill>
                  <a:srgbClr val="FDBB2D"/>
                </a:solidFill>
              </a:rPr>
              <a:t>діагностики</a:t>
            </a:r>
            <a:r>
              <a:rPr lang="ru-RU" sz="3200" dirty="0">
                <a:solidFill>
                  <a:srgbClr val="FDBB2D"/>
                </a:solidFill>
              </a:rPr>
              <a:t> та </a:t>
            </a:r>
            <a:r>
              <a:rPr lang="ru-RU" sz="3200" dirty="0" err="1">
                <a:solidFill>
                  <a:srgbClr val="FDBB2D"/>
                </a:solidFill>
              </a:rPr>
              <a:t>дискусії</a:t>
            </a:r>
            <a:r>
              <a:rPr lang="ru-RU" sz="3200" dirty="0">
                <a:solidFill>
                  <a:srgbClr val="FDBB2D"/>
                </a:solidFill>
              </a:rPr>
              <a:t> – </a:t>
            </a:r>
            <a:r>
              <a:rPr lang="ru-RU" sz="3200" dirty="0" err="1">
                <a:solidFill>
                  <a:srgbClr val="FDBB2D"/>
                </a:solidFill>
              </a:rPr>
              <a:t>підгрупа</a:t>
            </a:r>
            <a:r>
              <a:rPr lang="ru-RU" sz="3200" dirty="0">
                <a:solidFill>
                  <a:srgbClr val="FDBB2D"/>
                </a:solidFill>
              </a:rPr>
              <a:t> НАУКА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1. Які </a:t>
            </a:r>
            <a:r>
              <a:rPr lang="uk-UA" sz="2800" dirty="0">
                <a:solidFill>
                  <a:srgbClr val="002060"/>
                </a:solidFill>
              </a:rPr>
              <a:t>сфери науки є сильними сторонами регіону</a:t>
            </a:r>
            <a:r>
              <a:rPr lang="uk-UA" sz="2800" dirty="0" smtClean="0">
                <a:solidFill>
                  <a:srgbClr val="002060"/>
                </a:solidFill>
              </a:rPr>
              <a:t>?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uk-UA" sz="2800" dirty="0">
                <a:solidFill>
                  <a:srgbClr val="002060"/>
                </a:solidFill>
              </a:rPr>
              <a:t/>
            </a:r>
            <a:br>
              <a:rPr lang="uk-UA" sz="2800" dirty="0">
                <a:solidFill>
                  <a:srgbClr val="002060"/>
                </a:solidFill>
              </a:rPr>
            </a:br>
            <a:r>
              <a:rPr lang="uk-UA" sz="2800" dirty="0">
                <a:solidFill>
                  <a:srgbClr val="002060"/>
                </a:solidFill>
              </a:rPr>
              <a:t>2. Чи співпрацюють ці сфери науки з бізнесом?</a:t>
            </a:r>
            <a:br>
              <a:rPr lang="uk-UA" sz="2800" dirty="0">
                <a:solidFill>
                  <a:srgbClr val="002060"/>
                </a:solidFill>
              </a:rPr>
            </a:b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3</a:t>
            </a:r>
            <a:r>
              <a:rPr lang="uk-UA" sz="2800" dirty="0">
                <a:solidFill>
                  <a:srgbClr val="002060"/>
                </a:solidFill>
              </a:rPr>
              <a:t>. Якими є можливості розвитку </a:t>
            </a:r>
            <a:r>
              <a:rPr lang="uk-UA" sz="2800" dirty="0" err="1">
                <a:solidFill>
                  <a:srgbClr val="002060"/>
                </a:solidFill>
              </a:rPr>
              <a:t>зв'язків</a:t>
            </a:r>
            <a:r>
              <a:rPr lang="uk-UA" sz="2800" dirty="0">
                <a:solidFill>
                  <a:srgbClr val="002060"/>
                </a:solidFill>
              </a:rPr>
              <a:t> між бізнесом та наукою для зміцнення регіональної бізнес-спеціалізації та розвитку підприємництва?</a:t>
            </a:r>
          </a:p>
        </p:txBody>
      </p:sp>
    </p:spTree>
    <p:extLst>
      <p:ext uri="{BB962C8B-B14F-4D97-AF65-F5344CB8AC3E}">
        <p14:creationId xmlns:p14="http://schemas.microsoft.com/office/powerpoint/2010/main" val="39661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DBB2D"/>
                </a:solidFill>
              </a:rPr>
              <a:t>Питання</a:t>
            </a:r>
            <a:r>
              <a:rPr lang="ru-RU" sz="3200" dirty="0">
                <a:solidFill>
                  <a:srgbClr val="FDBB2D"/>
                </a:solidFill>
              </a:rPr>
              <a:t> для </a:t>
            </a:r>
            <a:r>
              <a:rPr lang="ru-RU" sz="3200" dirty="0" err="1">
                <a:solidFill>
                  <a:srgbClr val="FDBB2D"/>
                </a:solidFill>
              </a:rPr>
              <a:t>діагностики</a:t>
            </a:r>
            <a:r>
              <a:rPr lang="ru-RU" sz="3200" dirty="0">
                <a:solidFill>
                  <a:srgbClr val="FDBB2D"/>
                </a:solidFill>
              </a:rPr>
              <a:t> та </a:t>
            </a:r>
            <a:r>
              <a:rPr lang="ru-RU" sz="3200" dirty="0" err="1">
                <a:solidFill>
                  <a:srgbClr val="FDBB2D"/>
                </a:solidFill>
              </a:rPr>
              <a:t>дискусії</a:t>
            </a:r>
            <a:r>
              <a:rPr lang="ru-RU" sz="3200" dirty="0">
                <a:solidFill>
                  <a:srgbClr val="FDBB2D"/>
                </a:solidFill>
              </a:rPr>
              <a:t> – </a:t>
            </a:r>
            <a:r>
              <a:rPr lang="ru-RU" sz="3200" dirty="0" err="1">
                <a:solidFill>
                  <a:srgbClr val="FDBB2D"/>
                </a:solidFill>
              </a:rPr>
              <a:t>підгрупа</a:t>
            </a:r>
            <a:r>
              <a:rPr lang="ru-RU" sz="3200" dirty="0">
                <a:solidFill>
                  <a:srgbClr val="FDBB2D"/>
                </a:solidFill>
              </a:rPr>
              <a:t> ВЛАДА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uk-UA" sz="2800" dirty="0" smtClean="0">
                <a:solidFill>
                  <a:srgbClr val="002060"/>
                </a:solidFill>
              </a:rPr>
              <a:t>1. Наскільки </a:t>
            </a:r>
            <a:r>
              <a:rPr lang="uk-UA" sz="2800" dirty="0">
                <a:solidFill>
                  <a:srgbClr val="002060"/>
                </a:solidFill>
              </a:rPr>
              <a:t>регіональна влада може і повинна підтримувати розумні спеціалізації та підприємництво?</a:t>
            </a:r>
            <a:br>
              <a:rPr lang="uk-UA" sz="2800" dirty="0">
                <a:solidFill>
                  <a:srgbClr val="002060"/>
                </a:solidFill>
              </a:rPr>
            </a:br>
            <a:endParaRPr lang="en-US" sz="2800" dirty="0" smtClean="0">
              <a:solidFill>
                <a:srgbClr val="002060"/>
              </a:solidFill>
            </a:endParaRPr>
          </a:p>
          <a:p>
            <a:pPr algn="l"/>
            <a:r>
              <a:rPr lang="uk-UA" sz="2800" dirty="0" smtClean="0">
                <a:solidFill>
                  <a:srgbClr val="002060"/>
                </a:solidFill>
              </a:rPr>
              <a:t>2</a:t>
            </a:r>
            <a:r>
              <a:rPr lang="uk-UA" sz="2800" dirty="0">
                <a:solidFill>
                  <a:srgbClr val="002060"/>
                </a:solidFill>
              </a:rPr>
              <a:t>. Чи повинен процес підтримки відбуватися також на рівні громад?</a:t>
            </a:r>
            <a:br>
              <a:rPr lang="uk-UA" sz="2800" dirty="0">
                <a:solidFill>
                  <a:srgbClr val="002060"/>
                </a:solidFill>
              </a:rPr>
            </a:br>
            <a:endParaRPr lang="en-US" sz="2800" dirty="0" smtClean="0">
              <a:solidFill>
                <a:srgbClr val="002060"/>
              </a:solidFill>
            </a:endParaRPr>
          </a:p>
          <a:p>
            <a:pPr algn="l"/>
            <a:r>
              <a:rPr lang="uk-UA" sz="2800" dirty="0" smtClean="0">
                <a:solidFill>
                  <a:srgbClr val="002060"/>
                </a:solidFill>
              </a:rPr>
              <a:t>3</a:t>
            </a:r>
            <a:r>
              <a:rPr lang="uk-UA" sz="2800" dirty="0">
                <a:solidFill>
                  <a:srgbClr val="002060"/>
                </a:solidFill>
              </a:rPr>
              <a:t>. Як максимально швидко та ефективно підтримати зв'язки між бізнесом та наукою для зміцнення регіональної спеціалізації та підприємництва?</a:t>
            </a:r>
            <a:br>
              <a:rPr lang="uk-UA" sz="2800" dirty="0">
                <a:solidFill>
                  <a:srgbClr val="002060"/>
                </a:solidFill>
              </a:rPr>
            </a:b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DBB2D"/>
                </a:solidFill>
              </a:rPr>
              <a:t>Питання</a:t>
            </a:r>
            <a:r>
              <a:rPr lang="ru-RU" sz="3200" dirty="0">
                <a:solidFill>
                  <a:srgbClr val="FDBB2D"/>
                </a:solidFill>
              </a:rPr>
              <a:t> для </a:t>
            </a:r>
            <a:r>
              <a:rPr lang="ru-RU" sz="3200" dirty="0" err="1">
                <a:solidFill>
                  <a:srgbClr val="FDBB2D"/>
                </a:solidFill>
              </a:rPr>
              <a:t>діагностики</a:t>
            </a:r>
            <a:r>
              <a:rPr lang="ru-RU" sz="3200" dirty="0">
                <a:solidFill>
                  <a:srgbClr val="FDBB2D"/>
                </a:solidFill>
              </a:rPr>
              <a:t> та </a:t>
            </a:r>
            <a:r>
              <a:rPr lang="ru-RU" sz="3200" dirty="0" err="1">
                <a:solidFill>
                  <a:srgbClr val="FDBB2D"/>
                </a:solidFill>
              </a:rPr>
              <a:t>дискусії</a:t>
            </a:r>
            <a:r>
              <a:rPr lang="ru-RU" sz="3200" dirty="0">
                <a:solidFill>
                  <a:srgbClr val="FDBB2D"/>
                </a:solidFill>
              </a:rPr>
              <a:t> – </a:t>
            </a:r>
            <a:r>
              <a:rPr lang="ru-RU" sz="3200" dirty="0" err="1">
                <a:solidFill>
                  <a:srgbClr val="FDBB2D"/>
                </a:solidFill>
              </a:rPr>
              <a:t>підгрупа</a:t>
            </a:r>
            <a:r>
              <a:rPr lang="ru-RU" sz="3200" dirty="0">
                <a:solidFill>
                  <a:srgbClr val="FDBB2D"/>
                </a:solidFill>
              </a:rPr>
              <a:t> ІНСТИТУЦІЇ ПІДТРИМКИ БІЗНЕСУ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type="body" sz="quarter" idx="10"/>
          </p:nvPr>
        </p:nvSpPr>
        <p:spPr>
          <a:xfrm>
            <a:off x="933196" y="2027620"/>
            <a:ext cx="10758488" cy="5174404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1. Який </a:t>
            </a:r>
            <a:r>
              <a:rPr lang="uk-UA" sz="2800" dirty="0">
                <a:solidFill>
                  <a:srgbClr val="002060"/>
                </a:solidFill>
              </a:rPr>
              <a:t>інституційний потенціал регіону щодо інновацій та підтримки підприємництва?</a:t>
            </a:r>
            <a:br>
              <a:rPr lang="uk-UA" sz="2800" dirty="0">
                <a:solidFill>
                  <a:srgbClr val="002060"/>
                </a:solidFill>
              </a:rPr>
            </a:b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2</a:t>
            </a:r>
            <a:r>
              <a:rPr lang="uk-UA" sz="2800" dirty="0">
                <a:solidFill>
                  <a:srgbClr val="002060"/>
                </a:solidFill>
              </a:rPr>
              <a:t>. Який потенціал суб'єктів підприємницької діяльності регіону з точки зору самоорганізації?</a:t>
            </a:r>
          </a:p>
          <a:p>
            <a:pPr marL="0" indent="0" algn="l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uk-UA" sz="2800" dirty="0" smtClean="0">
                <a:solidFill>
                  <a:srgbClr val="002060"/>
                </a:solidFill>
              </a:rPr>
              <a:t>3</a:t>
            </a:r>
            <a:r>
              <a:rPr lang="uk-UA" sz="2800" dirty="0">
                <a:solidFill>
                  <a:srgbClr val="002060"/>
                </a:solidFill>
              </a:rPr>
              <a:t>. Чи організації громадянського суспільства нашого регіону можуть бути вагомим чинником розвитку розумних спеціалізацій та підприємництва?</a:t>
            </a:r>
          </a:p>
        </p:txBody>
      </p:sp>
    </p:spTree>
    <p:extLst>
      <p:ext uri="{BB962C8B-B14F-4D97-AF65-F5344CB8AC3E}">
        <p14:creationId xmlns:p14="http://schemas.microsoft.com/office/powerpoint/2010/main" val="25465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444990" cy="906163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Як правильно формулювати пріоритетні сфери </a:t>
            </a:r>
            <a:r>
              <a:rPr lang="uk-UA" sz="3200" dirty="0" smtClean="0">
                <a:solidFill>
                  <a:srgbClr val="FDBB2D"/>
                </a:solidFill>
              </a:rPr>
              <a:t>смарт-спеціалізації?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type="body" sz="quarter" idx="10"/>
          </p:nvPr>
        </p:nvSpPr>
        <p:spPr>
          <a:xfrm>
            <a:off x="850900" y="1402503"/>
            <a:ext cx="4480052" cy="5174404"/>
          </a:xfrm>
        </p:spPr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3300" dirty="0" smtClean="0">
                <a:solidFill>
                  <a:srgbClr val="002060"/>
                </a:solidFill>
              </a:rPr>
              <a:t>еко-інновації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uk-UA" sz="3300" dirty="0">
              <a:solidFill>
                <a:srgbClr val="00206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uk-UA" sz="3300" dirty="0" smtClean="0">
              <a:solidFill>
                <a:srgbClr val="00206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3300" dirty="0" smtClean="0">
                <a:solidFill>
                  <a:srgbClr val="002060"/>
                </a:solidFill>
              </a:rPr>
              <a:t>відновлювана енергія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uk-UA" sz="3300" dirty="0" smtClean="0">
              <a:solidFill>
                <a:srgbClr val="00206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3300" dirty="0" smtClean="0">
                <a:solidFill>
                  <a:srgbClr val="002060"/>
                </a:solidFill>
              </a:rPr>
              <a:t>екологічно </a:t>
            </a:r>
            <a:r>
              <a:rPr lang="uk-UA" sz="3300" dirty="0">
                <a:solidFill>
                  <a:srgbClr val="002060"/>
                </a:solidFill>
              </a:rPr>
              <a:t>чиста транспортна </a:t>
            </a:r>
            <a:r>
              <a:rPr lang="uk-UA" sz="3300" dirty="0" smtClean="0">
                <a:solidFill>
                  <a:srgbClr val="002060"/>
                </a:solidFill>
              </a:rPr>
              <a:t>система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852160" y="1402503"/>
            <a:ext cx="5303520" cy="51744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300" dirty="0">
                <a:solidFill>
                  <a:srgbClr val="002060"/>
                </a:solidFill>
              </a:rPr>
              <a:t>інновації в галузі активного довголіття на базі </a:t>
            </a:r>
            <a:r>
              <a:rPr lang="uk-UA" sz="3300" dirty="0" smtClean="0">
                <a:solidFill>
                  <a:srgbClr val="002060"/>
                </a:solidFill>
              </a:rPr>
              <a:t>ІКТ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300" dirty="0">
                <a:solidFill>
                  <a:srgbClr val="002060"/>
                </a:solidFill>
              </a:rPr>
              <a:t>еко-будівництво з використанням </a:t>
            </a:r>
            <a:r>
              <a:rPr lang="uk-UA" sz="3300" dirty="0" smtClean="0">
                <a:solidFill>
                  <a:srgbClr val="002060"/>
                </a:solidFill>
              </a:rPr>
              <a:t>деревини</a:t>
            </a:r>
            <a:endParaRPr lang="uk-UA" sz="33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300" dirty="0" smtClean="0">
                <a:solidFill>
                  <a:srgbClr val="002060"/>
                </a:solidFill>
              </a:rPr>
              <a:t>інноваційне </a:t>
            </a:r>
            <a:r>
              <a:rPr lang="uk-UA" sz="3300" dirty="0">
                <a:solidFill>
                  <a:srgbClr val="002060"/>
                </a:solidFill>
              </a:rPr>
              <a:t>рішення для зниження міських </a:t>
            </a:r>
            <a:r>
              <a:rPr lang="uk-UA" sz="3300" dirty="0" smtClean="0">
                <a:solidFill>
                  <a:srgbClr val="002060"/>
                </a:solidFill>
              </a:rPr>
              <a:t>заторів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50900" y="1237534"/>
            <a:ext cx="3492500" cy="4934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850900" y="1325880"/>
            <a:ext cx="3702812" cy="4846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6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ЩО ТАКЕ СМАРТ-СПЕЦІАЛІЗАЦІЯ?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5" name="Прямокутник: округлені кути 26">
            <a:extLst>
              <a:ext uri="{FF2B5EF4-FFF2-40B4-BE49-F238E27FC236}">
                <a16:creationId xmlns:a16="http://schemas.microsoft.com/office/drawing/2014/main" xmlns="" id="{5071733D-CBA7-4934-BF25-01C9FFF2C117}"/>
              </a:ext>
            </a:extLst>
          </p:cNvPr>
          <p:cNvSpPr/>
          <p:nvPr/>
        </p:nvSpPr>
        <p:spPr>
          <a:xfrm>
            <a:off x="3366097" y="3966953"/>
            <a:ext cx="1481841" cy="38393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5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з урахуванням</a:t>
            </a: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F Square Sans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Прямокутник: округлені кути 14">
            <a:extLst>
              <a:ext uri="{FF2B5EF4-FFF2-40B4-BE49-F238E27FC236}">
                <a16:creationId xmlns:a16="http://schemas.microsoft.com/office/drawing/2014/main" xmlns="" id="{7AEE4812-9D57-425D-AE5E-8CED9921B3D1}"/>
              </a:ext>
            </a:extLst>
          </p:cNvPr>
          <p:cNvSpPr/>
          <p:nvPr/>
        </p:nvSpPr>
        <p:spPr>
          <a:xfrm>
            <a:off x="692428" y="1484869"/>
            <a:ext cx="2954557" cy="97286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СМАРТ-СПЕЦІАЛІЗАЦІЯ</a:t>
            </a:r>
          </a:p>
        </p:txBody>
      </p:sp>
      <p:sp>
        <p:nvSpPr>
          <p:cNvPr id="7" name="Прямокутник: округлені кути 15">
            <a:extLst>
              <a:ext uri="{FF2B5EF4-FFF2-40B4-BE49-F238E27FC236}">
                <a16:creationId xmlns:a16="http://schemas.microsoft.com/office/drawing/2014/main" xmlns="" id="{352B7BB1-9EBF-4956-971C-AE18F252A646}"/>
              </a:ext>
            </a:extLst>
          </p:cNvPr>
          <p:cNvSpPr/>
          <p:nvPr/>
        </p:nvSpPr>
        <p:spPr>
          <a:xfrm>
            <a:off x="4971360" y="1607823"/>
            <a:ext cx="6291988" cy="7254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підхід стратегічного планування</a:t>
            </a:r>
          </a:p>
        </p:txBody>
      </p:sp>
      <p:sp>
        <p:nvSpPr>
          <p:cNvPr id="8" name="Стрілка: вправо 16">
            <a:extLst>
              <a:ext uri="{FF2B5EF4-FFF2-40B4-BE49-F238E27FC236}">
                <a16:creationId xmlns:a16="http://schemas.microsoft.com/office/drawing/2014/main" xmlns="" id="{41CE68EC-91B5-4BA8-A897-A11F7E661384}"/>
              </a:ext>
            </a:extLst>
          </p:cNvPr>
          <p:cNvSpPr/>
          <p:nvPr/>
        </p:nvSpPr>
        <p:spPr>
          <a:xfrm>
            <a:off x="3646985" y="1955627"/>
            <a:ext cx="1281633" cy="26941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кутник: округлені кути 17">
            <a:extLst>
              <a:ext uri="{FF2B5EF4-FFF2-40B4-BE49-F238E27FC236}">
                <a16:creationId xmlns:a16="http://schemas.microsoft.com/office/drawing/2014/main" xmlns="" id="{315E740F-95FE-46CA-BA4D-4EEE514EB2D0}"/>
              </a:ext>
            </a:extLst>
          </p:cNvPr>
          <p:cNvSpPr/>
          <p:nvPr/>
        </p:nvSpPr>
        <p:spPr>
          <a:xfrm>
            <a:off x="4928618" y="2908422"/>
            <a:ext cx="6309943" cy="81153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аргументоване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 визначення в рамках регіональної стратегії окремих цілей та завдань</a:t>
            </a:r>
          </a:p>
        </p:txBody>
      </p:sp>
      <p:sp>
        <p:nvSpPr>
          <p:cNvPr id="10" name="Стрілка: вправо 18">
            <a:extLst>
              <a:ext uri="{FF2B5EF4-FFF2-40B4-BE49-F238E27FC236}">
                <a16:creationId xmlns:a16="http://schemas.microsoft.com/office/drawing/2014/main" xmlns="" id="{F1E9AC3F-668D-4980-AC85-A24C81D31511}"/>
              </a:ext>
            </a:extLst>
          </p:cNvPr>
          <p:cNvSpPr/>
          <p:nvPr/>
        </p:nvSpPr>
        <p:spPr>
          <a:xfrm rot="5400000">
            <a:off x="7174380" y="2451257"/>
            <a:ext cx="481414" cy="369065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кутник: округлені кути 19">
            <a:extLst>
              <a:ext uri="{FF2B5EF4-FFF2-40B4-BE49-F238E27FC236}">
                <a16:creationId xmlns:a16="http://schemas.microsoft.com/office/drawing/2014/main" xmlns="" id="{54D6232C-C5D0-4CBB-85FD-F28940D00EBF}"/>
              </a:ext>
            </a:extLst>
          </p:cNvPr>
          <p:cNvSpPr/>
          <p:nvPr/>
        </p:nvSpPr>
        <p:spPr>
          <a:xfrm>
            <a:off x="7599620" y="2501125"/>
            <a:ext cx="2083032" cy="3434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що передбачає</a:t>
            </a:r>
          </a:p>
        </p:txBody>
      </p:sp>
      <p:sp>
        <p:nvSpPr>
          <p:cNvPr id="12" name="Стрілка: вправо 21">
            <a:extLst>
              <a:ext uri="{FF2B5EF4-FFF2-40B4-BE49-F238E27FC236}">
                <a16:creationId xmlns:a16="http://schemas.microsoft.com/office/drawing/2014/main" xmlns="" id="{7C2B50D0-4644-4F41-BE36-9C69FEF8ED5A}"/>
              </a:ext>
            </a:extLst>
          </p:cNvPr>
          <p:cNvSpPr/>
          <p:nvPr/>
        </p:nvSpPr>
        <p:spPr>
          <a:xfrm rot="5400000">
            <a:off x="7182726" y="3933993"/>
            <a:ext cx="534507" cy="29928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кутник: округлені кути 23">
            <a:extLst>
              <a:ext uri="{FF2B5EF4-FFF2-40B4-BE49-F238E27FC236}">
                <a16:creationId xmlns:a16="http://schemas.microsoft.com/office/drawing/2014/main" xmlns="" id="{8DEDDF07-0CD3-4EC9-8E1C-6AB3ADDEF44F}"/>
              </a:ext>
            </a:extLst>
          </p:cNvPr>
          <p:cNvSpPr/>
          <p:nvPr/>
        </p:nvSpPr>
        <p:spPr>
          <a:xfrm>
            <a:off x="7917056" y="3954346"/>
            <a:ext cx="724080" cy="3434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щодо</a:t>
            </a:r>
          </a:p>
        </p:txBody>
      </p:sp>
      <p:sp>
        <p:nvSpPr>
          <p:cNvPr id="14" name="Прямокутник: округлені кути 24">
            <a:extLst>
              <a:ext uri="{FF2B5EF4-FFF2-40B4-BE49-F238E27FC236}">
                <a16:creationId xmlns:a16="http://schemas.microsoft.com/office/drawing/2014/main" xmlns="" id="{A9D2809F-D4C0-46E9-A860-6344682C72A8}"/>
              </a:ext>
            </a:extLst>
          </p:cNvPr>
          <p:cNvSpPr/>
          <p:nvPr/>
        </p:nvSpPr>
        <p:spPr>
          <a:xfrm>
            <a:off x="604153" y="4452554"/>
            <a:ext cx="2906236" cy="6757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конкурентних переваг регіону</a:t>
            </a:r>
          </a:p>
        </p:txBody>
      </p:sp>
      <p:sp>
        <p:nvSpPr>
          <p:cNvPr id="15" name="Прямокутник: округлені кути 25">
            <a:extLst>
              <a:ext uri="{FF2B5EF4-FFF2-40B4-BE49-F238E27FC236}">
                <a16:creationId xmlns:a16="http://schemas.microsoft.com/office/drawing/2014/main" xmlns="" id="{94360300-C8F8-4D3C-8002-D9FA3740BA22}"/>
              </a:ext>
            </a:extLst>
          </p:cNvPr>
          <p:cNvSpPr/>
          <p:nvPr/>
        </p:nvSpPr>
        <p:spPr>
          <a:xfrm>
            <a:off x="4971360" y="4438432"/>
            <a:ext cx="6312001" cy="6898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розвитку видів економічної діяльності,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які мають інноваційний потенціал</a:t>
            </a:r>
          </a:p>
        </p:txBody>
      </p:sp>
      <p:sp>
        <p:nvSpPr>
          <p:cNvPr id="16" name="Стрілка: вправо 27">
            <a:extLst>
              <a:ext uri="{FF2B5EF4-FFF2-40B4-BE49-F238E27FC236}">
                <a16:creationId xmlns:a16="http://schemas.microsoft.com/office/drawing/2014/main" xmlns="" id="{2EC79E32-DB3C-4D59-A0EF-65DC9A2C639A}"/>
              </a:ext>
            </a:extLst>
          </p:cNvPr>
          <p:cNvSpPr/>
          <p:nvPr/>
        </p:nvSpPr>
        <p:spPr>
          <a:xfrm rot="10800000">
            <a:off x="3510389" y="4587957"/>
            <a:ext cx="1422174" cy="29426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кутник: округлені кути 28">
            <a:extLst>
              <a:ext uri="{FF2B5EF4-FFF2-40B4-BE49-F238E27FC236}">
                <a16:creationId xmlns:a16="http://schemas.microsoft.com/office/drawing/2014/main" xmlns="" id="{2AD936B3-ED01-4B91-B98D-22BC9F6B1CFE}"/>
              </a:ext>
            </a:extLst>
          </p:cNvPr>
          <p:cNvSpPr/>
          <p:nvPr/>
        </p:nvSpPr>
        <p:spPr>
          <a:xfrm>
            <a:off x="753234" y="2580748"/>
            <a:ext cx="2906236" cy="58292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Regional Research and Innovation Strategies for Smart Specialization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(RIS), (S3)</a:t>
            </a:r>
            <a:endParaRPr kumimoji="0" lang="uk-UA" sz="105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Стрілка: вправо 21">
            <a:extLst>
              <a:ext uri="{FF2B5EF4-FFF2-40B4-BE49-F238E27FC236}">
                <a16:creationId xmlns:a16="http://schemas.microsoft.com/office/drawing/2014/main" xmlns="" id="{7C2B50D0-4644-4F41-BE36-9C69FEF8ED5A}"/>
              </a:ext>
            </a:extLst>
          </p:cNvPr>
          <p:cNvSpPr/>
          <p:nvPr/>
        </p:nvSpPr>
        <p:spPr>
          <a:xfrm rot="5400000">
            <a:off x="1640377" y="5245867"/>
            <a:ext cx="534507" cy="29928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кутник: округлені кути 23">
            <a:extLst>
              <a:ext uri="{FF2B5EF4-FFF2-40B4-BE49-F238E27FC236}">
                <a16:creationId xmlns:a16="http://schemas.microsoft.com/office/drawing/2014/main" xmlns="" id="{8DEDDF07-0CD3-4EC9-8E1C-6AB3ADDEF44F}"/>
              </a:ext>
            </a:extLst>
          </p:cNvPr>
          <p:cNvSpPr/>
          <p:nvPr/>
        </p:nvSpPr>
        <p:spPr>
          <a:xfrm>
            <a:off x="2103284" y="5223784"/>
            <a:ext cx="724080" cy="3434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та</a:t>
            </a:r>
          </a:p>
        </p:txBody>
      </p:sp>
      <p:sp>
        <p:nvSpPr>
          <p:cNvPr id="20" name="Прямокутник: округлені кути 25">
            <a:extLst>
              <a:ext uri="{FF2B5EF4-FFF2-40B4-BE49-F238E27FC236}">
                <a16:creationId xmlns:a16="http://schemas.microsoft.com/office/drawing/2014/main" xmlns="" id="{94360300-C8F8-4D3C-8002-D9FA3740BA22}"/>
              </a:ext>
            </a:extLst>
          </p:cNvPr>
          <p:cNvSpPr/>
          <p:nvPr/>
        </p:nvSpPr>
        <p:spPr>
          <a:xfrm>
            <a:off x="585021" y="5662759"/>
            <a:ext cx="7836603" cy="6898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uk-UA" sz="2400" kern="0" dirty="0">
                <a:solidFill>
                  <a:srgbClr val="FF0000"/>
                </a:solidFill>
                <a:latin typeface="PF Square Sans Pro" panose="02000506040000020004" pitchFamily="2" charset="0"/>
              </a:rPr>
              <a:t>сприяють трансформації секторів економіки в більш </a:t>
            </a:r>
            <a:r>
              <a:rPr lang="uk-UA" sz="2400" kern="0" dirty="0" smtClean="0">
                <a:solidFill>
                  <a:srgbClr val="FF0000"/>
                </a:solidFill>
                <a:latin typeface="PF Square Sans Pro" panose="02000506040000020004" pitchFamily="2" charset="0"/>
              </a:rPr>
              <a:t>ефективні</a:t>
            </a: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264" y="331371"/>
            <a:ext cx="9497124" cy="906163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Найбільш </a:t>
            </a:r>
            <a:r>
              <a:rPr lang="uk-UA" sz="3200" dirty="0" smtClean="0">
                <a:solidFill>
                  <a:srgbClr val="FDBB2D"/>
                </a:solidFill>
              </a:rPr>
              <a:t>поширені помилки </a:t>
            </a:r>
            <a:r>
              <a:rPr lang="uk-UA" sz="3200" dirty="0">
                <a:solidFill>
                  <a:srgbClr val="FDBB2D"/>
                </a:solidFill>
              </a:rPr>
              <a:t>у процесі визначення пріоритетних сфер </a:t>
            </a:r>
            <a:r>
              <a:rPr lang="uk-UA" sz="3200" dirty="0" smtClean="0">
                <a:solidFill>
                  <a:srgbClr val="FDBB2D"/>
                </a:solidFill>
              </a:rPr>
              <a:t>смарт-спеціалізації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type="body" sz="quarter" idx="10"/>
          </p:nvPr>
        </p:nvSpPr>
        <p:spPr>
          <a:xfrm>
            <a:off x="759460" y="2368295"/>
            <a:ext cx="10758488" cy="4206241"/>
          </a:xfrm>
        </p:spPr>
        <p:txBody>
          <a:bodyPr/>
          <a:lstStyle/>
          <a:p>
            <a:pPr marL="514350" lvl="0" indent="-514350" algn="l">
              <a:buFont typeface="+mj-lt"/>
              <a:buAutoNum type="arabicPeriod"/>
            </a:pPr>
            <a:r>
              <a:rPr lang="uk-UA" sz="4000" b="1" smtClean="0">
                <a:solidFill>
                  <a:srgbClr val="002060"/>
                </a:solidFill>
              </a:rPr>
              <a:t>Розподіл пріоритетів (коштів) </a:t>
            </a:r>
            <a:r>
              <a:rPr lang="uk-UA" sz="4000" b="1" dirty="0">
                <a:solidFill>
                  <a:srgbClr val="002060"/>
                </a:solidFill>
              </a:rPr>
              <a:t>серед найбільш потужних лобі в </a:t>
            </a:r>
            <a:r>
              <a:rPr lang="uk-UA" sz="4000" b="1" dirty="0" smtClean="0">
                <a:solidFill>
                  <a:srgbClr val="002060"/>
                </a:solidFill>
              </a:rPr>
              <a:t>регіоні</a:t>
            </a:r>
          </a:p>
          <a:p>
            <a:pPr marL="514350" lvl="0" indent="-514350" algn="l">
              <a:buFont typeface="+mj-lt"/>
              <a:buAutoNum type="arabicPeriod"/>
            </a:pPr>
            <a:endParaRPr lang="uk-UA" sz="4000" b="1" dirty="0">
              <a:solidFill>
                <a:srgbClr val="002060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uk-UA" sz="4000" b="1" dirty="0">
                <a:solidFill>
                  <a:srgbClr val="002060"/>
                </a:solidFill>
              </a:rPr>
              <a:t>Копіювання пріоритетів інших </a:t>
            </a:r>
            <a:r>
              <a:rPr lang="uk-UA" sz="4000" b="1" dirty="0" smtClean="0">
                <a:solidFill>
                  <a:srgbClr val="002060"/>
                </a:solidFill>
              </a:rPr>
              <a:t>регіонів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63191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2320581" y="172530"/>
            <a:ext cx="5138928" cy="1061910"/>
          </a:xfrm>
          <a:prstGeom prst="cloudCallout">
            <a:avLst>
              <a:gd name="adj1" fmla="val 8389"/>
              <a:gd name="adj2" fmla="val 261356"/>
            </a:avLst>
          </a:prstGeom>
          <a:solidFill>
            <a:srgbClr val="FFFFFF"/>
          </a:solidFill>
          <a:ln w="7632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uk-UA" sz="1800" b="1" dirty="0">
                <a:latin typeface="Arial" panose="020B0604020202020204" pitchFamily="34" charset="0"/>
              </a:rPr>
              <a:t> </a:t>
            </a:r>
            <a:r>
              <a:rPr lang="uk-UA" altLang="uk-UA" sz="2000" b="1" dirty="0">
                <a:solidFill>
                  <a:srgbClr val="010101"/>
                </a:solidFill>
                <a:latin typeface="Arial" panose="020B0604020202020204" pitchFamily="34" charset="0"/>
              </a:rPr>
              <a:t>Стратегічне </a:t>
            </a:r>
            <a:r>
              <a:rPr lang="en-GB" altLang="uk-UA" sz="2000" b="1" dirty="0" err="1" smtClean="0">
                <a:solidFill>
                  <a:srgbClr val="010101"/>
                </a:solidFill>
                <a:latin typeface="Arial" panose="020B0604020202020204" pitchFamily="34" charset="0"/>
              </a:rPr>
              <a:t>бачення</a:t>
            </a:r>
            <a:r>
              <a:rPr lang="en-GB" altLang="uk-UA" sz="2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 </a:t>
            </a:r>
            <a:r>
              <a:rPr lang="en-GB" altLang="uk-UA" sz="2000" b="1" dirty="0" err="1" smtClean="0">
                <a:solidFill>
                  <a:srgbClr val="010101"/>
                </a:solidFill>
                <a:latin typeface="Arial" panose="020B0604020202020204" pitchFamily="34" charset="0"/>
              </a:rPr>
              <a:t>розвитку</a:t>
            </a:r>
            <a:r>
              <a:rPr lang="uk-UA" altLang="uk-UA" sz="2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 регіону</a:t>
            </a:r>
            <a:endParaRPr lang="en-GB" altLang="uk-UA" sz="18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191491" name="AutoShape 3"/>
          <p:cNvSpPr>
            <a:spLocks noChangeArrowheads="1"/>
          </p:cNvSpPr>
          <p:nvPr/>
        </p:nvSpPr>
        <p:spPr bwMode="auto">
          <a:xfrm flipV="1">
            <a:off x="623705" y="1466468"/>
            <a:ext cx="2674937" cy="1010477"/>
          </a:xfrm>
          <a:prstGeom prst="downArrowCallout">
            <a:avLst>
              <a:gd name="adj1" fmla="val 110420"/>
              <a:gd name="adj2" fmla="val 78268"/>
              <a:gd name="adj3" fmla="val 22699"/>
              <a:gd name="adj4" fmla="val 66824"/>
            </a:avLst>
          </a:prstGeom>
          <a:solidFill>
            <a:srgbClr val="00FF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10101"/>
              </a:buClr>
              <a:buFont typeface="Arial Narrow" panose="020B0606020202030204" pitchFamily="34" charset="0"/>
              <a:buNone/>
            </a:pPr>
            <a:r>
              <a:rPr lang="en-GB" altLang="uk-UA" sz="2000" b="1" dirty="0" err="1">
                <a:solidFill>
                  <a:srgbClr val="010101"/>
                </a:solidFill>
                <a:latin typeface="Arial Narrow" panose="020B0606020202030204" pitchFamily="34" charset="0"/>
              </a:rPr>
              <a:t>Стратегічн</a:t>
            </a:r>
            <a:r>
              <a:rPr lang="uk-UA" altLang="uk-UA" sz="2000" b="1" dirty="0">
                <a:solidFill>
                  <a:srgbClr val="010101"/>
                </a:solidFill>
                <a:latin typeface="Arial Narrow" panose="020B0606020202030204" pitchFamily="34" charset="0"/>
              </a:rPr>
              <a:t>а ціль</a:t>
            </a:r>
            <a:r>
              <a:rPr lang="en-GB" altLang="uk-UA" sz="2000" b="1" dirty="0">
                <a:solidFill>
                  <a:srgbClr val="010101"/>
                </a:solidFill>
                <a:latin typeface="Arial Narrow" panose="020B0606020202030204" pitchFamily="34" charset="0"/>
              </a:rPr>
              <a:t>  № </a:t>
            </a:r>
            <a:r>
              <a:rPr lang="en-GB" altLang="uk-UA" sz="2000" b="1" dirty="0" smtClean="0">
                <a:solidFill>
                  <a:srgbClr val="010101"/>
                </a:solidFill>
                <a:latin typeface="Arial Narrow" panose="020B0606020202030204" pitchFamily="34" charset="0"/>
              </a:rPr>
              <a:t>1</a:t>
            </a:r>
            <a:endParaRPr lang="uk-UA" altLang="uk-UA" sz="2000" b="1" dirty="0" smtClean="0">
              <a:solidFill>
                <a:srgbClr val="010101"/>
              </a:solidFill>
              <a:latin typeface="Arial Narrow" panose="020B0606020202030204" pitchFamily="34" charset="0"/>
            </a:endParaRPr>
          </a:p>
        </p:txBody>
      </p:sp>
      <p:sp>
        <p:nvSpPr>
          <p:cNvPr id="191492" name="AutoShape 4"/>
          <p:cNvSpPr>
            <a:spLocks noChangeArrowheads="1"/>
          </p:cNvSpPr>
          <p:nvPr/>
        </p:nvSpPr>
        <p:spPr bwMode="auto">
          <a:xfrm flipV="1">
            <a:off x="3732030" y="1418843"/>
            <a:ext cx="2674937" cy="1010477"/>
          </a:xfrm>
          <a:prstGeom prst="downArrowCallout">
            <a:avLst>
              <a:gd name="adj1" fmla="val 110420"/>
              <a:gd name="adj2" fmla="val 78268"/>
              <a:gd name="adj3" fmla="val 22699"/>
              <a:gd name="adj4" fmla="val 66824"/>
            </a:avLst>
          </a:prstGeom>
          <a:solidFill>
            <a:srgbClr val="FF99CC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CC"/>
            </a:extrusionClr>
            <a:contourClr>
              <a:srgbClr val="FF99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uk-UA" sz="2000" b="1" dirty="0" err="1">
                <a:solidFill>
                  <a:srgbClr val="010101"/>
                </a:solidFill>
                <a:latin typeface="Arial Narrow" panose="020B0606020202030204" pitchFamily="34" charset="0"/>
              </a:rPr>
              <a:t>Стратегічн</a:t>
            </a:r>
            <a:r>
              <a:rPr lang="uk-UA" altLang="uk-UA" sz="2000" b="1" dirty="0">
                <a:solidFill>
                  <a:srgbClr val="010101"/>
                </a:solidFill>
                <a:latin typeface="Arial Narrow" panose="020B0606020202030204" pitchFamily="34" charset="0"/>
              </a:rPr>
              <a:t>а ціль</a:t>
            </a:r>
            <a:r>
              <a:rPr lang="en-GB" altLang="uk-UA" sz="2000" b="1" dirty="0">
                <a:solidFill>
                  <a:srgbClr val="010101"/>
                </a:solidFill>
                <a:latin typeface="Arial Narrow" panose="020B0606020202030204" pitchFamily="34" charset="0"/>
              </a:rPr>
              <a:t> № 2</a:t>
            </a:r>
          </a:p>
          <a:p>
            <a:pPr>
              <a:lnSpc>
                <a:spcPct val="100000"/>
              </a:lnSpc>
              <a:buClr>
                <a:srgbClr val="010101"/>
              </a:buClr>
              <a:buFont typeface="Arial Narrow" panose="020B0606020202030204" pitchFamily="34" charset="0"/>
              <a:buNone/>
            </a:pPr>
            <a:endParaRPr lang="en-GB" altLang="uk-UA" sz="2800" b="1" dirty="0">
              <a:solidFill>
                <a:srgbClr val="010101"/>
              </a:solidFill>
              <a:latin typeface="Arial Narrow" panose="020B0606020202030204" pitchFamily="34" charset="0"/>
            </a:endParaRP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 flipV="1">
            <a:off x="6840355" y="1380743"/>
            <a:ext cx="2676525" cy="1010477"/>
          </a:xfrm>
          <a:prstGeom prst="downArrowCallout">
            <a:avLst>
              <a:gd name="adj1" fmla="val 110486"/>
              <a:gd name="adj2" fmla="val 78314"/>
              <a:gd name="adj3" fmla="val 22699"/>
              <a:gd name="adj4" fmla="val 66824"/>
            </a:avLst>
          </a:prstGeom>
          <a:solidFill>
            <a:srgbClr val="FFFF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uk-UA" sz="2000" b="1" dirty="0" err="1">
                <a:solidFill>
                  <a:srgbClr val="010101"/>
                </a:solidFill>
                <a:latin typeface="Arial Narrow" panose="020B0606020202030204" pitchFamily="34" charset="0"/>
              </a:rPr>
              <a:t>Стратегічн</a:t>
            </a:r>
            <a:r>
              <a:rPr lang="uk-UA" altLang="uk-UA" sz="2000" b="1" dirty="0">
                <a:solidFill>
                  <a:srgbClr val="010101"/>
                </a:solidFill>
                <a:latin typeface="Arial Narrow" panose="020B0606020202030204" pitchFamily="34" charset="0"/>
              </a:rPr>
              <a:t>а ціль</a:t>
            </a:r>
            <a:r>
              <a:rPr lang="en-GB" altLang="uk-UA" sz="2000" b="1" dirty="0">
                <a:solidFill>
                  <a:srgbClr val="010101"/>
                </a:solidFill>
                <a:latin typeface="Arial Narrow" panose="020B0606020202030204" pitchFamily="34" charset="0"/>
              </a:rPr>
              <a:t> № ...</a:t>
            </a:r>
          </a:p>
          <a:p>
            <a:pPr>
              <a:lnSpc>
                <a:spcPct val="100000"/>
              </a:lnSpc>
              <a:buClr>
                <a:srgbClr val="010101"/>
              </a:buClr>
              <a:buFont typeface="Arial Narrow" panose="020B0606020202030204" pitchFamily="34" charset="0"/>
              <a:buNone/>
            </a:pPr>
            <a:endParaRPr lang="en-GB" altLang="uk-UA" sz="2800" b="1" dirty="0">
              <a:solidFill>
                <a:srgbClr val="010101"/>
              </a:solidFill>
              <a:latin typeface="Arial Narrow" panose="020B0606020202030204" pitchFamily="34" charset="0"/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8201413" y="2538856"/>
            <a:ext cx="1315467" cy="513144"/>
          </a:xfrm>
          <a:prstGeom prst="rect">
            <a:avLst/>
          </a:prstGeom>
          <a:solidFill>
            <a:srgbClr val="FFFF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ОПЕРАТИВНА</a:t>
            </a:r>
            <a:r>
              <a:rPr lang="uk-UA" altLang="uk-UA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GB" altLang="uk-UA" sz="1200" dirty="0">
                <a:solidFill>
                  <a:srgbClr val="010101"/>
                </a:solidFill>
                <a:latin typeface="Arial" panose="020B0604020202020204" pitchFamily="34" charset="0"/>
              </a:rPr>
              <a:t>ЦІЛЬ № 2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6851467" y="2538856"/>
            <a:ext cx="1273175" cy="513144"/>
          </a:xfrm>
          <a:prstGeom prst="rect">
            <a:avLst/>
          </a:prstGeom>
          <a:solidFill>
            <a:srgbClr val="FFFF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ОПЕРАТИВНА </a:t>
            </a:r>
            <a:r>
              <a:rPr lang="en-GB" altLang="uk-UA" sz="1200" dirty="0">
                <a:solidFill>
                  <a:srgbClr val="010101"/>
                </a:solidFill>
                <a:latin typeface="Arial" panose="020B0604020202020204" pitchFamily="34" charset="0"/>
              </a:rPr>
              <a:t>ЦІЛЬ № </a:t>
            </a:r>
            <a:r>
              <a:rPr lang="uk-UA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3.</a:t>
            </a:r>
            <a:r>
              <a:rPr lang="en-GB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1</a:t>
            </a:r>
            <a:endParaRPr lang="en-GB" altLang="uk-UA" sz="12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5065530" y="2529332"/>
            <a:ext cx="1344613" cy="522668"/>
          </a:xfrm>
          <a:prstGeom prst="rect">
            <a:avLst/>
          </a:prstGeom>
          <a:solidFill>
            <a:srgbClr val="FF99CC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CC"/>
            </a:extrusionClr>
            <a:contourClr>
              <a:srgbClr val="FF99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ОПЕРАТИВНА</a:t>
            </a:r>
            <a:r>
              <a:rPr lang="uk-UA" altLang="uk-UA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GB" altLang="uk-UA" sz="1200" dirty="0">
                <a:solidFill>
                  <a:srgbClr val="010101"/>
                </a:solidFill>
                <a:latin typeface="Arial" panose="020B0604020202020204" pitchFamily="34" charset="0"/>
              </a:rPr>
              <a:t>ЦІЛЬ № ...</a:t>
            </a:r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3732030" y="2529332"/>
            <a:ext cx="1261807" cy="522668"/>
          </a:xfrm>
          <a:prstGeom prst="rect">
            <a:avLst/>
          </a:prstGeom>
          <a:solidFill>
            <a:srgbClr val="FF99CC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CC"/>
            </a:extrusionClr>
            <a:contourClr>
              <a:srgbClr val="FF99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ОПЕРАТИВНА</a:t>
            </a:r>
            <a:r>
              <a:rPr lang="en-GB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 </a:t>
            </a:r>
            <a:r>
              <a:rPr lang="en-GB" altLang="uk-UA" sz="1200" dirty="0">
                <a:solidFill>
                  <a:srgbClr val="010101"/>
                </a:solidFill>
                <a:latin typeface="Arial" panose="020B0604020202020204" pitchFamily="34" charset="0"/>
              </a:rPr>
              <a:t>ЦІЛЬ № </a:t>
            </a:r>
            <a:r>
              <a:rPr lang="uk-UA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2.</a:t>
            </a:r>
            <a:r>
              <a:rPr lang="en-GB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1</a:t>
            </a:r>
            <a:endParaRPr lang="en-GB" altLang="uk-UA" sz="12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2034993" y="2588451"/>
            <a:ext cx="1252537" cy="463550"/>
          </a:xfrm>
          <a:prstGeom prst="rect">
            <a:avLst/>
          </a:prstGeom>
          <a:solidFill>
            <a:srgbClr val="00FF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ОПЕРАТИВНА</a:t>
            </a:r>
            <a:r>
              <a:rPr lang="uk-UA" altLang="uk-UA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uk-UA" sz="1200" dirty="0">
                <a:solidFill>
                  <a:srgbClr val="010101"/>
                </a:solidFill>
                <a:latin typeface="Arial" panose="020B0604020202020204" pitchFamily="34" charset="0"/>
              </a:rPr>
              <a:t>ЦІЛЬ № ...</a:t>
            </a:r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623705" y="2588450"/>
            <a:ext cx="1209675" cy="463550"/>
          </a:xfrm>
          <a:prstGeom prst="rect">
            <a:avLst/>
          </a:prstGeom>
          <a:solidFill>
            <a:srgbClr val="00FF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ОПЕРАТИВНА </a:t>
            </a:r>
            <a:r>
              <a:rPr lang="en-GB" altLang="uk-UA" sz="1200" dirty="0">
                <a:solidFill>
                  <a:srgbClr val="010101"/>
                </a:solidFill>
                <a:latin typeface="Arial" panose="020B0604020202020204" pitchFamily="34" charset="0"/>
              </a:rPr>
              <a:t>ЦІЛЬ № </a:t>
            </a:r>
            <a:r>
              <a:rPr lang="en-GB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1</a:t>
            </a:r>
            <a:r>
              <a:rPr lang="uk-UA" altLang="uk-UA" sz="1200" dirty="0" smtClean="0">
                <a:solidFill>
                  <a:srgbClr val="010101"/>
                </a:solidFill>
                <a:latin typeface="Arial" panose="020B0604020202020204" pitchFamily="34" charset="0"/>
              </a:rPr>
              <a:t>.1</a:t>
            </a:r>
            <a:endParaRPr lang="en-GB" altLang="uk-UA" sz="12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191508" name="AutoShape 20"/>
          <p:cNvSpPr>
            <a:spLocks noChangeArrowheads="1"/>
          </p:cNvSpPr>
          <p:nvPr/>
        </p:nvSpPr>
        <p:spPr bwMode="auto">
          <a:xfrm rot="16200000">
            <a:off x="367858" y="3384173"/>
            <a:ext cx="1104082" cy="506413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b="1" dirty="0">
                <a:solidFill>
                  <a:srgbClr val="010101"/>
                </a:solidFill>
                <a:latin typeface="Arial" panose="020B0604020202020204" pitchFamily="34" charset="0"/>
              </a:rPr>
              <a:t>ЗА ВД.  </a:t>
            </a:r>
            <a:r>
              <a:rPr lang="en-GB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1</a:t>
            </a:r>
            <a:r>
              <a:rPr lang="uk-UA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.1.1</a:t>
            </a:r>
            <a:endParaRPr lang="en-GB" altLang="uk-UA" sz="10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191509" name="AutoShape 21"/>
          <p:cNvSpPr>
            <a:spLocks noChangeArrowheads="1"/>
          </p:cNvSpPr>
          <p:nvPr/>
        </p:nvSpPr>
        <p:spPr bwMode="auto">
          <a:xfrm rot="16200000">
            <a:off x="970254" y="3369152"/>
            <a:ext cx="1102614" cy="503238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ЗА ВД. 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1.1.</a:t>
            </a:r>
            <a:r>
              <a:rPr lang="en-GB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2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191510" name="AutoShape 22"/>
          <p:cNvSpPr>
            <a:spLocks noChangeArrowheads="1"/>
          </p:cNvSpPr>
          <p:nvPr/>
        </p:nvSpPr>
        <p:spPr bwMode="auto">
          <a:xfrm rot="16200000">
            <a:off x="2427733" y="3378204"/>
            <a:ext cx="1104082" cy="500062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ЗА ВД. ...</a:t>
            </a:r>
            <a:r>
              <a:rPr lang="en-GB" altLang="uk-UA" sz="1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1511" name="AutoShape 23"/>
          <p:cNvSpPr>
            <a:spLocks noChangeArrowheads="1"/>
          </p:cNvSpPr>
          <p:nvPr/>
        </p:nvSpPr>
        <p:spPr bwMode="auto">
          <a:xfrm rot="16200000">
            <a:off x="1759396" y="3379793"/>
            <a:ext cx="1104084" cy="496887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ЗА ВД. 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auto">
          <a:xfrm rot="16200000">
            <a:off x="3427861" y="3366711"/>
            <a:ext cx="1104082" cy="506413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b="1" dirty="0">
                <a:solidFill>
                  <a:srgbClr val="010101"/>
                </a:solidFill>
                <a:latin typeface="Arial" panose="020B0604020202020204" pitchFamily="34" charset="0"/>
              </a:rPr>
              <a:t>ЗА ВД.  </a:t>
            </a:r>
            <a:r>
              <a:rPr lang="uk-UA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2.1.1</a:t>
            </a:r>
            <a:endParaRPr lang="en-GB" altLang="uk-UA" sz="10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16200000">
            <a:off x="4030257" y="3351690"/>
            <a:ext cx="1102614" cy="503238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ЗА ВД.   </a:t>
            </a:r>
            <a:r>
              <a:rPr lang="uk-UA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2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.1.</a:t>
            </a:r>
            <a:r>
              <a:rPr lang="en-GB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2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 rot="16200000">
            <a:off x="5487736" y="3360742"/>
            <a:ext cx="1104082" cy="500062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ЗА ВД. ...</a:t>
            </a:r>
            <a:r>
              <a:rPr lang="en-GB" altLang="uk-UA" sz="1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 rot="16200000">
            <a:off x="4819400" y="3362330"/>
            <a:ext cx="1104082" cy="496887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ЗА ВД. 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 rot="16200000">
            <a:off x="6541521" y="3400048"/>
            <a:ext cx="1104084" cy="506413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b="1" dirty="0">
                <a:solidFill>
                  <a:srgbClr val="010101"/>
                </a:solidFill>
                <a:latin typeface="Arial" panose="020B0604020202020204" pitchFamily="34" charset="0"/>
              </a:rPr>
              <a:t>ЗА ВД.  </a:t>
            </a:r>
            <a:r>
              <a:rPr lang="uk-UA" altLang="uk-UA" sz="1000" b="1" dirty="0">
                <a:solidFill>
                  <a:srgbClr val="010101"/>
                </a:solidFill>
                <a:latin typeface="Arial" panose="020B0604020202020204" pitchFamily="34" charset="0"/>
              </a:rPr>
              <a:t>3</a:t>
            </a:r>
            <a:r>
              <a:rPr lang="uk-UA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.1.1</a:t>
            </a:r>
            <a:endParaRPr lang="en-GB" altLang="uk-UA" sz="10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 rot="16200000">
            <a:off x="7143918" y="3385026"/>
            <a:ext cx="1102614" cy="503238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ЗА ВД.   </a:t>
            </a:r>
            <a:r>
              <a:rPr lang="uk-UA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3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.1.</a:t>
            </a:r>
            <a:r>
              <a:rPr lang="en-GB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2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16200000">
            <a:off x="8601397" y="3394078"/>
            <a:ext cx="1104082" cy="500062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ЗА ВД. ...</a:t>
            </a:r>
            <a:r>
              <a:rPr lang="en-GB" altLang="uk-UA" sz="1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 rot="16200000">
            <a:off x="7933061" y="3395666"/>
            <a:ext cx="1104082" cy="496887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en-GB" altLang="uk-UA" sz="1000" dirty="0">
                <a:solidFill>
                  <a:srgbClr val="010101"/>
                </a:solidFill>
                <a:latin typeface="Arial" panose="020B0604020202020204" pitchFamily="34" charset="0"/>
              </a:rPr>
              <a:t>ЗА ВД. 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 flipV="1">
            <a:off x="623705" y="4432617"/>
            <a:ext cx="2674937" cy="794999"/>
          </a:xfrm>
          <a:prstGeom prst="downArrowCallout">
            <a:avLst>
              <a:gd name="adj1" fmla="val 110420"/>
              <a:gd name="adj2" fmla="val 78268"/>
              <a:gd name="adj3" fmla="val 22699"/>
              <a:gd name="adj4" fmla="val 66824"/>
            </a:avLst>
          </a:prstGeom>
          <a:solidFill>
            <a:srgbClr val="00FF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10101"/>
              </a:buClr>
              <a:buFont typeface="Arial Narrow" panose="020B0606020202030204" pitchFamily="34" charset="0"/>
              <a:buNone/>
            </a:pPr>
            <a:r>
              <a:rPr lang="uk-UA" altLang="uk-UA" sz="2000" b="1" dirty="0" smtClean="0">
                <a:solidFill>
                  <a:srgbClr val="010101"/>
                </a:solidFill>
                <a:latin typeface="Arial Narrow" panose="020B0606020202030204" pitchFamily="34" charset="0"/>
              </a:rPr>
              <a:t>Програма</a:t>
            </a:r>
            <a:r>
              <a:rPr lang="en-GB" altLang="uk-UA" sz="2000" b="1" dirty="0" smtClean="0">
                <a:solidFill>
                  <a:srgbClr val="010101"/>
                </a:solidFill>
                <a:latin typeface="Arial Narrow" panose="020B0606020202030204" pitchFamily="34" charset="0"/>
              </a:rPr>
              <a:t>  </a:t>
            </a:r>
            <a:r>
              <a:rPr lang="en-GB" altLang="uk-UA" sz="2000" b="1" dirty="0">
                <a:solidFill>
                  <a:srgbClr val="010101"/>
                </a:solidFill>
                <a:latin typeface="Arial Narrow" panose="020B0606020202030204" pitchFamily="34" charset="0"/>
              </a:rPr>
              <a:t>№ </a:t>
            </a:r>
            <a:r>
              <a:rPr lang="en-GB" altLang="uk-UA" sz="2000" b="1" dirty="0" smtClean="0">
                <a:solidFill>
                  <a:srgbClr val="010101"/>
                </a:solidFill>
                <a:latin typeface="Arial Narrow" panose="020B0606020202030204" pitchFamily="34" charset="0"/>
              </a:rPr>
              <a:t>1</a:t>
            </a:r>
            <a:endParaRPr lang="uk-UA" altLang="uk-UA" sz="2000" b="1" dirty="0" smtClean="0">
              <a:solidFill>
                <a:srgbClr val="01010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flipV="1">
            <a:off x="3732030" y="4384992"/>
            <a:ext cx="2674937" cy="794999"/>
          </a:xfrm>
          <a:prstGeom prst="downArrowCallout">
            <a:avLst>
              <a:gd name="adj1" fmla="val 110420"/>
              <a:gd name="adj2" fmla="val 78268"/>
              <a:gd name="adj3" fmla="val 22699"/>
              <a:gd name="adj4" fmla="val 66824"/>
            </a:avLst>
          </a:prstGeom>
          <a:solidFill>
            <a:srgbClr val="FF99CC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CC"/>
            </a:extrusionClr>
            <a:contourClr>
              <a:srgbClr val="FF99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uk-UA" altLang="uk-UA" sz="2000" b="1" dirty="0" smtClean="0">
                <a:solidFill>
                  <a:srgbClr val="010101"/>
                </a:solidFill>
                <a:latin typeface="Arial Narrow" panose="020B0606020202030204" pitchFamily="34" charset="0"/>
              </a:rPr>
              <a:t>Програма</a:t>
            </a:r>
            <a:r>
              <a:rPr lang="en-GB" altLang="uk-UA" sz="2000" b="1" dirty="0" smtClean="0">
                <a:solidFill>
                  <a:srgbClr val="010101"/>
                </a:solidFill>
                <a:latin typeface="Arial Narrow" panose="020B0606020202030204" pitchFamily="34" charset="0"/>
              </a:rPr>
              <a:t> </a:t>
            </a:r>
            <a:r>
              <a:rPr lang="en-GB" altLang="uk-UA" sz="2000" b="1" dirty="0">
                <a:solidFill>
                  <a:srgbClr val="010101"/>
                </a:solidFill>
                <a:latin typeface="Arial Narrow" panose="020B0606020202030204" pitchFamily="34" charset="0"/>
              </a:rPr>
              <a:t>№ 2</a:t>
            </a:r>
          </a:p>
          <a:p>
            <a:pPr>
              <a:lnSpc>
                <a:spcPct val="100000"/>
              </a:lnSpc>
              <a:buClr>
                <a:srgbClr val="010101"/>
              </a:buClr>
              <a:buFont typeface="Arial Narrow" panose="020B0606020202030204" pitchFamily="34" charset="0"/>
              <a:buNone/>
            </a:pPr>
            <a:endParaRPr lang="en-GB" altLang="uk-UA" sz="2800" b="1" dirty="0">
              <a:solidFill>
                <a:srgbClr val="01010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 flipV="1">
            <a:off x="6840355" y="4346892"/>
            <a:ext cx="2676525" cy="794999"/>
          </a:xfrm>
          <a:prstGeom prst="downArrowCallout">
            <a:avLst>
              <a:gd name="adj1" fmla="val 110486"/>
              <a:gd name="adj2" fmla="val 78314"/>
              <a:gd name="adj3" fmla="val 22699"/>
              <a:gd name="adj4" fmla="val 66824"/>
            </a:avLst>
          </a:prstGeom>
          <a:solidFill>
            <a:srgbClr val="FFFF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uk-UA" altLang="uk-UA" sz="2000" b="1" dirty="0" smtClean="0">
                <a:solidFill>
                  <a:srgbClr val="010101"/>
                </a:solidFill>
                <a:latin typeface="Arial Narrow" panose="020B0606020202030204" pitchFamily="34" charset="0"/>
              </a:rPr>
              <a:t>Програма</a:t>
            </a:r>
            <a:r>
              <a:rPr lang="en-GB" altLang="uk-UA" sz="2000" b="1" dirty="0" smtClean="0">
                <a:solidFill>
                  <a:srgbClr val="010101"/>
                </a:solidFill>
                <a:latin typeface="Arial Narrow" panose="020B0606020202030204" pitchFamily="34" charset="0"/>
              </a:rPr>
              <a:t> </a:t>
            </a:r>
            <a:r>
              <a:rPr lang="en-GB" altLang="uk-UA" sz="2000" b="1" dirty="0">
                <a:solidFill>
                  <a:srgbClr val="010101"/>
                </a:solidFill>
                <a:latin typeface="Arial Narrow" panose="020B0606020202030204" pitchFamily="34" charset="0"/>
              </a:rPr>
              <a:t>№ ...</a:t>
            </a:r>
          </a:p>
          <a:p>
            <a:pPr>
              <a:lnSpc>
                <a:spcPct val="100000"/>
              </a:lnSpc>
              <a:buClr>
                <a:srgbClr val="010101"/>
              </a:buClr>
              <a:buFont typeface="Arial Narrow" panose="020B0606020202030204" pitchFamily="34" charset="0"/>
              <a:buNone/>
            </a:pPr>
            <a:endParaRPr lang="en-GB" altLang="uk-UA" sz="2800" b="1" dirty="0">
              <a:solidFill>
                <a:srgbClr val="01010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auto">
          <a:xfrm rot="16200000">
            <a:off x="558301" y="5350487"/>
            <a:ext cx="733867" cy="506413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1</a:t>
            </a:r>
            <a:endParaRPr lang="en-GB" altLang="uk-UA" sz="10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 rot="16200000">
            <a:off x="1160451" y="5336094"/>
            <a:ext cx="732892" cy="503238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2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 rot="16200000">
            <a:off x="2618176" y="5344521"/>
            <a:ext cx="733867" cy="500062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dirty="0">
              <a:latin typeface="Arial" panose="020B0604020202020204" pitchFamily="34" charset="0"/>
            </a:endParaRP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 rot="16200000">
            <a:off x="1949840" y="5346106"/>
            <a:ext cx="733867" cy="496887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</a:t>
            </a:r>
            <a:r>
              <a:rPr lang="en-GB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 rot="16200000">
            <a:off x="574115" y="6145483"/>
            <a:ext cx="733867" cy="506413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 rot="16200000">
            <a:off x="1176265" y="6131090"/>
            <a:ext cx="732892" cy="503238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57" name="AutoShape 22"/>
          <p:cNvSpPr>
            <a:spLocks noChangeArrowheads="1"/>
          </p:cNvSpPr>
          <p:nvPr/>
        </p:nvSpPr>
        <p:spPr bwMode="auto">
          <a:xfrm rot="16200000">
            <a:off x="2633990" y="6139517"/>
            <a:ext cx="733867" cy="500062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dirty="0">
              <a:latin typeface="Arial" panose="020B0604020202020204" pitchFamily="34" charset="0"/>
            </a:endParaRPr>
          </a:p>
        </p:txBody>
      </p:sp>
      <p:sp>
        <p:nvSpPr>
          <p:cNvPr id="58" name="AutoShape 23"/>
          <p:cNvSpPr>
            <a:spLocks noChangeArrowheads="1"/>
          </p:cNvSpPr>
          <p:nvPr/>
        </p:nvSpPr>
        <p:spPr bwMode="auto">
          <a:xfrm rot="16200000">
            <a:off x="1965654" y="6141102"/>
            <a:ext cx="733867" cy="496887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</a:t>
            </a:r>
            <a:r>
              <a:rPr lang="en-GB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59" name="AutoShape 20"/>
          <p:cNvSpPr>
            <a:spLocks noChangeArrowheads="1"/>
          </p:cNvSpPr>
          <p:nvPr/>
        </p:nvSpPr>
        <p:spPr bwMode="auto">
          <a:xfrm rot="16200000">
            <a:off x="3620849" y="5334019"/>
            <a:ext cx="733867" cy="506413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1</a:t>
            </a:r>
            <a:endParaRPr lang="en-GB" altLang="uk-UA" sz="10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60" name="AutoShape 21"/>
          <p:cNvSpPr>
            <a:spLocks noChangeArrowheads="1"/>
          </p:cNvSpPr>
          <p:nvPr/>
        </p:nvSpPr>
        <p:spPr bwMode="auto">
          <a:xfrm rot="16200000">
            <a:off x="4222999" y="5319626"/>
            <a:ext cx="732892" cy="503238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2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61" name="AutoShape 22"/>
          <p:cNvSpPr>
            <a:spLocks noChangeArrowheads="1"/>
          </p:cNvSpPr>
          <p:nvPr/>
        </p:nvSpPr>
        <p:spPr bwMode="auto">
          <a:xfrm rot="16200000">
            <a:off x="5680724" y="5328053"/>
            <a:ext cx="733867" cy="500062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dirty="0">
              <a:latin typeface="Arial" panose="020B0604020202020204" pitchFamily="34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 rot="16200000">
            <a:off x="5012388" y="5329638"/>
            <a:ext cx="733867" cy="496887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</a:t>
            </a:r>
            <a:r>
              <a:rPr lang="en-GB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63" name="AutoShape 20"/>
          <p:cNvSpPr>
            <a:spLocks noChangeArrowheads="1"/>
          </p:cNvSpPr>
          <p:nvPr/>
        </p:nvSpPr>
        <p:spPr bwMode="auto">
          <a:xfrm rot="16200000">
            <a:off x="3636663" y="6129015"/>
            <a:ext cx="733867" cy="506413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64" name="AutoShape 21"/>
          <p:cNvSpPr>
            <a:spLocks noChangeArrowheads="1"/>
          </p:cNvSpPr>
          <p:nvPr/>
        </p:nvSpPr>
        <p:spPr bwMode="auto">
          <a:xfrm rot="16200000">
            <a:off x="4238813" y="6114622"/>
            <a:ext cx="732892" cy="503238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65" name="AutoShape 22"/>
          <p:cNvSpPr>
            <a:spLocks noChangeArrowheads="1"/>
          </p:cNvSpPr>
          <p:nvPr/>
        </p:nvSpPr>
        <p:spPr bwMode="auto">
          <a:xfrm rot="16200000">
            <a:off x="5696538" y="6123049"/>
            <a:ext cx="733867" cy="500062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dirty="0">
              <a:latin typeface="Arial" panose="020B0604020202020204" pitchFamily="34" charset="0"/>
            </a:endParaRPr>
          </a:p>
        </p:txBody>
      </p:sp>
      <p:sp>
        <p:nvSpPr>
          <p:cNvPr id="66" name="AutoShape 23"/>
          <p:cNvSpPr>
            <a:spLocks noChangeArrowheads="1"/>
          </p:cNvSpPr>
          <p:nvPr/>
        </p:nvSpPr>
        <p:spPr bwMode="auto">
          <a:xfrm rot="16200000">
            <a:off x="5028202" y="6124634"/>
            <a:ext cx="733867" cy="496887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</a:t>
            </a:r>
            <a:r>
              <a:rPr lang="en-GB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75" name="AutoShape 20"/>
          <p:cNvSpPr>
            <a:spLocks noChangeArrowheads="1"/>
          </p:cNvSpPr>
          <p:nvPr/>
        </p:nvSpPr>
        <p:spPr bwMode="auto">
          <a:xfrm rot="16200000">
            <a:off x="6752045" y="5302860"/>
            <a:ext cx="733867" cy="506413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1</a:t>
            </a:r>
            <a:endParaRPr lang="en-GB" altLang="uk-UA" sz="10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76" name="AutoShape 21"/>
          <p:cNvSpPr>
            <a:spLocks noChangeArrowheads="1"/>
          </p:cNvSpPr>
          <p:nvPr/>
        </p:nvSpPr>
        <p:spPr bwMode="auto">
          <a:xfrm rot="16200000">
            <a:off x="7354195" y="5288467"/>
            <a:ext cx="732892" cy="503238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2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77" name="AutoShape 22"/>
          <p:cNvSpPr>
            <a:spLocks noChangeArrowheads="1"/>
          </p:cNvSpPr>
          <p:nvPr/>
        </p:nvSpPr>
        <p:spPr bwMode="auto">
          <a:xfrm rot="16200000">
            <a:off x="8811920" y="5296894"/>
            <a:ext cx="733867" cy="500062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dirty="0">
              <a:latin typeface="Arial" panose="020B0604020202020204" pitchFamily="34" charset="0"/>
            </a:endParaRPr>
          </a:p>
        </p:txBody>
      </p:sp>
      <p:sp>
        <p:nvSpPr>
          <p:cNvPr id="78" name="AutoShape 23"/>
          <p:cNvSpPr>
            <a:spLocks noChangeArrowheads="1"/>
          </p:cNvSpPr>
          <p:nvPr/>
        </p:nvSpPr>
        <p:spPr bwMode="auto">
          <a:xfrm rot="16200000">
            <a:off x="8143584" y="5298479"/>
            <a:ext cx="733867" cy="496887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</a:t>
            </a:r>
            <a:r>
              <a:rPr lang="en-GB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auto">
          <a:xfrm rot="16200000">
            <a:off x="6767859" y="6097856"/>
            <a:ext cx="733867" cy="506413"/>
          </a:xfrm>
          <a:prstGeom prst="rightArrow">
            <a:avLst>
              <a:gd name="adj1" fmla="val 72676"/>
              <a:gd name="adj2" fmla="val 28736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b="1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b="1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80" name="AutoShape 21"/>
          <p:cNvSpPr>
            <a:spLocks noChangeArrowheads="1"/>
          </p:cNvSpPr>
          <p:nvPr/>
        </p:nvSpPr>
        <p:spPr bwMode="auto">
          <a:xfrm rot="16200000">
            <a:off x="7370009" y="6083463"/>
            <a:ext cx="732892" cy="503238"/>
          </a:xfrm>
          <a:prstGeom prst="rightArrow">
            <a:avLst>
              <a:gd name="adj1" fmla="val 72676"/>
              <a:gd name="adj2" fmla="val 28879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81" name="AutoShape 22"/>
          <p:cNvSpPr>
            <a:spLocks noChangeArrowheads="1"/>
          </p:cNvSpPr>
          <p:nvPr/>
        </p:nvSpPr>
        <p:spPr bwMode="auto">
          <a:xfrm rot="16200000">
            <a:off x="8827734" y="6091890"/>
            <a:ext cx="733867" cy="500062"/>
          </a:xfrm>
          <a:prstGeom prst="rightArrow">
            <a:avLst>
              <a:gd name="adj1" fmla="val 72676"/>
              <a:gd name="adj2" fmla="val 29101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…</a:t>
            </a:r>
            <a:endParaRPr lang="en-GB" altLang="uk-UA" sz="1000" dirty="0">
              <a:latin typeface="Arial" panose="020B0604020202020204" pitchFamily="34" charset="0"/>
            </a:endParaRP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 rot="16200000">
            <a:off x="8159398" y="6093475"/>
            <a:ext cx="733867" cy="496887"/>
          </a:xfrm>
          <a:prstGeom prst="rightArrow">
            <a:avLst>
              <a:gd name="adj1" fmla="val 72676"/>
              <a:gd name="adj2" fmla="val 29287"/>
            </a:avLst>
          </a:prstGeom>
          <a:solidFill>
            <a:srgbClr val="FF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horz" lIns="90000" tIns="46800" rIns="90000" bIns="46800"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buClr>
                <a:srgbClr val="010101"/>
              </a:buClr>
              <a:buFont typeface="Arial" panose="020B0604020202020204" pitchFamily="34" charset="0"/>
              <a:buNone/>
            </a:pP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ТЗ </a:t>
            </a:r>
            <a:r>
              <a:rPr lang="en-GB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  </a:t>
            </a:r>
            <a:r>
              <a:rPr lang="uk-UA" altLang="uk-UA" sz="1000" dirty="0" smtClean="0">
                <a:solidFill>
                  <a:srgbClr val="010101"/>
                </a:solidFill>
                <a:latin typeface="Arial" panose="020B0604020202020204" pitchFamily="34" charset="0"/>
              </a:rPr>
              <a:t>…</a:t>
            </a:r>
            <a:endParaRPr lang="en-GB" altLang="uk-UA" sz="1000" dirty="0">
              <a:solidFill>
                <a:srgbClr val="01010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9515490" y="140782"/>
            <a:ext cx="551266" cy="4174362"/>
          </a:xfrm>
          <a:prstGeom prst="rightBrace">
            <a:avLst>
              <a:gd name="adj1" fmla="val 32297"/>
              <a:gd name="adj2" fmla="val 49343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Правая фигурная скобка 83"/>
          <p:cNvSpPr/>
          <p:nvPr/>
        </p:nvSpPr>
        <p:spPr>
          <a:xfrm>
            <a:off x="9514632" y="4384991"/>
            <a:ext cx="551266" cy="2380631"/>
          </a:xfrm>
          <a:prstGeom prst="rightBrace">
            <a:avLst>
              <a:gd name="adj1" fmla="val 32297"/>
              <a:gd name="adj2" fmla="val 49343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02572" y="1599281"/>
            <a:ext cx="1755648" cy="1220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СТРАТЕГІЯ 2027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0301090" y="4671723"/>
            <a:ext cx="1755648" cy="1661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ПЛАН ЗАХОДІВ З РЕАЛІЗАЦІЇ СТРАТЕГІЇ 2021-2023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336" y="1217090"/>
            <a:ext cx="3429000" cy="5640910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підхід СМАРТ-спеціалізація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9663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3" grpId="0" animBg="1"/>
      <p:bldP spid="44" grpId="0" animBg="1"/>
      <p:bldP spid="45" grpId="0" animBg="1"/>
      <p:bldP spid="46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6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090AC618-3B1A-494C-9BCF-930BE2AFFC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131" y="3047279"/>
            <a:ext cx="9075738" cy="76344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4000" b="1" dirty="0">
                <a:solidFill>
                  <a:srgbClr val="FDBB2D"/>
                </a:solidFill>
                <a:ea typeface="Verdana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4523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ЩО ТАКЕ СМАРТ-СПЕЦІАЛІЗАЦІЯ?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5" name="Прямокутник: округлені кути 26">
            <a:extLst>
              <a:ext uri="{FF2B5EF4-FFF2-40B4-BE49-F238E27FC236}">
                <a16:creationId xmlns:a16="http://schemas.microsoft.com/office/drawing/2014/main" xmlns="" id="{5071733D-CBA7-4934-BF25-01C9FFF2C117}"/>
              </a:ext>
            </a:extLst>
          </p:cNvPr>
          <p:cNvSpPr/>
          <p:nvPr/>
        </p:nvSpPr>
        <p:spPr>
          <a:xfrm>
            <a:off x="3366097" y="3966953"/>
            <a:ext cx="1481841" cy="38393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5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з урахуванням</a:t>
            </a: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F Square Sans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6" name="Прямокутник: округлені кути 14">
            <a:extLst>
              <a:ext uri="{FF2B5EF4-FFF2-40B4-BE49-F238E27FC236}">
                <a16:creationId xmlns:a16="http://schemas.microsoft.com/office/drawing/2014/main" xmlns="" id="{7AEE4812-9D57-425D-AE5E-8CED9921B3D1}"/>
              </a:ext>
            </a:extLst>
          </p:cNvPr>
          <p:cNvSpPr/>
          <p:nvPr/>
        </p:nvSpPr>
        <p:spPr>
          <a:xfrm>
            <a:off x="692428" y="1484869"/>
            <a:ext cx="2954557" cy="97286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СМАРТ-СПЕЦІАЛІЗАЦІЯ</a:t>
            </a:r>
          </a:p>
        </p:txBody>
      </p:sp>
      <p:sp>
        <p:nvSpPr>
          <p:cNvPr id="7" name="Прямокутник: округлені кути 15">
            <a:extLst>
              <a:ext uri="{FF2B5EF4-FFF2-40B4-BE49-F238E27FC236}">
                <a16:creationId xmlns:a16="http://schemas.microsoft.com/office/drawing/2014/main" xmlns="" id="{352B7BB1-9EBF-4956-971C-AE18F252A646}"/>
              </a:ext>
            </a:extLst>
          </p:cNvPr>
          <p:cNvSpPr/>
          <p:nvPr/>
        </p:nvSpPr>
        <p:spPr>
          <a:xfrm>
            <a:off x="4971360" y="1607823"/>
            <a:ext cx="6291988" cy="7254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підхід стратегічного планування</a:t>
            </a:r>
          </a:p>
        </p:txBody>
      </p:sp>
      <p:sp>
        <p:nvSpPr>
          <p:cNvPr id="8" name="Стрілка: вправо 16">
            <a:extLst>
              <a:ext uri="{FF2B5EF4-FFF2-40B4-BE49-F238E27FC236}">
                <a16:creationId xmlns:a16="http://schemas.microsoft.com/office/drawing/2014/main" xmlns="" id="{41CE68EC-91B5-4BA8-A897-A11F7E661384}"/>
              </a:ext>
            </a:extLst>
          </p:cNvPr>
          <p:cNvSpPr/>
          <p:nvPr/>
        </p:nvSpPr>
        <p:spPr>
          <a:xfrm>
            <a:off x="3646985" y="1955627"/>
            <a:ext cx="1281633" cy="26941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кутник: округлені кути 17">
            <a:extLst>
              <a:ext uri="{FF2B5EF4-FFF2-40B4-BE49-F238E27FC236}">
                <a16:creationId xmlns:a16="http://schemas.microsoft.com/office/drawing/2014/main" xmlns="" id="{315E740F-95FE-46CA-BA4D-4EEE514EB2D0}"/>
              </a:ext>
            </a:extLst>
          </p:cNvPr>
          <p:cNvSpPr/>
          <p:nvPr/>
        </p:nvSpPr>
        <p:spPr>
          <a:xfrm>
            <a:off x="4928618" y="2908422"/>
            <a:ext cx="6309943" cy="81153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аргументоване визначення в рамках регіональної стратегії окремих цілей та завдань</a:t>
            </a:r>
          </a:p>
        </p:txBody>
      </p:sp>
      <p:sp>
        <p:nvSpPr>
          <p:cNvPr id="10" name="Стрілка: вправо 18">
            <a:extLst>
              <a:ext uri="{FF2B5EF4-FFF2-40B4-BE49-F238E27FC236}">
                <a16:creationId xmlns:a16="http://schemas.microsoft.com/office/drawing/2014/main" xmlns="" id="{F1E9AC3F-668D-4980-AC85-A24C81D31511}"/>
              </a:ext>
            </a:extLst>
          </p:cNvPr>
          <p:cNvSpPr/>
          <p:nvPr/>
        </p:nvSpPr>
        <p:spPr>
          <a:xfrm rot="5400000">
            <a:off x="7174380" y="2451257"/>
            <a:ext cx="481414" cy="369065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кутник: округлені кути 19">
            <a:extLst>
              <a:ext uri="{FF2B5EF4-FFF2-40B4-BE49-F238E27FC236}">
                <a16:creationId xmlns:a16="http://schemas.microsoft.com/office/drawing/2014/main" xmlns="" id="{54D6232C-C5D0-4CBB-85FD-F28940D00EBF}"/>
              </a:ext>
            </a:extLst>
          </p:cNvPr>
          <p:cNvSpPr/>
          <p:nvPr/>
        </p:nvSpPr>
        <p:spPr>
          <a:xfrm>
            <a:off x="7599620" y="2501125"/>
            <a:ext cx="2083032" cy="3434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що передбачає</a:t>
            </a:r>
          </a:p>
        </p:txBody>
      </p:sp>
      <p:sp>
        <p:nvSpPr>
          <p:cNvPr id="12" name="Стрілка: вправо 21">
            <a:extLst>
              <a:ext uri="{FF2B5EF4-FFF2-40B4-BE49-F238E27FC236}">
                <a16:creationId xmlns:a16="http://schemas.microsoft.com/office/drawing/2014/main" xmlns="" id="{7C2B50D0-4644-4F41-BE36-9C69FEF8ED5A}"/>
              </a:ext>
            </a:extLst>
          </p:cNvPr>
          <p:cNvSpPr/>
          <p:nvPr/>
        </p:nvSpPr>
        <p:spPr>
          <a:xfrm rot="5400000">
            <a:off x="7182726" y="3933993"/>
            <a:ext cx="534507" cy="29928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кутник: округлені кути 23">
            <a:extLst>
              <a:ext uri="{FF2B5EF4-FFF2-40B4-BE49-F238E27FC236}">
                <a16:creationId xmlns:a16="http://schemas.microsoft.com/office/drawing/2014/main" xmlns="" id="{8DEDDF07-0CD3-4EC9-8E1C-6AB3ADDEF44F}"/>
              </a:ext>
            </a:extLst>
          </p:cNvPr>
          <p:cNvSpPr/>
          <p:nvPr/>
        </p:nvSpPr>
        <p:spPr>
          <a:xfrm>
            <a:off x="7917056" y="3954346"/>
            <a:ext cx="724080" cy="3434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щодо</a:t>
            </a:r>
          </a:p>
        </p:txBody>
      </p:sp>
      <p:sp>
        <p:nvSpPr>
          <p:cNvPr id="14" name="Прямокутник: округлені кути 24">
            <a:extLst>
              <a:ext uri="{FF2B5EF4-FFF2-40B4-BE49-F238E27FC236}">
                <a16:creationId xmlns:a16="http://schemas.microsoft.com/office/drawing/2014/main" xmlns="" id="{A9D2809F-D4C0-46E9-A860-6344682C72A8}"/>
              </a:ext>
            </a:extLst>
          </p:cNvPr>
          <p:cNvSpPr/>
          <p:nvPr/>
        </p:nvSpPr>
        <p:spPr>
          <a:xfrm>
            <a:off x="604153" y="4452554"/>
            <a:ext cx="2906236" cy="6757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конкурентних переваг регіону</a:t>
            </a:r>
          </a:p>
        </p:txBody>
      </p:sp>
      <p:sp>
        <p:nvSpPr>
          <p:cNvPr id="15" name="Прямокутник: округлені кути 25">
            <a:extLst>
              <a:ext uri="{FF2B5EF4-FFF2-40B4-BE49-F238E27FC236}">
                <a16:creationId xmlns:a16="http://schemas.microsoft.com/office/drawing/2014/main" xmlns="" id="{94360300-C8F8-4D3C-8002-D9FA3740BA22}"/>
              </a:ext>
            </a:extLst>
          </p:cNvPr>
          <p:cNvSpPr/>
          <p:nvPr/>
        </p:nvSpPr>
        <p:spPr>
          <a:xfrm>
            <a:off x="4971360" y="4438432"/>
            <a:ext cx="6312001" cy="6898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розвитку видів економічної діяльності,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 які мають інноваційний потенціал</a:t>
            </a:r>
          </a:p>
        </p:txBody>
      </p:sp>
      <p:sp>
        <p:nvSpPr>
          <p:cNvPr id="16" name="Стрілка: вправо 27">
            <a:extLst>
              <a:ext uri="{FF2B5EF4-FFF2-40B4-BE49-F238E27FC236}">
                <a16:creationId xmlns:a16="http://schemas.microsoft.com/office/drawing/2014/main" xmlns="" id="{2EC79E32-DB3C-4D59-A0EF-65DC9A2C639A}"/>
              </a:ext>
            </a:extLst>
          </p:cNvPr>
          <p:cNvSpPr/>
          <p:nvPr/>
        </p:nvSpPr>
        <p:spPr>
          <a:xfrm rot="10800000">
            <a:off x="3510389" y="4587957"/>
            <a:ext cx="1422174" cy="29426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кутник: округлені кути 28">
            <a:extLst>
              <a:ext uri="{FF2B5EF4-FFF2-40B4-BE49-F238E27FC236}">
                <a16:creationId xmlns:a16="http://schemas.microsoft.com/office/drawing/2014/main" xmlns="" id="{2AD936B3-ED01-4B91-B98D-22BC9F6B1CFE}"/>
              </a:ext>
            </a:extLst>
          </p:cNvPr>
          <p:cNvSpPr/>
          <p:nvPr/>
        </p:nvSpPr>
        <p:spPr>
          <a:xfrm>
            <a:off x="753234" y="2580748"/>
            <a:ext cx="2906236" cy="58292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Regional Research and Innovation Strategies for Smart Specialization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(RIS), (S3)</a:t>
            </a:r>
            <a:endParaRPr kumimoji="0" lang="uk-UA" sz="105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Стрілка: вправо 21">
            <a:extLst>
              <a:ext uri="{FF2B5EF4-FFF2-40B4-BE49-F238E27FC236}">
                <a16:creationId xmlns:a16="http://schemas.microsoft.com/office/drawing/2014/main" xmlns="" id="{7C2B50D0-4644-4F41-BE36-9C69FEF8ED5A}"/>
              </a:ext>
            </a:extLst>
          </p:cNvPr>
          <p:cNvSpPr/>
          <p:nvPr/>
        </p:nvSpPr>
        <p:spPr>
          <a:xfrm rot="5400000">
            <a:off x="1640377" y="5245867"/>
            <a:ext cx="534507" cy="29928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75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кутник: округлені кути 23">
            <a:extLst>
              <a:ext uri="{FF2B5EF4-FFF2-40B4-BE49-F238E27FC236}">
                <a16:creationId xmlns:a16="http://schemas.microsoft.com/office/drawing/2014/main" xmlns="" id="{8DEDDF07-0CD3-4EC9-8E1C-6AB3ADDEF44F}"/>
              </a:ext>
            </a:extLst>
          </p:cNvPr>
          <p:cNvSpPr/>
          <p:nvPr/>
        </p:nvSpPr>
        <p:spPr>
          <a:xfrm>
            <a:off x="2103284" y="5223784"/>
            <a:ext cx="724080" cy="34344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rPr>
              <a:t>та</a:t>
            </a:r>
          </a:p>
        </p:txBody>
      </p:sp>
      <p:sp>
        <p:nvSpPr>
          <p:cNvPr id="20" name="Прямокутник: округлені кути 25">
            <a:extLst>
              <a:ext uri="{FF2B5EF4-FFF2-40B4-BE49-F238E27FC236}">
                <a16:creationId xmlns:a16="http://schemas.microsoft.com/office/drawing/2014/main" xmlns="" id="{94360300-C8F8-4D3C-8002-D9FA3740BA22}"/>
              </a:ext>
            </a:extLst>
          </p:cNvPr>
          <p:cNvSpPr/>
          <p:nvPr/>
        </p:nvSpPr>
        <p:spPr>
          <a:xfrm>
            <a:off x="585021" y="5662759"/>
            <a:ext cx="7836603" cy="68982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uk-UA" sz="2400" kern="0" dirty="0">
                <a:solidFill>
                  <a:prstClr val="white">
                    <a:lumMod val="50000"/>
                  </a:prstClr>
                </a:solidFill>
                <a:latin typeface="PF Square Sans Pro" panose="02000506040000020004" pitchFamily="2" charset="0"/>
              </a:rPr>
              <a:t>сприяють трансформації секторів економіки в більш </a:t>
            </a:r>
            <a:r>
              <a:rPr lang="uk-UA" sz="2400" kern="0" dirty="0" smtClean="0">
                <a:solidFill>
                  <a:prstClr val="white">
                    <a:lumMod val="50000"/>
                  </a:prstClr>
                </a:solidFill>
                <a:latin typeface="PF Square Sans Pro" panose="02000506040000020004" pitchFamily="2" charset="0"/>
              </a:rPr>
              <a:t>ефективні</a:t>
            </a:r>
            <a:endParaRPr kumimoji="0" lang="uk-UA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F Square Sans Pro" panose="02000506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242471"/>
            <a:ext cx="9767888" cy="906163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FDBB2D"/>
                </a:solidFill>
              </a:rPr>
              <a:t>Діяльність</a:t>
            </a:r>
            <a:r>
              <a:rPr lang="ru-RU" sz="3200" dirty="0" smtClean="0">
                <a:solidFill>
                  <a:srgbClr val="FDBB2D"/>
                </a:solidFill>
              </a:rPr>
              <a:t> (</a:t>
            </a:r>
            <a:r>
              <a:rPr lang="ru-RU" sz="3200" dirty="0" err="1" smtClean="0">
                <a:solidFill>
                  <a:srgbClr val="FDBB2D"/>
                </a:solidFill>
              </a:rPr>
              <a:t>проекти</a:t>
            </a:r>
            <a:r>
              <a:rPr lang="ru-RU" sz="3200" dirty="0" smtClean="0">
                <a:solidFill>
                  <a:srgbClr val="FDBB2D"/>
                </a:solidFill>
              </a:rPr>
              <a:t>) у </a:t>
            </a:r>
            <a:r>
              <a:rPr lang="ru-RU" sz="3200" dirty="0" err="1">
                <a:solidFill>
                  <a:srgbClr val="FDBB2D"/>
                </a:solidFill>
              </a:rPr>
              <a:t>сфері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досліджень</a:t>
            </a:r>
            <a:r>
              <a:rPr lang="ru-RU" sz="3200" dirty="0">
                <a:solidFill>
                  <a:srgbClr val="FDBB2D"/>
                </a:solidFill>
              </a:rPr>
              <a:t> та </a:t>
            </a:r>
            <a:r>
              <a:rPr lang="ru-RU" sz="3200" dirty="0" err="1">
                <a:solidFill>
                  <a:srgbClr val="FDBB2D"/>
                </a:solidFill>
              </a:rPr>
              <a:t>інновацій</a:t>
            </a:r>
            <a:r>
              <a:rPr lang="ru-RU" sz="3200" dirty="0">
                <a:solidFill>
                  <a:srgbClr val="FDBB2D"/>
                </a:solidFill>
              </a:rPr>
              <a:t>, </a:t>
            </a:r>
            <a:r>
              <a:rPr lang="ru-RU" sz="3200" dirty="0" err="1">
                <a:solidFill>
                  <a:srgbClr val="FDBB2D"/>
                </a:solidFill>
              </a:rPr>
              <a:t>зазвичай</a:t>
            </a:r>
            <a:r>
              <a:rPr lang="ru-RU" sz="3200" dirty="0">
                <a:solidFill>
                  <a:srgbClr val="FDBB2D"/>
                </a:solidFill>
              </a:rPr>
              <a:t>, </a:t>
            </a:r>
            <a:r>
              <a:rPr lang="ru-RU" sz="3200" dirty="0" err="1" smtClean="0">
                <a:solidFill>
                  <a:srgbClr val="FDBB2D"/>
                </a:solidFill>
              </a:rPr>
              <a:t>спрямована</a:t>
            </a:r>
            <a:r>
              <a:rPr lang="ru-RU" sz="3200" dirty="0" smtClean="0">
                <a:solidFill>
                  <a:srgbClr val="FDBB2D"/>
                </a:solidFill>
              </a:rPr>
              <a:t> </a:t>
            </a:r>
            <a:r>
              <a:rPr lang="ru-RU" sz="3200" dirty="0">
                <a:solidFill>
                  <a:srgbClr val="FDBB2D"/>
                </a:solidFill>
              </a:rPr>
              <a:t>на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3300" dirty="0">
                <a:solidFill>
                  <a:srgbClr val="002060"/>
                </a:solidFill>
              </a:rPr>
              <a:t>впровадження результатів дослідницької та інноваційної діяльності на регіональних підприємствах, особливо </a:t>
            </a:r>
            <a:r>
              <a:rPr lang="uk-UA" sz="3300" dirty="0" smtClean="0">
                <a:solidFill>
                  <a:srgbClr val="002060"/>
                </a:solidFill>
              </a:rPr>
              <a:t>МСП,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3300" dirty="0" smtClean="0">
                <a:solidFill>
                  <a:srgbClr val="002060"/>
                </a:solidFill>
              </a:rPr>
              <a:t>більш </a:t>
            </a:r>
            <a:r>
              <a:rPr lang="uk-UA" sz="3300" dirty="0">
                <a:solidFill>
                  <a:srgbClr val="002060"/>
                </a:solidFill>
              </a:rPr>
              <a:t>тісна </a:t>
            </a:r>
            <a:r>
              <a:rPr lang="uk-UA" sz="3300" dirty="0" smtClean="0">
                <a:solidFill>
                  <a:srgbClr val="002060"/>
                </a:solidFill>
              </a:rPr>
              <a:t>співпраця </a:t>
            </a:r>
            <a:r>
              <a:rPr lang="uk-UA" sz="3300" dirty="0">
                <a:solidFill>
                  <a:srgbClr val="002060"/>
                </a:solidFill>
              </a:rPr>
              <a:t>дослідних установ з </a:t>
            </a:r>
            <a:r>
              <a:rPr lang="uk-UA" sz="3300" dirty="0" smtClean="0">
                <a:solidFill>
                  <a:srgbClr val="002060"/>
                </a:solidFill>
              </a:rPr>
              <a:t>бізнес-сектором</a:t>
            </a:r>
            <a:endParaRPr lang="uk-UA" sz="33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300" dirty="0">
                <a:solidFill>
                  <a:srgbClr val="002060"/>
                </a:solidFill>
              </a:rPr>
              <a:t>загальне сприяння інноваціям та підприємництву та удосконалення загальної інноваційної системи (матеріальні активи, політика та підтримка, комунікація та співпраця), які загалом розуміються як «інноваційна культура».</a:t>
            </a:r>
          </a:p>
        </p:txBody>
      </p:sp>
    </p:spTree>
    <p:extLst>
      <p:ext uri="{BB962C8B-B14F-4D97-AF65-F5344CB8AC3E}">
        <p14:creationId xmlns:p14="http://schemas.microsoft.com/office/powerpoint/2010/main" val="36258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64" y="331371"/>
            <a:ext cx="10177272" cy="906163"/>
          </a:xfrm>
        </p:spPr>
        <p:txBody>
          <a:bodyPr/>
          <a:lstStyle/>
          <a:p>
            <a:r>
              <a:rPr lang="uk-UA" sz="3200" dirty="0" smtClean="0">
                <a:solidFill>
                  <a:srgbClr val="FDBB2D"/>
                </a:solidFill>
              </a:rPr>
              <a:t>Як</a:t>
            </a:r>
            <a:r>
              <a:rPr lang="ru-RU" sz="3200" dirty="0" smtClean="0">
                <a:solidFill>
                  <a:srgbClr val="FDBB2D"/>
                </a:solidFill>
              </a:rPr>
              <a:t> </a:t>
            </a:r>
            <a:r>
              <a:rPr lang="ru-RU" sz="3200" dirty="0" err="1" smtClean="0">
                <a:solidFill>
                  <a:srgbClr val="FDBB2D"/>
                </a:solidFill>
              </a:rPr>
              <a:t>визначити</a:t>
            </a:r>
            <a:r>
              <a:rPr lang="ru-RU" sz="3200" dirty="0" smtClean="0">
                <a:solidFill>
                  <a:srgbClr val="FDBB2D"/>
                </a:solidFill>
              </a:rPr>
              <a:t> СМАРТ-</a:t>
            </a:r>
            <a:r>
              <a:rPr lang="ru-RU" sz="3200" dirty="0" err="1" smtClean="0">
                <a:solidFill>
                  <a:srgbClr val="FDBB2D"/>
                </a:solidFill>
              </a:rPr>
              <a:t>спеціалізації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804672" y="1572768"/>
            <a:ext cx="4946904" cy="45445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Кількісне та якісне дослідження даних</a:t>
            </a:r>
            <a:endParaRPr lang="uk-UA" sz="36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34912" y="1572768"/>
            <a:ext cx="4946904" cy="45445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Процес підприємницького відкриття</a:t>
            </a:r>
            <a:endParaRPr lang="uk-UA" sz="3600" dirty="0"/>
          </a:p>
        </p:txBody>
      </p:sp>
      <p:sp>
        <p:nvSpPr>
          <p:cNvPr id="4" name="Плюс 3"/>
          <p:cNvSpPr/>
          <p:nvPr/>
        </p:nvSpPr>
        <p:spPr>
          <a:xfrm>
            <a:off x="5814060" y="3570732"/>
            <a:ext cx="658368" cy="54864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91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600" dirty="0" smtClean="0">
                <a:solidFill>
                  <a:srgbClr val="FF0000"/>
                </a:solidFill>
              </a:rPr>
              <a:t>НЕМАЄ</a:t>
            </a:r>
            <a:r>
              <a:rPr lang="uk-UA" sz="3600" dirty="0" smtClean="0">
                <a:solidFill>
                  <a:srgbClr val="002060"/>
                </a:solidFill>
              </a:rPr>
              <a:t> (ні в країнах ЄС, ні в українській методиці) </a:t>
            </a:r>
            <a:r>
              <a:rPr lang="uk-UA" sz="3600" dirty="0" smtClean="0">
                <a:solidFill>
                  <a:srgbClr val="FF0000"/>
                </a:solidFill>
              </a:rPr>
              <a:t>математичного (покрокового) алгоритму проведення підприємницького відкриття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600" dirty="0" smtClean="0">
                <a:solidFill>
                  <a:srgbClr val="002060"/>
                </a:solidFill>
              </a:rPr>
              <a:t>В кожному регіоні ця робота відбуватиметься дещо по різному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600" dirty="0" smtClean="0">
                <a:solidFill>
                  <a:srgbClr val="002060"/>
                </a:solidFill>
              </a:rPr>
              <a:t>Є принципи, правила і рекомендації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uk-UA" sz="3600" dirty="0">
              <a:solidFill>
                <a:srgbClr val="002060"/>
              </a:solidFill>
            </a:endParaRPr>
          </a:p>
          <a:p>
            <a:pPr lvl="0"/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00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44800"/>
            <a:ext cx="12213107" cy="6846168"/>
            <a:chOff x="-54952" y="30882"/>
            <a:chExt cx="12213107" cy="68461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952" y="30882"/>
              <a:ext cx="12213107" cy="6846168"/>
            </a:xfrm>
            <a:prstGeom prst="rect">
              <a:avLst/>
            </a:prstGeom>
          </p:spPr>
        </p:pic>
        <p:sp>
          <p:nvSpPr>
            <p:cNvPr id="16" name="Объект 1"/>
            <p:cNvSpPr txBox="1">
              <a:spLocks/>
            </p:cNvSpPr>
            <p:nvPr/>
          </p:nvSpPr>
          <p:spPr>
            <a:xfrm>
              <a:off x="1064029" y="1113905"/>
              <a:ext cx="8681854" cy="546300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PF Square Sans Pro" panose="02000506040000020004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anose="02000506040000020004" pitchFamily="2" charset="0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96828" y="1648065"/>
              <a:ext cx="136107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підгрупи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4591" y="1565056"/>
              <a:ext cx="145264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 робоча  </a:t>
              </a:r>
            </a:p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група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1441" y="1565056"/>
              <a:ext cx="18688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chemeClr val="bg1"/>
                  </a:solidFill>
                </a:rPr>
                <a:t>  Погодження</a:t>
              </a:r>
              <a:endParaRPr lang="uk-UA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17798" y="1518889"/>
              <a:ext cx="214475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chemeClr val="bg1"/>
                  </a:solidFill>
                </a:rPr>
                <a:t>  Затвердження</a:t>
              </a:r>
              <a:endParaRPr lang="uk-UA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101" y="3453966"/>
              <a:ext cx="8771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Дані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68687" y="3453966"/>
              <a:ext cx="8771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Дані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9631" y="3453966"/>
              <a:ext cx="17185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Пропозиції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5942" y="3475880"/>
              <a:ext cx="13837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Рішення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36457" y="3484950"/>
              <a:ext cx="22216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002060"/>
                  </a:solidFill>
                </a:rPr>
                <a:t>  Впровадження</a:t>
              </a:r>
              <a:endParaRPr lang="uk-UA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7264" y="4055592"/>
              <a:ext cx="12202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науковці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5439" y="4964101"/>
              <a:ext cx="14638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підприємці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5889" y="5585838"/>
              <a:ext cx="338297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інституції підтримки бізнесу, </a:t>
              </a:r>
            </a:p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громадський сектор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51089" y="3005683"/>
              <a:ext cx="18525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місцева влада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5918" y="3231235"/>
              <a:ext cx="8899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лідери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5918" y="4331735"/>
              <a:ext cx="8899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лідери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95917" y="5342876"/>
              <a:ext cx="8899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лідери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18293" y="4531380"/>
              <a:ext cx="10052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  </a:t>
              </a:r>
              <a:r>
                <a:rPr lang="uk-UA" sz="2000" b="1" dirty="0">
                  <a:solidFill>
                    <a:srgbClr val="FF0000"/>
                  </a:solidFill>
                </a:rPr>
                <a:t>ОДА</a:t>
              </a:r>
              <a:r>
                <a:rPr lang="uk-UA" dirty="0" smtClean="0">
                  <a:solidFill>
                    <a:srgbClr val="002060"/>
                  </a:solidFill>
                </a:rPr>
                <a:t>  </a:t>
              </a:r>
              <a:endParaRPr lang="uk-UA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4515" y="4568792"/>
              <a:ext cx="195919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FF0000"/>
                  </a:solidFill>
                </a:rPr>
                <a:t>Обласна рада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39374" y="236354"/>
              <a:ext cx="9122474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rgbClr val="FDBB2D"/>
                  </a:solidFill>
                  <a:latin typeface="+mj-lt"/>
                  <a:ea typeface="+mj-ea"/>
                  <a:cs typeface="+mj-cs"/>
                </a:rPr>
                <a:t>Процес </a:t>
              </a:r>
              <a:r>
                <a:rPr lang="uk-UA" sz="3200" dirty="0" smtClean="0">
                  <a:solidFill>
                    <a:srgbClr val="FDBB2D"/>
                  </a:solidFill>
                  <a:latin typeface="+mj-lt"/>
                  <a:ea typeface="+mj-ea"/>
                  <a:cs typeface="+mj-cs"/>
                </a:rPr>
                <a:t>прийняття рішень</a:t>
              </a:r>
              <a:r>
                <a:rPr lang="en-US" sz="3200" dirty="0" smtClean="0">
                  <a:solidFill>
                    <a:srgbClr val="FDBB2D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uk-UA" sz="3200" dirty="0" smtClean="0">
                  <a:solidFill>
                    <a:srgbClr val="FDBB2D"/>
                  </a:solidFill>
                  <a:latin typeface="+mj-lt"/>
                  <a:ea typeface="+mj-ea"/>
                  <a:cs typeface="+mj-cs"/>
                </a:rPr>
                <a:t>щодо смарт-спеціалізації</a:t>
              </a:r>
              <a:endParaRPr lang="uk-UA" sz="3200" dirty="0">
                <a:solidFill>
                  <a:srgbClr val="FDBB2D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15747" y="1613401"/>
            <a:ext cx="19534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Народження пропозицій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7354" y="1588375"/>
            <a:ext cx="2070352" cy="7281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Оформлення цілей, завдань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96886" y="1791432"/>
            <a:ext cx="18688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  Погодження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67032" y="1711843"/>
            <a:ext cx="21447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  Затвердження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7800" y="6208186"/>
            <a:ext cx="19534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підгрупи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9407" y="6183160"/>
            <a:ext cx="20703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робоча група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4000" dirty="0" smtClean="0">
                <a:solidFill>
                  <a:srgbClr val="002060"/>
                </a:solidFill>
              </a:rPr>
              <a:t>Якісний склад учасників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4000" dirty="0" smtClean="0">
                <a:solidFill>
                  <a:srgbClr val="002060"/>
                </a:solidFill>
              </a:rPr>
              <a:t>Вчасне та повне інформування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4000" dirty="0" smtClean="0">
                <a:solidFill>
                  <a:srgbClr val="002060"/>
                </a:solidFill>
              </a:rPr>
              <a:t>Цікаве та комфортне проведення засідань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4000" dirty="0" smtClean="0">
                <a:solidFill>
                  <a:srgbClr val="002060"/>
                </a:solidFill>
              </a:rPr>
              <a:t>Дотримання графіку засідань</a:t>
            </a:r>
            <a:endParaRPr lang="uk-UA" sz="4000" dirty="0">
              <a:solidFill>
                <a:srgbClr val="002060"/>
              </a:solidFill>
            </a:endParaRPr>
          </a:p>
          <a:p>
            <a:pPr lvl="0" algn="l"/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В підгрупах відбувається процес підприємницького відкриття</a:t>
            </a:r>
          </a:p>
        </p:txBody>
      </p:sp>
    </p:spTree>
    <p:extLst>
      <p:ext uri="{BB962C8B-B14F-4D97-AF65-F5344CB8AC3E}">
        <p14:creationId xmlns:p14="http://schemas.microsoft.com/office/powerpoint/2010/main" val="22873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600" dirty="0" smtClean="0">
                <a:solidFill>
                  <a:srgbClr val="002060"/>
                </a:solidFill>
              </a:rPr>
              <a:t>аналізуємо </a:t>
            </a:r>
            <a:r>
              <a:rPr lang="uk-UA" sz="3600" dirty="0">
                <a:solidFill>
                  <a:srgbClr val="002060"/>
                </a:solidFill>
              </a:rPr>
              <a:t>статистичні дані регіону </a:t>
            </a:r>
            <a:r>
              <a:rPr lang="uk-UA" sz="3600" dirty="0" smtClean="0">
                <a:solidFill>
                  <a:srgbClr val="002060"/>
                </a:solidFill>
              </a:rPr>
              <a:t>(географічна концентрація)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uk-UA" sz="3600" dirty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500" dirty="0" smtClean="0">
                <a:solidFill>
                  <a:srgbClr val="002060"/>
                </a:solidFill>
              </a:rPr>
              <a:t>аналізуємо глобальні тенденції, які </a:t>
            </a:r>
            <a:r>
              <a:rPr lang="uk-UA" sz="3500" dirty="0">
                <a:solidFill>
                  <a:srgbClr val="002060"/>
                </a:solidFill>
              </a:rPr>
              <a:t>можемо використати для розвитку підприємництва у </a:t>
            </a:r>
            <a:r>
              <a:rPr lang="uk-UA" sz="3500" dirty="0" smtClean="0">
                <a:solidFill>
                  <a:srgbClr val="002060"/>
                </a:solidFill>
              </a:rPr>
              <a:t>регіоні</a:t>
            </a:r>
            <a:endParaRPr lang="uk-UA" sz="3500" dirty="0">
              <a:solidFill>
                <a:srgbClr val="002060"/>
              </a:solidFill>
            </a:endParaRPr>
          </a:p>
          <a:p>
            <a:pPr lvl="0"/>
            <a:endParaRPr lang="uk-UA" sz="3000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59000" y="331371"/>
            <a:ext cx="9450388" cy="906163"/>
          </a:xfrm>
        </p:spPr>
        <p:txBody>
          <a:bodyPr/>
          <a:lstStyle/>
          <a:p>
            <a:r>
              <a:rPr lang="uk-UA" sz="3200" dirty="0" smtClean="0">
                <a:solidFill>
                  <a:srgbClr val="FDBB2D"/>
                </a:solidFill>
              </a:rPr>
              <a:t>Що аналізуємо в підгрупах?</a:t>
            </a:r>
            <a:endParaRPr lang="uk-UA" sz="3200" dirty="0">
              <a:solidFill>
                <a:srgbClr val="FDB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1730</TotalTime>
  <Words>954</Words>
  <Application>Microsoft Office PowerPoint</Application>
  <PresentationFormat>Широкоэкранный</PresentationFormat>
  <Paragraphs>219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PF Square Sans Pro</vt:lpstr>
      <vt:lpstr>Times New Roman</vt:lpstr>
      <vt:lpstr>Verdana</vt:lpstr>
      <vt:lpstr>Office Theme</vt:lpstr>
      <vt:lpstr>Матеріали наради 06 березня 2019 р.          </vt:lpstr>
      <vt:lpstr>Презентация PowerPoint</vt:lpstr>
      <vt:lpstr>ЩО ТАКЕ СМАРТ-СПЕЦІАЛІЗАЦІЯ?</vt:lpstr>
      <vt:lpstr>Діяльність (проекти) у сфері досліджень та інновацій, зазвичай, спрямована на</vt:lpstr>
      <vt:lpstr>Як визначити СМАРТ-спеціалізації</vt:lpstr>
      <vt:lpstr>Презентация PowerPoint</vt:lpstr>
      <vt:lpstr>Презентация PowerPoint</vt:lpstr>
      <vt:lpstr>В підгрупах відбувається процес підприємницького відкриття</vt:lpstr>
      <vt:lpstr>Що аналізуємо в підгрупах?</vt:lpstr>
      <vt:lpstr>Нові технології впливають на наше життя і спосіб ведення бізнесу</vt:lpstr>
      <vt:lpstr>Деякі глобальні тенденції</vt:lpstr>
      <vt:lpstr>Для визначення пріоритетів смарт-спеціалізації варто розглянути наступні сфери </vt:lpstr>
      <vt:lpstr>Питання для діагностики та дискусії – підгрупа БІЗНЕС</vt:lpstr>
      <vt:lpstr>Питання для діагностики та дискусії – підгрупа НАУКА</vt:lpstr>
      <vt:lpstr>Питання для діагностики та дискусії – підгрупа ВЛАДА</vt:lpstr>
      <vt:lpstr>Питання для діагностики та дискусії – підгрупа ІНСТИТУЦІЇ ПІДТРИМКИ БІЗНЕСУ</vt:lpstr>
      <vt:lpstr>Як правильно формулювати пріоритетні сфери смарт-спеціалізації?</vt:lpstr>
      <vt:lpstr>ЩО ТАКЕ СМАРТ-СПЕЦІАЛІЗАЦІЯ?</vt:lpstr>
      <vt:lpstr>Найбільш поширені помилки у процесі визначення пріоритетних сфер смарт-спеціалізації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Vasyl</cp:lastModifiedBy>
  <cp:revision>192</cp:revision>
  <dcterms:created xsi:type="dcterms:W3CDTF">2017-10-11T11:50:21Z</dcterms:created>
  <dcterms:modified xsi:type="dcterms:W3CDTF">2019-03-06T11:49:18Z</dcterms:modified>
</cp:coreProperties>
</file>