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6" r:id="rId3"/>
    <p:sldId id="291" r:id="rId4"/>
    <p:sldId id="271" r:id="rId5"/>
    <p:sldId id="292" r:id="rId6"/>
  </p:sldIdLst>
  <p:sldSz cx="9144000" cy="6858000" type="screen4x3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59B17"/>
    <a:srgbClr val="E84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4" d="100"/>
          <a:sy n="84" d="100"/>
        </p:scale>
        <p:origin x="10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8F0E2-538B-4A11-A2F8-FAFADD24DB55}" type="datetimeFigureOut">
              <a:rPr lang="uk-UA" smtClean="0"/>
              <a:t>30.11.2017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F7B9F-6552-4519-B11B-E80A59FE948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015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A0903-DA45-4994-9404-1D359A7F4284}" type="datetimeFigureOut">
              <a:rPr lang="uk-UA" smtClean="0"/>
              <a:t>28.11.2017</a:t>
            </a:fld>
            <a:endParaRPr lang="uk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2955E-E447-46F1-BD73-2D9444E422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91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27F9C6-1B36-4E46-B30C-A974C1342CE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15"/>
          <a:stretch/>
        </p:blipFill>
        <p:spPr>
          <a:xfrm>
            <a:off x="0" y="-4218"/>
            <a:ext cx="9144000" cy="2001366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001536"/>
            <a:ext cx="1071602" cy="108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141" y="2001536"/>
            <a:ext cx="1071602" cy="108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283" y="2001536"/>
            <a:ext cx="1071602" cy="108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424" y="2001536"/>
            <a:ext cx="1071602" cy="108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566" y="2001536"/>
            <a:ext cx="1071602" cy="108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одзаголовок 2"/>
          <p:cNvSpPr txBox="1">
            <a:spLocks/>
          </p:cNvSpPr>
          <p:nvPr userDrawn="1"/>
        </p:nvSpPr>
        <p:spPr>
          <a:xfrm>
            <a:off x="318769" y="3475398"/>
            <a:ext cx="8506461" cy="110572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kern="1200" dirty="0">
                <a:solidFill>
                  <a:schemeClr val="tx1">
                    <a:tint val="75000"/>
                  </a:schemeClr>
                </a:solidFill>
                <a:latin typeface="PF Square Sans Pro" panose="02000506040000020004" pitchFamily="2" charset="0"/>
                <a:ea typeface="+mn-ea"/>
                <a:cs typeface="Arial" panose="020B0604020202020204" pitchFamily="34" charset="0"/>
              </a:rPr>
              <a:t>U-LEAD </a:t>
            </a:r>
            <a:r>
              <a:rPr lang="uk-UA" sz="2400" b="1" kern="1200" dirty="0">
                <a:solidFill>
                  <a:schemeClr val="tx1">
                    <a:tint val="75000"/>
                  </a:schemeClr>
                </a:solidFill>
                <a:latin typeface="PF Square Sans Pro" panose="02000506040000020004" pitchFamily="2" charset="0"/>
                <a:ea typeface="+mn-ea"/>
                <a:cs typeface="Arial" panose="020B0604020202020204" pitchFamily="34" charset="0"/>
              </a:rPr>
              <a:t>з Європою:</a:t>
            </a:r>
          </a:p>
          <a:p>
            <a:pPr algn="l"/>
            <a:r>
              <a:rPr lang="uk-UA" sz="2000" b="1" kern="1200" dirty="0">
                <a:solidFill>
                  <a:schemeClr val="tx1">
                    <a:tint val="75000"/>
                  </a:schemeClr>
                </a:solidFill>
                <a:latin typeface="PF Square Sans Pro" panose="02000506040000020004" pitchFamily="2" charset="0"/>
                <a:ea typeface="+mn-ea"/>
                <a:cs typeface="Arial" panose="020B0604020202020204" pitchFamily="34" charset="0"/>
              </a:rPr>
              <a:t>Програма для України з розширення прав і можливостей на місцевому рівні, підзвітності та розвитку</a:t>
            </a:r>
            <a:endParaRPr lang="ru-RU" sz="2000" b="1" kern="1200" dirty="0">
              <a:solidFill>
                <a:schemeClr val="tx1">
                  <a:tint val="75000"/>
                </a:schemeClr>
              </a:solidFill>
              <a:latin typeface="PF Square Sans Pro" panose="02000506040000020004" pitchFamily="2" charset="0"/>
              <a:ea typeface="+mn-ea"/>
              <a:cs typeface="Arial" panose="020B0604020202020204" pitchFamily="34" charset="0"/>
            </a:endParaRPr>
          </a:p>
          <a:p>
            <a:pPr algn="l"/>
            <a:endParaRPr lang="ru-RU" sz="2000" b="1" dirty="0">
              <a:latin typeface="PF Square Sans Pro" panose="02000506040000020004" pitchFamily="2" charset="0"/>
              <a:cs typeface="Arial" panose="020B0604020202020204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064346"/>
            <a:ext cx="2736304" cy="1902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74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6149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51112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PF Square Sans Pro" panose="02000506040000020004" pitchFamily="2" charset="0"/>
              </a:defRPr>
            </a:lvl1pPr>
            <a:lvl2pPr>
              <a:defRPr>
                <a:latin typeface="PF Square Sans Pro" panose="02000506040000020004" pitchFamily="2" charset="0"/>
              </a:defRPr>
            </a:lvl2pPr>
            <a:lvl3pPr>
              <a:defRPr>
                <a:latin typeface="PF Square Sans Pro" panose="02000506040000020004" pitchFamily="2" charset="0"/>
              </a:defRPr>
            </a:lvl3pPr>
            <a:lvl4pPr>
              <a:defRPr>
                <a:latin typeface="PF Square Sans Pro" panose="02000506040000020004" pitchFamily="2" charset="0"/>
              </a:defRPr>
            </a:lvl4pPr>
            <a:lvl5pPr>
              <a:defRPr>
                <a:latin typeface="PF Square Sans Pro" panose="02000506040000020004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"/>
          <a:stretch/>
        </p:blipFill>
        <p:spPr bwMode="auto">
          <a:xfrm>
            <a:off x="0" y="0"/>
            <a:ext cx="9144000" cy="883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43608" y="175015"/>
            <a:ext cx="6696744" cy="533803"/>
          </a:xfrm>
          <a:prstGeom prst="rect">
            <a:avLst/>
          </a:prstGeom>
        </p:spPr>
        <p:txBody>
          <a:bodyPr/>
          <a:lstStyle>
            <a:lvl1pPr>
              <a:defRPr sz="2600" b="1">
                <a:solidFill>
                  <a:schemeClr val="bg1">
                    <a:lumMod val="50000"/>
                  </a:schemeClr>
                </a:solidFill>
                <a:latin typeface="PF Square Sans Pro" panose="02000506040000020004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4317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7" t="13013" r="409" b="1383"/>
          <a:stretch/>
        </p:blipFill>
        <p:spPr bwMode="auto">
          <a:xfrm>
            <a:off x="0" y="883835"/>
            <a:ext cx="9144000" cy="506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"/>
          <a:stretch/>
        </p:blipFill>
        <p:spPr bwMode="auto">
          <a:xfrm>
            <a:off x="0" y="0"/>
            <a:ext cx="9144000" cy="883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Объект 2"/>
          <p:cNvSpPr>
            <a:spLocks noGrp="1"/>
          </p:cNvSpPr>
          <p:nvPr>
            <p:ph idx="1" hasCustomPrompt="1"/>
          </p:nvPr>
        </p:nvSpPr>
        <p:spPr>
          <a:xfrm>
            <a:off x="457200" y="1268760"/>
            <a:ext cx="8229600" cy="45259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PF Square Sans Pro" panose="02000506040000020004" pitchFamily="2" charset="0"/>
              </a:defRPr>
            </a:lvl1pPr>
            <a:lvl2pPr marL="457200" indent="0" algn="ctr">
              <a:buNone/>
              <a:defRPr>
                <a:latin typeface="PF Square Sans Pro" panose="02000506040000020004" pitchFamily="2" charset="0"/>
              </a:defRPr>
            </a:lvl2pPr>
            <a:lvl3pPr marL="914400" indent="0" algn="ctr">
              <a:buNone/>
              <a:defRPr>
                <a:latin typeface="PF Square Sans Pro" panose="02000506040000020004" pitchFamily="2" charset="0"/>
              </a:defRPr>
            </a:lvl3pPr>
            <a:lvl4pPr marL="1371600" indent="0" algn="ctr">
              <a:buNone/>
              <a:defRPr>
                <a:latin typeface="PF Square Sans Pro" panose="02000506040000020004" pitchFamily="2" charset="0"/>
              </a:defRPr>
            </a:lvl4pPr>
            <a:lvl5pPr marL="1828800" indent="0" algn="ctr">
              <a:buNone/>
              <a:defRPr>
                <a:latin typeface="PF Square Sans Pro" panose="02000506040000020004" pitchFamily="2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3442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1209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649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9135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70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7A0212-930B-4007-8A49-954DBAA883A2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27F9C6-1B36-4E46-B30C-A974C1342C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23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68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9"/>
          <p:cNvSpPr txBox="1">
            <a:spLocks noChangeArrowheads="1"/>
          </p:cNvSpPr>
          <p:nvPr userDrawn="1"/>
        </p:nvSpPr>
        <p:spPr bwMode="auto">
          <a:xfrm>
            <a:off x="8244408" y="6525344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1000" b="0" dirty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de-DE" sz="1000" b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de-DE" sz="1000" b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4" name="Datumsplatzhalter 3"/>
          <p:cNvSpPr txBox="1">
            <a:spLocks/>
          </p:cNvSpPr>
          <p:nvPr userDrawn="1"/>
        </p:nvSpPr>
        <p:spPr>
          <a:xfrm>
            <a:off x="179512" y="6525344"/>
            <a:ext cx="936104" cy="246221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lang="de-DE" sz="1100" b="1" kern="1200" spc="70" baseline="0" smtClean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17A057-C766-48FB-B1EC-CC1898F04EF1}" type="datetime1">
              <a:rPr kumimoji="0" lang="ru-RU" sz="1100" b="1" i="0" u="none" strike="noStrike" kern="1200" cap="none" spc="70" normalizeH="0" baseline="0" noProof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Arial Narrow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28.11.2017</a:t>
            </a:fld>
            <a:endParaRPr kumimoji="0" lang="ru-RU" sz="1100" b="1" i="0" u="none" strike="noStrike" kern="1200" cap="none" spc="70" normalizeH="0" baseline="0" noProof="0" dirty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75"/>
          <a:stretch/>
        </p:blipFill>
        <p:spPr>
          <a:xfrm>
            <a:off x="923544" y="5918507"/>
            <a:ext cx="7296912" cy="94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7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дзаголовок 2"/>
          <p:cNvSpPr txBox="1">
            <a:spLocks/>
          </p:cNvSpPr>
          <p:nvPr/>
        </p:nvSpPr>
        <p:spPr>
          <a:xfrm>
            <a:off x="353526" y="4678076"/>
            <a:ext cx="8506461" cy="127120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2200" b="1" dirty="0">
                <a:latin typeface="PF Square Sans Pro" panose="02000506040000020004" pitchFamily="2" charset="0"/>
                <a:cs typeface="Arial" panose="020B0604020202020204" pitchFamily="34" charset="0"/>
              </a:rPr>
              <a:t>Нова модель АРР для України</a:t>
            </a:r>
          </a:p>
          <a:p>
            <a:pPr algn="l"/>
            <a:r>
              <a:rPr lang="uk-UA" sz="1800" dirty="0">
                <a:latin typeface="PF Square Sans Pro" panose="02000506040000020004" pitchFamily="2" charset="0"/>
                <a:cs typeface="Arial" panose="020B0604020202020204" pitchFamily="34" charset="0"/>
              </a:rPr>
              <a:t>Юрій Третяк, Керівник групи радників з впровадження державної регіональної політики в Україні Програми «</a:t>
            </a:r>
            <a:r>
              <a:rPr lang="en-US" sz="1800" dirty="0">
                <a:latin typeface="PF Square Sans Pro" panose="02000506040000020004" pitchFamily="2" charset="0"/>
                <a:cs typeface="Arial" panose="020B0604020202020204" pitchFamily="34" charset="0"/>
              </a:rPr>
              <a:t>U-LEAD </a:t>
            </a:r>
            <a:r>
              <a:rPr lang="uk-UA" sz="1800" dirty="0">
                <a:latin typeface="PF Square Sans Pro" panose="02000506040000020004" pitchFamily="2" charset="0"/>
                <a:cs typeface="Arial" panose="020B0604020202020204" pitchFamily="34" charset="0"/>
              </a:rPr>
              <a:t>з Європою»</a:t>
            </a:r>
          </a:p>
        </p:txBody>
      </p:sp>
    </p:spTree>
    <p:extLst>
      <p:ext uri="{BB962C8B-B14F-4D97-AF65-F5344CB8AC3E}">
        <p14:creationId xmlns:p14="http://schemas.microsoft.com/office/powerpoint/2010/main" val="281095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04810" y="13896"/>
            <a:ext cx="6696744" cy="533803"/>
          </a:xfrm>
        </p:spPr>
        <p:txBody>
          <a:bodyPr/>
          <a:lstStyle/>
          <a:p>
            <a:r>
              <a:rPr lang="uk-UA" dirty="0"/>
              <a:t>АРР в контексті нової державної регіональної політики України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994231" y="1493637"/>
            <a:ext cx="917902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Right Arrow 9"/>
          <p:cNvSpPr/>
          <p:nvPr/>
        </p:nvSpPr>
        <p:spPr>
          <a:xfrm rot="10800000">
            <a:off x="8191058" y="2855916"/>
            <a:ext cx="773429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8604448" y="1735858"/>
            <a:ext cx="360040" cy="1264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Rectangle 16"/>
          <p:cNvSpPr/>
          <p:nvPr/>
        </p:nvSpPr>
        <p:spPr>
          <a:xfrm>
            <a:off x="5651349" y="2566256"/>
            <a:ext cx="2481236" cy="1726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500" b="1" dirty="0"/>
              <a:t>Розроблення УНІКАЛЬНОЇ ДЛЯ РЕГІОНУ СТРАТЕГІЇ РОЗВИТКУ шляхом залучення УСІХ СУБ'ЄКТІВ РОЗВИТКУ та використання</a:t>
            </a:r>
            <a:r>
              <a:rPr lang="ru-RU" sz="1500" b="1" dirty="0"/>
              <a:t> </a:t>
            </a:r>
            <a:r>
              <a:rPr lang="uk-UA" sz="1500" b="1" dirty="0"/>
              <a:t>ПОТЕНЦІАЛУ КЛЮЧОВИХ АКТИВІВ регіону</a:t>
            </a:r>
            <a:endParaRPr lang="en-US" sz="1500" b="1" dirty="0"/>
          </a:p>
        </p:txBody>
      </p:sp>
      <p:sp>
        <p:nvSpPr>
          <p:cNvPr id="18" name="Rectangle 17"/>
          <p:cNvSpPr/>
          <p:nvPr/>
        </p:nvSpPr>
        <p:spPr>
          <a:xfrm>
            <a:off x="3370003" y="2568758"/>
            <a:ext cx="2210109" cy="1724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500" b="1" dirty="0"/>
              <a:t>ІНТЕГРОВАНІ ПРОЕКТИ РОЗВИТКУ </a:t>
            </a:r>
            <a:r>
              <a:rPr lang="uk-UA" sz="1500" b="1" i="1" dirty="0"/>
              <a:t>за кошти обласного бюджету, ДФРР, секторальних програм, усіх можливих джерел фінансування</a:t>
            </a:r>
            <a:endParaRPr lang="en-US" sz="1500" b="1" i="1" dirty="0"/>
          </a:p>
        </p:txBody>
      </p:sp>
      <p:sp>
        <p:nvSpPr>
          <p:cNvPr id="19" name="Rectangle 18"/>
          <p:cNvSpPr/>
          <p:nvPr/>
        </p:nvSpPr>
        <p:spPr>
          <a:xfrm>
            <a:off x="5137454" y="1299355"/>
            <a:ext cx="3178962" cy="96462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/>
              <a:t>Виявлення і реалізація прихованого та недооціненого потенціалу розвитку кожного регіону</a:t>
            </a:r>
            <a:endParaRPr lang="en-US" sz="1600" b="1" dirty="0"/>
          </a:p>
        </p:txBody>
      </p:sp>
      <p:sp>
        <p:nvSpPr>
          <p:cNvPr id="20" name="Right Arrow 19"/>
          <p:cNvSpPr/>
          <p:nvPr/>
        </p:nvSpPr>
        <p:spPr>
          <a:xfrm>
            <a:off x="124499" y="4869160"/>
            <a:ext cx="849421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24499" y="3125905"/>
            <a:ext cx="360040" cy="18943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Rectangle 23"/>
          <p:cNvSpPr/>
          <p:nvPr/>
        </p:nvSpPr>
        <p:spPr>
          <a:xfrm>
            <a:off x="619183" y="2568758"/>
            <a:ext cx="2697363" cy="1724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b="1" dirty="0"/>
              <a:t>1. ТВЕРДА ІНФРАСТРУКТУРА</a:t>
            </a:r>
          </a:p>
          <a:p>
            <a:r>
              <a:rPr lang="uk-UA" sz="1200" b="1" dirty="0"/>
              <a:t>2. РОЗВИТОК</a:t>
            </a:r>
            <a:r>
              <a:rPr lang="en-US" sz="1200" b="1" dirty="0"/>
              <a:t> </a:t>
            </a:r>
            <a:r>
              <a:rPr lang="uk-UA" sz="1200" b="1" dirty="0"/>
              <a:t>ЛЮДСЬКОГО КАПІТАЛУ / НЕМАТЕРІАЛЬНИХ ФАКТОРІВ КОНКУРЕНТОСПРОМОЖНОСТІ РЕГІОНУ</a:t>
            </a:r>
          </a:p>
          <a:p>
            <a:r>
              <a:rPr lang="uk-UA" sz="1200" b="1" dirty="0"/>
              <a:t>3. РОЗВИТОК БІЗНЕС СПРОМОЖНОСТІ</a:t>
            </a:r>
          </a:p>
          <a:p>
            <a:r>
              <a:rPr lang="uk-UA" sz="1200" b="1" dirty="0"/>
              <a:t>4. РОЗВИТОК УПРАВЛІНСЬКОЇ СПРОМОЖНОСТІ ОРГАНІВ ВЛАДИ</a:t>
            </a:r>
            <a:endParaRPr lang="en-US" sz="120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619184" y="1270652"/>
            <a:ext cx="3168352" cy="97468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Децентралізована політика регіонального розвитку</a:t>
            </a:r>
            <a:endParaRPr lang="uk-UA" dirty="0"/>
          </a:p>
        </p:txBody>
      </p:sp>
      <p:sp>
        <p:nvSpPr>
          <p:cNvPr id="27" name="Rounded Rectangle 26"/>
          <p:cNvSpPr/>
          <p:nvPr/>
        </p:nvSpPr>
        <p:spPr>
          <a:xfrm>
            <a:off x="1131713" y="4552038"/>
            <a:ext cx="7560840" cy="118121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Підвищення рівня конкурентоспроможності регіонів</a:t>
            </a:r>
          </a:p>
          <a:p>
            <a:pPr algn="ctr"/>
            <a:r>
              <a:rPr lang="uk-UA" b="1" dirty="0"/>
              <a:t>Територіальна соціально-економічна інтеграція і просторовий розвиток</a:t>
            </a:r>
          </a:p>
          <a:p>
            <a:pPr algn="ctr"/>
            <a:r>
              <a:rPr lang="uk-UA" b="1" dirty="0"/>
              <a:t>Ефективне управління у сфері регіонального розвитку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33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4896544"/>
          </a:xfrm>
        </p:spPr>
        <p:txBody>
          <a:bodyPr/>
          <a:lstStyle/>
          <a:p>
            <a:pPr marL="0" indent="0">
              <a:buNone/>
            </a:pPr>
            <a:r>
              <a:rPr lang="uk-UA" sz="2000" b="1" dirty="0">
                <a:solidFill>
                  <a:srgbClr val="0070C0"/>
                </a:solidFill>
              </a:rPr>
              <a:t>ФУНКЦІЯ №1: Координація та забезпечення процесу стратегічного планування та моніторингу соціально-економічного розвитку регіону (шляхом широкого залучення партнерів розвитку регіонів)</a:t>
            </a:r>
          </a:p>
          <a:p>
            <a:pPr lvl="1"/>
            <a:r>
              <a:rPr lang="uk-UA" sz="1900" b="1" dirty="0"/>
              <a:t>Адміністрування регіональних баз даних</a:t>
            </a:r>
          </a:p>
          <a:p>
            <a:pPr lvl="1"/>
            <a:r>
              <a:rPr lang="uk-UA" sz="1900" b="1" dirty="0"/>
              <a:t>Розроблення та актуалізація соціально-економічного аналізу розвитку регіону</a:t>
            </a:r>
          </a:p>
          <a:p>
            <a:pPr lvl="1"/>
            <a:r>
              <a:rPr lang="uk-UA" sz="1900" b="1" dirty="0"/>
              <a:t>Організаційно-аналітичний супровід розроблення та актуалізації регіональної стратегії розвитку та плану заходів з реалізації регіональної стратегії розвитку</a:t>
            </a:r>
          </a:p>
          <a:p>
            <a:pPr lvl="1"/>
            <a:r>
              <a:rPr lang="uk-UA" sz="1900" b="1" dirty="0"/>
              <a:t>Моніторинг та оцінка впливу реалізації регіональної стратегії розвитку</a:t>
            </a:r>
          </a:p>
          <a:p>
            <a:pPr lvl="1"/>
            <a:r>
              <a:rPr lang="uk-UA" sz="1900" b="1" dirty="0"/>
              <a:t>Підготовка та постійна актуалізація переліку зовнішніх джерел фінансування розвитку регіону</a:t>
            </a:r>
          </a:p>
          <a:p>
            <a:pPr lvl="1"/>
            <a:r>
              <a:rPr lang="uk-UA" sz="1900" b="1" dirty="0"/>
              <a:t>Інформування громадськості, зацікавлених сторін та донорів про хід реалізації регіональної стратегії розвитку </a:t>
            </a:r>
            <a:endParaRPr lang="en-US" sz="1900" b="1" dirty="0"/>
          </a:p>
          <a:p>
            <a:pPr lvl="1"/>
            <a:r>
              <a:rPr lang="uk-UA" sz="1900" b="1" dirty="0"/>
              <a:t>У співпраці з ЦОВВ реалізація окремих завдань в рамках впровадження реформ, які мають вплив на розвиток регіону </a:t>
            </a:r>
          </a:p>
          <a:p>
            <a:pPr lvl="1"/>
            <a:endParaRPr lang="en-US" sz="1800" dirty="0"/>
          </a:p>
          <a:p>
            <a:endParaRPr lang="uk-UA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Три ключові функції АРР</a:t>
            </a:r>
          </a:p>
        </p:txBody>
      </p:sp>
    </p:spTree>
    <p:extLst>
      <p:ext uri="{BB962C8B-B14F-4D97-AF65-F5344CB8AC3E}">
        <p14:creationId xmlns:p14="http://schemas.microsoft.com/office/powerpoint/2010/main" val="2889908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4525963"/>
          </a:xfrm>
        </p:spPr>
        <p:txBody>
          <a:bodyPr/>
          <a:lstStyle/>
          <a:p>
            <a:pPr marL="0" indent="0">
              <a:buNone/>
            </a:pPr>
            <a:r>
              <a:rPr lang="uk-UA" sz="2800" b="1" dirty="0">
                <a:solidFill>
                  <a:srgbClr val="0070C0"/>
                </a:solidFill>
              </a:rPr>
              <a:t>ФУНКЦІЯ №2: Розроблення, реалізація та моніторинг впровадження проектів регіонального розвитку</a:t>
            </a:r>
          </a:p>
          <a:p>
            <a:pPr lvl="1"/>
            <a:r>
              <a:rPr lang="uk-UA" b="1" dirty="0"/>
              <a:t>Зміцнення спроможності суб’єктів розвитку регіону (в першу чергу ОМС) використовувати усі існуючі можливості для соціально-економічного розвитку територій </a:t>
            </a:r>
          </a:p>
          <a:p>
            <a:pPr lvl="1"/>
            <a:r>
              <a:rPr lang="uk-UA" b="1" dirty="0"/>
              <a:t>Моніторинг реалізації проектів регіонального розвитку Плану заходів з реалізації регіональної стратегії розвитку </a:t>
            </a:r>
            <a:endParaRPr lang="en-US" dirty="0"/>
          </a:p>
          <a:p>
            <a:pPr lvl="1"/>
            <a:r>
              <a:rPr lang="uk-UA" b="1" dirty="0"/>
              <a:t>Розроблення та управління проектами АРР</a:t>
            </a:r>
            <a:endParaRPr lang="en-US" dirty="0"/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Три ключові функції АРР</a:t>
            </a:r>
          </a:p>
        </p:txBody>
      </p:sp>
    </p:spTree>
    <p:extLst>
      <p:ext uri="{BB962C8B-B14F-4D97-AF65-F5344CB8AC3E}">
        <p14:creationId xmlns:p14="http://schemas.microsoft.com/office/powerpoint/2010/main" val="376808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824536"/>
          </a:xfrm>
        </p:spPr>
        <p:txBody>
          <a:bodyPr/>
          <a:lstStyle/>
          <a:p>
            <a:pPr marL="0" indent="0">
              <a:buNone/>
            </a:pPr>
            <a:r>
              <a:rPr lang="uk-UA" sz="2400" b="1" dirty="0">
                <a:solidFill>
                  <a:srgbClr val="0070C0"/>
                </a:solidFill>
              </a:rPr>
              <a:t>ФУНКЦІЯ №3: Надання послуг, які спрямовані на розвиток регіону</a:t>
            </a:r>
          </a:p>
          <a:p>
            <a:pPr lvl="1"/>
            <a:r>
              <a:rPr lang="uk-UA" sz="2000" b="1" dirty="0"/>
              <a:t>Створення «Єдиного вікна» для інвесторів (підготовка до інвестування, реалізація інвестиції, </a:t>
            </a:r>
            <a:r>
              <a:rPr lang="uk-UA" sz="2000" b="1" dirty="0" err="1"/>
              <a:t>післяінвестиційна</a:t>
            </a:r>
            <a:r>
              <a:rPr lang="uk-UA" sz="2000" b="1" dirty="0"/>
              <a:t> допомога</a:t>
            </a:r>
            <a:r>
              <a:rPr lang="en-US" sz="2000" b="1" dirty="0"/>
              <a:t>)</a:t>
            </a:r>
            <a:endParaRPr lang="uk-UA" sz="2000" b="1" dirty="0"/>
          </a:p>
          <a:p>
            <a:pPr lvl="1"/>
            <a:r>
              <a:rPr lang="uk-UA" sz="2000" b="1" dirty="0"/>
              <a:t>Послуги з розвитку МСБ</a:t>
            </a:r>
          </a:p>
          <a:p>
            <a:pPr lvl="1"/>
            <a:r>
              <a:rPr lang="uk-UA" sz="2000" b="1" dirty="0"/>
              <a:t>Надання послуг із розроблення техніко-економічних обґрунтувань проектів місцевого/регіонального розвитку та маркетингових досліджень </a:t>
            </a:r>
          </a:p>
          <a:p>
            <a:pPr lvl="1"/>
            <a:r>
              <a:rPr lang="uk-UA" sz="2000" b="1" dirty="0"/>
              <a:t>Надання технічної допомоги та консалтингових послуг із ведення зовнішньо-економічної діяльності (експорту)</a:t>
            </a:r>
          </a:p>
          <a:p>
            <a:pPr lvl="1"/>
            <a:r>
              <a:rPr lang="uk-UA" sz="2000" b="1" dirty="0"/>
              <a:t>Спеціалізовані послуги (управління фондом гарантування кредитів, адміністрування бізнес-інкубатора тощо)</a:t>
            </a:r>
          </a:p>
          <a:p>
            <a:pPr lvl="1"/>
            <a:r>
              <a:rPr lang="uk-UA" sz="2000" b="1" dirty="0"/>
              <a:t>Підготовка </a:t>
            </a:r>
            <a:r>
              <a:rPr lang="uk-UA" sz="2000" b="1" dirty="0" err="1"/>
              <a:t>промоційних</a:t>
            </a:r>
            <a:r>
              <a:rPr lang="uk-UA" sz="2000" b="1" dirty="0"/>
              <a:t> матеріалів регіону</a:t>
            </a:r>
          </a:p>
          <a:p>
            <a:pPr lvl="1"/>
            <a:r>
              <a:rPr lang="uk-UA" sz="2000" b="1" dirty="0"/>
              <a:t>Проведення спеціалізованих заходів з розвитку регіонів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043608" y="175015"/>
            <a:ext cx="6696744" cy="533803"/>
          </a:xfrm>
        </p:spPr>
        <p:txBody>
          <a:bodyPr/>
          <a:lstStyle/>
          <a:p>
            <a:r>
              <a:rPr lang="uk-UA" dirty="0"/>
              <a:t>Три ключові функції АРР</a:t>
            </a:r>
          </a:p>
        </p:txBody>
      </p:sp>
    </p:spTree>
    <p:extLst>
      <p:ext uri="{BB962C8B-B14F-4D97-AF65-F5344CB8AC3E}">
        <p14:creationId xmlns:p14="http://schemas.microsoft.com/office/powerpoint/2010/main" val="39983182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4017</TotalTime>
  <Words>347</Words>
  <Application>Microsoft Office PowerPoint</Application>
  <PresentationFormat>Экран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PF Square Sans Pro</vt:lpstr>
      <vt:lpstr>Тема Office</vt:lpstr>
      <vt:lpstr>Презентация PowerPoint</vt:lpstr>
      <vt:lpstr>АРР в контексті нової державної регіональної політики України</vt:lpstr>
      <vt:lpstr>Три ключові функції АРР</vt:lpstr>
      <vt:lpstr>Три ключові функції АРР</vt:lpstr>
      <vt:lpstr>Три ключові функції АРР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TOSHIBA</dc:creator>
  <cp:lastModifiedBy>DAA</cp:lastModifiedBy>
  <cp:revision>317</cp:revision>
  <cp:lastPrinted>2017-11-28T11:50:22Z</cp:lastPrinted>
  <dcterms:created xsi:type="dcterms:W3CDTF">2016-09-13T09:55:03Z</dcterms:created>
  <dcterms:modified xsi:type="dcterms:W3CDTF">2017-11-30T10:11:10Z</dcterms:modified>
</cp:coreProperties>
</file>