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1" r:id="rId2"/>
    <p:sldId id="352" r:id="rId3"/>
    <p:sldId id="355" r:id="rId4"/>
    <p:sldId id="353" r:id="rId5"/>
    <p:sldId id="354" r:id="rId6"/>
    <p:sldId id="356" r:id="rId7"/>
    <p:sldId id="357" r:id="rId8"/>
    <p:sldId id="359" r:id="rId9"/>
    <p:sldId id="360" r:id="rId10"/>
    <p:sldId id="362" r:id="rId11"/>
    <p:sldId id="361" r:id="rId12"/>
    <p:sldId id="363" r:id="rId13"/>
    <p:sldId id="364" r:id="rId14"/>
    <p:sldId id="381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87" r:id="rId24"/>
    <p:sldId id="386" r:id="rId25"/>
    <p:sldId id="388" r:id="rId26"/>
    <p:sldId id="389" r:id="rId27"/>
    <p:sldId id="377" r:id="rId28"/>
    <p:sldId id="378" r:id="rId29"/>
    <p:sldId id="379" r:id="rId30"/>
    <p:sldId id="380" r:id="rId31"/>
    <p:sldId id="390" r:id="rId32"/>
    <p:sldId id="382" r:id="rId33"/>
    <p:sldId id="350" r:id="rId3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and Hackenberg" initials="RH" lastIdx="1" clrIdx="0"/>
  <p:cmAuthor id="1" name="David Brennan" initials="DB" lastIdx="1" clrIdx="1">
    <p:extLst/>
  </p:cmAuthor>
  <p:cmAuthor id="2" name="Alexandra Fehlinger" initials="AF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6D91CB"/>
    <a:srgbClr val="515E6B"/>
    <a:srgbClr val="778899"/>
    <a:srgbClr val="FDBB2D"/>
    <a:srgbClr val="B9E5F4"/>
    <a:srgbClr val="FCF09F"/>
    <a:srgbClr val="F1F3F5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1" autoAdjust="0"/>
    <p:restoredTop sz="96370" autoAdjust="0"/>
  </p:normalViewPr>
  <p:slideViewPr>
    <p:cSldViewPr snapToGrid="0">
      <p:cViewPr varScale="1">
        <p:scale>
          <a:sx n="80" d="100"/>
          <a:sy n="80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ER\Documents\Dropbox\_WORKS\_VYKDOMI\Truskavets\Truskavets%20Work\Outcome\Monte%20carl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0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FFFFCC"/>
        </a:solidFill>
        <a:ln w="25400">
          <a:noFill/>
        </a:ln>
        <a:effectLst>
          <a:outerShdw blurRad="50800" dist="50800" dir="5400000" algn="ctr" rotWithShape="0">
            <a:schemeClr val="bg1"/>
          </a:outerShdw>
        </a:effectLst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6.5077457687266999E-2"/>
          <c:y val="6.1349693251533742E-2"/>
          <c:w val="0.9118407136858897"/>
          <c:h val="0.79989161648911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тис.осіб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03632313838988E-2"/>
                  <c:y val="-6.0907571134621669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86-40E0-927C-B506FA13C73E}"/>
                </c:ext>
              </c:extLst>
            </c:dLbl>
            <c:dLbl>
              <c:idx val="1"/>
              <c:layout>
                <c:manualLayout>
                  <c:x val="8.880415644291817E-3"/>
                  <c:y val="-6.8490506029559584E-3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86-40E0-927C-B506FA13C73E}"/>
                </c:ext>
              </c:extLst>
            </c:dLbl>
            <c:dLbl>
              <c:idx val="2"/>
              <c:layout>
                <c:manualLayout>
                  <c:x val="4.8993514411123096E-3"/>
                  <c:y val="-1.9784056302512176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86-40E0-927C-B506FA13C73E}"/>
                </c:ext>
              </c:extLst>
            </c:dLbl>
            <c:dLbl>
              <c:idx val="3"/>
              <c:layout>
                <c:manualLayout>
                  <c:x val="9.8868971034037356E-3"/>
                  <c:y val="-1.3882851153765696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86-40E0-927C-B506FA13C73E}"/>
                </c:ext>
              </c:extLst>
            </c:dLbl>
            <c:dLbl>
              <c:idx val="4"/>
              <c:layout>
                <c:manualLayout>
                  <c:x val="1.0390137832959778E-2"/>
                  <c:y val="-3.6104316351569216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86-40E0-927C-B506FA13C73E}"/>
                </c:ext>
              </c:extLst>
            </c:dLbl>
            <c:dLbl>
              <c:idx val="5"/>
              <c:layout>
                <c:manualLayout>
                  <c:x val="1.7619835961618868E-2"/>
                  <c:y val="-4.3376151441121641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86-40E0-927C-B506FA13C73E}"/>
                </c:ext>
              </c:extLst>
            </c:dLbl>
            <c:dLbl>
              <c:idx val="6"/>
              <c:layout>
                <c:manualLayout>
                  <c:x val="4.6701618929685385E-3"/>
                  <c:y val="-1.4438612564117104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86-40E0-927C-B506FA13C73E}"/>
                </c:ext>
              </c:extLst>
            </c:dLbl>
            <c:dLbl>
              <c:idx val="7"/>
              <c:layout>
                <c:manualLayout>
                  <c:x val="5.1734026225245255E-3"/>
                  <c:y val="-1.632856994333215E-3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86-40E0-927C-B506FA13C73E}"/>
                </c:ext>
              </c:extLst>
            </c:dLbl>
            <c:numFmt formatCode="0.0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187</c:v>
                </c:pt>
                <c:pt idx="1">
                  <c:v>174.9</c:v>
                </c:pt>
                <c:pt idx="2">
                  <c:v>200.3</c:v>
                </c:pt>
                <c:pt idx="3">
                  <c:v>221.2</c:v>
                </c:pt>
                <c:pt idx="4">
                  <c:v>187.1</c:v>
                </c:pt>
                <c:pt idx="5">
                  <c:v>189</c:v>
                </c:pt>
                <c:pt idx="6">
                  <c:v>200</c:v>
                </c:pt>
                <c:pt idx="7">
                  <c:v>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86-40E0-927C-B506FA13C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9143168"/>
        <c:axId val="389145128"/>
        <c:axId val="0"/>
      </c:bar3DChart>
      <c:catAx>
        <c:axId val="38914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3891451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9145128"/>
        <c:scaling>
          <c:orientation val="minMax"/>
          <c:max val="250"/>
          <c:min val="0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389143168"/>
        <c:crosses val="autoZero"/>
        <c:crossBetween val="between"/>
        <c:majorUnit val="50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920134983127111E-2"/>
          <c:y val="7.1470063883523977E-2"/>
          <c:w val="0.91450661827648883"/>
          <c:h val="0.838258802555340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тис. осіб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626502767208776E-2"/>
                  <c:y val="-2.9273802120191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D7-42D5-857B-EC7DCAF254C0}"/>
                </c:ext>
              </c:extLst>
            </c:dLbl>
            <c:dLbl>
              <c:idx val="1"/>
              <c:layout>
                <c:manualLayout>
                  <c:x val="1.5671589870193736E-2"/>
                  <c:y val="3.3841837836578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7-42D5-857B-EC7DCAF254C0}"/>
                </c:ext>
              </c:extLst>
            </c:dLbl>
            <c:dLbl>
              <c:idx val="2"/>
              <c:layout>
                <c:manualLayout>
                  <c:x val="1.7882076556851534E-2"/>
                  <c:y val="8.700607004982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D7-42D5-857B-EC7DCAF254C0}"/>
                </c:ext>
              </c:extLst>
            </c:dLbl>
            <c:dLbl>
              <c:idx val="3"/>
              <c:layout>
                <c:manualLayout>
                  <c:x val="1.8737736347061162E-2"/>
                  <c:y val="-1.6889849052798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7-42D5-857B-EC7DCAF254C0}"/>
                </c:ext>
              </c:extLst>
            </c:dLbl>
            <c:dLbl>
              <c:idx val="4"/>
              <c:layout>
                <c:manualLayout>
                  <c:x val="1.7390752965464606E-2"/>
                  <c:y val="-3.498727345663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D7-42D5-857B-EC7DCAF254C0}"/>
                </c:ext>
              </c:extLst>
            </c:dLbl>
            <c:dLbl>
              <c:idx val="5"/>
              <c:layout>
                <c:manualLayout>
                  <c:x val="2.0449055927480364E-2"/>
                  <c:y val="-2.395807684512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D7-42D5-857B-EC7DCAF254C0}"/>
                </c:ext>
              </c:extLst>
            </c:dLbl>
            <c:dLbl>
              <c:idx val="6"/>
              <c:layout>
                <c:manualLayout>
                  <c:x val="2.3507358889496177E-2"/>
                  <c:y val="7.236898887456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D7-42D5-857B-EC7DCAF254C0}"/>
                </c:ext>
              </c:extLst>
            </c:dLbl>
            <c:dLbl>
              <c:idx val="7"/>
              <c:layout>
                <c:manualLayout>
                  <c:x val="3.3173591366930544E-2"/>
                  <c:y val="8.733162820560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D7-42D5-857B-EC7DCAF25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38</c:v>
                </c:pt>
                <c:pt idx="1">
                  <c:v>39</c:v>
                </c:pt>
                <c:pt idx="2">
                  <c:v>46.6</c:v>
                </c:pt>
                <c:pt idx="3">
                  <c:v>49.7</c:v>
                </c:pt>
                <c:pt idx="4">
                  <c:v>14.9</c:v>
                </c:pt>
                <c:pt idx="5">
                  <c:v>18.899999999999999</c:v>
                </c:pt>
                <c:pt idx="6">
                  <c:v>30.6</c:v>
                </c:pt>
                <c:pt idx="7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D7-42D5-857B-EC7DCAF254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9147088"/>
        <c:axId val="389143560"/>
        <c:axId val="385342008"/>
      </c:bar3DChart>
      <c:catAx>
        <c:axId val="38914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143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91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147088"/>
        <c:crosses val="autoZero"/>
        <c:crossBetween val="between"/>
      </c:valAx>
      <c:serAx>
        <c:axId val="385342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89143560"/>
        <c:crosses val="autoZero"/>
        <c:tickLblSkip val="2"/>
        <c:tickMarkSkip val="1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198515769944335E-2"/>
          <c:y val="7.6576576576576572E-2"/>
          <c:w val="0.88786895059170234"/>
          <c:h val="0.761261261261261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відпочивальники з Польщі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500298678204056E-2"/>
                  <c:y val="2.450223353274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D-4B49-ACA6-5709B6CC4518}"/>
                </c:ext>
              </c:extLst>
            </c:dLbl>
            <c:dLbl>
              <c:idx val="1"/>
              <c:layout>
                <c:manualLayout>
                  <c:x val="2.987752776915642E-2"/>
                  <c:y val="2.1596153239853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D-4B49-ACA6-5709B6CC4518}"/>
                </c:ext>
              </c:extLst>
            </c:dLbl>
            <c:dLbl>
              <c:idx val="2"/>
              <c:layout>
                <c:manualLayout>
                  <c:x val="1.7232005617092316E-2"/>
                  <c:y val="1.5359700251432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D-4B49-ACA6-5709B6CC4518}"/>
                </c:ext>
              </c:extLst>
            </c:dLbl>
            <c:dLbl>
              <c:idx val="3"/>
              <c:layout>
                <c:manualLayout>
                  <c:x val="2.0874392865393943E-2"/>
                  <c:y val="2.65923896337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3D-4B49-ACA6-5709B6CC4518}"/>
                </c:ext>
              </c:extLst>
            </c:dLbl>
            <c:dLbl>
              <c:idx val="4"/>
              <c:layout>
                <c:manualLayout>
                  <c:x val="1.4877245572185514E-3"/>
                  <c:y val="-2.246758157618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3D-4B49-ACA6-5709B6CC4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1051</c:v>
                </c:pt>
                <c:pt idx="1">
                  <c:v>559</c:v>
                </c:pt>
                <c:pt idx="2">
                  <c:v>1419</c:v>
                </c:pt>
                <c:pt idx="3">
                  <c:v>4195</c:v>
                </c:pt>
                <c:pt idx="4">
                  <c:v>11255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3D-4B49-ACA6-5709B6CC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144736"/>
        <c:axId val="389145912"/>
      </c:barChart>
      <c:catAx>
        <c:axId val="3891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145912"/>
        <c:crosses val="autoZero"/>
        <c:auto val="1"/>
        <c:lblAlgn val="ctr"/>
        <c:lblOffset val="100"/>
        <c:noMultiLvlLbl val="0"/>
      </c:catAx>
      <c:valAx>
        <c:axId val="389145912"/>
        <c:scaling>
          <c:orientation val="minMax"/>
          <c:max val="1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914473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8962811053782"/>
          <c:y val="0.12763737194141056"/>
          <c:w val="0.45596504759944712"/>
          <c:h val="0.7730511811023622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відсотків</c:v>
                </c:pt>
              </c:strCache>
            </c:strRef>
          </c:tx>
          <c:explosion val="23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6-4E1E-8656-1A7FF24675F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6-4E1E-8656-1A7FF24675F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56-4E1E-8656-1A7FF24675F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56-4E1E-8656-1A7FF24675F7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56-4E1E-8656-1A7FF24675F7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56-4E1E-8656-1A7FF24675F7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C56-4E1E-8656-1A7FF24675F7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C56-4E1E-8656-1A7FF24675F7}"/>
              </c:ext>
            </c:extLst>
          </c:dPt>
          <c:dLbls>
            <c:dLbl>
              <c:idx val="0"/>
              <c:layout>
                <c:manualLayout>
                  <c:x val="4.7386370961707946E-2"/>
                  <c:y val="-6.18019543296614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6-4E1E-8656-1A7FF24675F7}"/>
                </c:ext>
              </c:extLst>
            </c:dLbl>
            <c:dLbl>
              <c:idx val="1"/>
              <c:layout>
                <c:manualLayout>
                  <c:x val="9.7720473504538941E-3"/>
                  <c:y val="-0.116093625764718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56-4E1E-8656-1A7FF24675F7}"/>
                </c:ext>
              </c:extLst>
            </c:dLbl>
            <c:dLbl>
              <c:idx val="2"/>
              <c:layout>
                <c:manualLayout>
                  <c:x val="8.128467604645373E-2"/>
                  <c:y val="-9.04613894978715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56-4E1E-8656-1A7FF24675F7}"/>
                </c:ext>
              </c:extLst>
            </c:dLbl>
            <c:dLbl>
              <c:idx val="3"/>
              <c:layout>
                <c:manualLayout>
                  <c:x val="-8.5518543109628115E-2"/>
                  <c:y val="-5.4051576411312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56-4E1E-8656-1A7FF24675F7}"/>
                </c:ext>
              </c:extLst>
            </c:dLbl>
            <c:dLbl>
              <c:idx val="4"/>
              <c:layout>
                <c:manualLayout>
                  <c:x val="-6.2578794030815912E-2"/>
                  <c:y val="-8.494310468244725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56-4E1E-8656-1A7FF24675F7}"/>
                </c:ext>
              </c:extLst>
            </c:dLbl>
            <c:dLbl>
              <c:idx val="5"/>
              <c:layout>
                <c:manualLayout>
                  <c:x val="-5.34991036679279E-2"/>
                  <c:y val="-3.38402637686818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56-4E1E-8656-1A7FF24675F7}"/>
                </c:ext>
              </c:extLst>
            </c:dLbl>
            <c:dLbl>
              <c:idx val="6"/>
              <c:layout>
                <c:manualLayout>
                  <c:x val="-4.5345034899285555E-2"/>
                  <c:y val="-0.1606946816173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rgbClr val="002060"/>
                        </a:solidFill>
                      </a:rPr>
                      <a:t>3,8%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56-4E1E-8656-1A7FF24675F7}"/>
                </c:ext>
              </c:extLst>
            </c:dLbl>
            <c:dLbl>
              <c:idx val="7"/>
              <c:layout>
                <c:manualLayout>
                  <c:x val="7.2553896688422215E-2"/>
                  <c:y val="-5.77839249503900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56-4E1E-8656-1A7FF24675F7}"/>
                </c:ext>
              </c:extLst>
            </c:dLbl>
            <c:dLbl>
              <c:idx val="8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C56-4E1E-8656-1A7FF24675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Азербайджан</c:v>
                </c:pt>
                <c:pt idx="1">
                  <c:v>Білорусія</c:v>
                </c:pt>
                <c:pt idx="2">
                  <c:v>Молдова</c:v>
                </c:pt>
                <c:pt idx="3">
                  <c:v>Польща</c:v>
                </c:pt>
                <c:pt idx="4">
                  <c:v>Росія</c:v>
                </c:pt>
                <c:pt idx="5">
                  <c:v>Туркменістан</c:v>
                </c:pt>
                <c:pt idx="6">
                  <c:v>Ізраїль</c:v>
                </c:pt>
                <c:pt idx="7">
                  <c:v>Інші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17.600000000000001</c:v>
                </c:pt>
                <c:pt idx="2">
                  <c:v>13.8</c:v>
                </c:pt>
                <c:pt idx="3">
                  <c:v>26.8</c:v>
                </c:pt>
                <c:pt idx="4">
                  <c:v>5.5</c:v>
                </c:pt>
                <c:pt idx="5">
                  <c:v>3.1</c:v>
                </c:pt>
                <c:pt idx="6">
                  <c:v>3.8</c:v>
                </c:pt>
                <c:pt idx="7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C56-4E1E-8656-1A7FF24675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74092131839631"/>
          <c:y val="6.4540296433534039E-2"/>
          <c:w val="0.21923429272885889"/>
          <c:h val="0.8653319438011425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409-4E10-B607-AC676BAB101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409-4E10-B607-AC676BAB10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09-4E10-B607-AC676BAB1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8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3631572936551"/>
          <c:y val="4.1353383458646614E-2"/>
          <c:w val="0.87227021573969843"/>
          <c:h val="0.7358797584512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SimulationResults4!$H$5:$H$25</c:f>
              <c:numCache>
                <c:formatCode>General</c:formatCode>
                <c:ptCount val="21"/>
                <c:pt idx="0">
                  <c:v>-30000</c:v>
                </c:pt>
                <c:pt idx="1">
                  <c:v>-24000</c:v>
                </c:pt>
                <c:pt idx="2">
                  <c:v>-18000</c:v>
                </c:pt>
                <c:pt idx="3">
                  <c:v>-12000</c:v>
                </c:pt>
                <c:pt idx="4">
                  <c:v>-6000</c:v>
                </c:pt>
                <c:pt idx="5">
                  <c:v>0</c:v>
                </c:pt>
                <c:pt idx="6">
                  <c:v>6000</c:v>
                </c:pt>
                <c:pt idx="7">
                  <c:v>12000</c:v>
                </c:pt>
                <c:pt idx="8">
                  <c:v>18000</c:v>
                </c:pt>
                <c:pt idx="9">
                  <c:v>24000</c:v>
                </c:pt>
                <c:pt idx="10">
                  <c:v>30000</c:v>
                </c:pt>
                <c:pt idx="11">
                  <c:v>36000</c:v>
                </c:pt>
                <c:pt idx="12">
                  <c:v>42000</c:v>
                </c:pt>
                <c:pt idx="13">
                  <c:v>48000</c:v>
                </c:pt>
                <c:pt idx="14">
                  <c:v>54000</c:v>
                </c:pt>
                <c:pt idx="15">
                  <c:v>60000</c:v>
                </c:pt>
                <c:pt idx="16">
                  <c:v>66000</c:v>
                </c:pt>
                <c:pt idx="17">
                  <c:v>72000</c:v>
                </c:pt>
                <c:pt idx="18">
                  <c:v>78000</c:v>
                </c:pt>
                <c:pt idx="19">
                  <c:v>84000</c:v>
                </c:pt>
                <c:pt idx="20">
                  <c:v>90000</c:v>
                </c:pt>
              </c:numCache>
            </c:numRef>
          </c:cat>
          <c:val>
            <c:numRef>
              <c:f>SimulationResults4!$L$5:$L$25</c:f>
              <c:numCache>
                <c:formatCode>0.00%</c:formatCode>
                <c:ptCount val="21"/>
                <c:pt idx="0">
                  <c:v>4.7999999999999996E-3</c:v>
                </c:pt>
                <c:pt idx="1">
                  <c:v>1.8200000000000001E-2</c:v>
                </c:pt>
                <c:pt idx="2">
                  <c:v>2.7E-2</c:v>
                </c:pt>
                <c:pt idx="3">
                  <c:v>4.0599999999999997E-2</c:v>
                </c:pt>
                <c:pt idx="4">
                  <c:v>5.0599999999999999E-2</c:v>
                </c:pt>
                <c:pt idx="5">
                  <c:v>6.54E-2</c:v>
                </c:pt>
                <c:pt idx="6">
                  <c:v>7.7200000000000005E-2</c:v>
                </c:pt>
                <c:pt idx="7">
                  <c:v>8.8599999999999998E-2</c:v>
                </c:pt>
                <c:pt idx="8">
                  <c:v>9.64E-2</c:v>
                </c:pt>
                <c:pt idx="9">
                  <c:v>0.11260000000000001</c:v>
                </c:pt>
                <c:pt idx="10">
                  <c:v>8.9599999999999999E-2</c:v>
                </c:pt>
                <c:pt idx="11">
                  <c:v>7.9399999999999998E-2</c:v>
                </c:pt>
                <c:pt idx="12">
                  <c:v>7.0400000000000004E-2</c:v>
                </c:pt>
                <c:pt idx="13">
                  <c:v>5.8400000000000001E-2</c:v>
                </c:pt>
                <c:pt idx="14">
                  <c:v>4.5400000000000003E-2</c:v>
                </c:pt>
                <c:pt idx="15">
                  <c:v>3.3799999999999997E-2</c:v>
                </c:pt>
                <c:pt idx="16">
                  <c:v>2.58E-2</c:v>
                </c:pt>
                <c:pt idx="17">
                  <c:v>1.44E-2</c:v>
                </c:pt>
                <c:pt idx="18">
                  <c:v>1.4E-3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5-4299-9696-35B0E92E37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4730240"/>
        <c:axId val="334729456"/>
      </c:barChart>
      <c:catAx>
        <c:axId val="33473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4729456"/>
        <c:crosses val="autoZero"/>
        <c:auto val="1"/>
        <c:lblAlgn val="ctr"/>
        <c:lblOffset val="100"/>
        <c:noMultiLvlLbl val="0"/>
      </c:catAx>
      <c:valAx>
        <c:axId val="3347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47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PPP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Lapas1!$A$2:$A$9</c:f>
              <c:strCache>
                <c:ptCount val="8"/>
                <c:pt idx="0">
                  <c:v>Операційні доходи</c:v>
                </c:pt>
                <c:pt idx="1">
                  <c:v>Невикористані ризики державної влади</c:v>
                </c:pt>
                <c:pt idx="2">
                  <c:v>Фіксовані експлуатаційні витрати</c:v>
                </c:pt>
                <c:pt idx="3">
                  <c:v>Витрати на будівництво</c:v>
                </c:pt>
                <c:pt idx="4">
                  <c:v>Перевага конкурентної переваги PPP</c:v>
                </c:pt>
                <c:pt idx="5">
                  <c:v>Загальна фінансова NPV</c:v>
                </c:pt>
                <c:pt idx="6">
                  <c:v>Нефінансові переваги ДПП</c:v>
                </c:pt>
                <c:pt idx="7">
                  <c:v>Всього:</c:v>
                </c:pt>
              </c:strCache>
            </c:strRef>
          </c:cat>
          <c:val>
            <c:numRef>
              <c:f>Lapas1!$B$2:$B$9</c:f>
              <c:numCache>
                <c:formatCode>#\ ##0.0</c:formatCode>
                <c:ptCount val="8"/>
                <c:pt idx="0">
                  <c:v>3805.5143688192952</c:v>
                </c:pt>
                <c:pt idx="1">
                  <c:v>-7741.8269055716437</c:v>
                </c:pt>
                <c:pt idx="2">
                  <c:v>0</c:v>
                </c:pt>
                <c:pt idx="3">
                  <c:v>0</c:v>
                </c:pt>
                <c:pt idx="4">
                  <c:v>3558.8912781323857</c:v>
                </c:pt>
                <c:pt idx="5">
                  <c:v>-377.42125861996283</c:v>
                </c:pt>
                <c:pt idx="6">
                  <c:v>8428.0089009174226</c:v>
                </c:pt>
                <c:pt idx="7">
                  <c:v>8050.5876422974598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8-4EF4-A851-A5EE5C5600CB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PPrc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Lapas1!$A$2:$A$9</c:f>
              <c:strCache>
                <c:ptCount val="8"/>
                <c:pt idx="0">
                  <c:v>Операційні доходи</c:v>
                </c:pt>
                <c:pt idx="1">
                  <c:v>Невикористані ризики державної влади</c:v>
                </c:pt>
                <c:pt idx="2">
                  <c:v>Фіксовані експлуатаційні витрати</c:v>
                </c:pt>
                <c:pt idx="3">
                  <c:v>Витрати на будівництво</c:v>
                </c:pt>
                <c:pt idx="4">
                  <c:v>Перевага конкурентної переваги PPP</c:v>
                </c:pt>
                <c:pt idx="5">
                  <c:v>Загальна фінансова NPV</c:v>
                </c:pt>
                <c:pt idx="6">
                  <c:v>Нефінансові переваги ДПП</c:v>
                </c:pt>
                <c:pt idx="7">
                  <c:v>Всього:</c:v>
                </c:pt>
              </c:strCache>
            </c:strRef>
          </c:cat>
          <c:val>
            <c:numRef>
              <c:f>Lapas1!$C$2:$C$9</c:f>
              <c:numCache>
                <c:formatCode>#\ ##0.0</c:formatCode>
                <c:ptCount val="8"/>
                <c:pt idx="0">
                  <c:v>91998.34937992529</c:v>
                </c:pt>
                <c:pt idx="1">
                  <c:v>-44295.925741984371</c:v>
                </c:pt>
                <c:pt idx="2">
                  <c:v>-49242.947504674252</c:v>
                </c:pt>
                <c:pt idx="3">
                  <c:v>-7281.7548378615256</c:v>
                </c:pt>
                <c:pt idx="4">
                  <c:v>0</c:v>
                </c:pt>
                <c:pt idx="5">
                  <c:v>-8822.2787045948571</c:v>
                </c:pt>
                <c:pt idx="6">
                  <c:v>0</c:v>
                </c:pt>
                <c:pt idx="7">
                  <c:v>-8822.2787045948571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8-4EF4-A851-A5EE5C56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862488"/>
        <c:axId val="462859352"/>
      </c:barChart>
      <c:catAx>
        <c:axId val="46286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uk-UA"/>
          </a:p>
        </c:txPr>
        <c:crossAx val="462859352"/>
        <c:crosses val="autoZero"/>
        <c:auto val="1"/>
        <c:lblAlgn val="ctr"/>
        <c:lblOffset val="100"/>
        <c:noMultiLvlLbl val="0"/>
      </c:catAx>
      <c:valAx>
        <c:axId val="46285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uk-UA"/>
          </a:p>
        </c:txPr>
        <c:crossAx val="46286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CB6AD-64B9-48FC-8D42-98C2B630FD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5237EC1C-2CB2-4015-9B90-5EBE67CE14C0}">
      <dgm:prSet phldrT="[Text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Оптимальне спів-відношення </a:t>
          </a:r>
        </a:p>
        <a:p>
          <a:r>
            <a:rPr lang="uk-UA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«ціна – якість»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70BAF-2F5F-482F-8682-54132FC63AA5}" type="parTrans" cxnId="{037AA8C9-548F-4FB9-8153-6C8745C845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A7EB10-E707-47E3-93C4-85D30A6E0FCD}" type="sibTrans" cxnId="{037AA8C9-548F-4FB9-8153-6C8745C845C5}">
      <dgm:prSet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Сучасна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ефективна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інфраструктура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BD9CDD-9A18-4FD7-BC3F-B3AEE78EF064}">
      <dgm:prSet phldrT="[Text]" custT="1"/>
      <dgm:spPr/>
      <dgm:t>
        <a:bodyPr/>
        <a:lstStyle/>
        <a:p>
          <a:pPr algn="ctr"/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</a:t>
          </a:r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мультиплікації</a:t>
          </a:r>
          <a:endParaRPr lang="lt-LT" sz="18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6EF280-5AA2-435A-A0A6-46D1F43C30F4}" type="parTrans" cxnId="{84EFF907-17C1-441E-B998-C329199CA38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38EE8E-F679-46F8-AF1E-4E64CB9484F9}" type="sibTrans" cxnId="{84EFF907-17C1-441E-B998-C329199CA38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F711B9-B456-4109-9012-7E8007B0253F}">
      <dgm:prSet phldrT="[Text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 тривалості життя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A2E92F-D59E-49D4-B344-1BFD7131B867}" type="parTrans" cxnId="{20FFF71F-D874-43CA-8683-FA62040DCB61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3D539F-572C-4E49-B316-2F8D1D42EE12}" type="sibTrans" cxnId="{20FFF71F-D874-43CA-8683-FA62040DCB61}">
      <dgm:prSet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збереження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робочих місць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0F5500-C628-4614-AFDD-2F4B5AC066F0}">
      <dgm:prSet phldrT="[Text]" custT="1"/>
      <dgm:spPr/>
      <dgm:t>
        <a:bodyPr/>
        <a:lstStyle/>
        <a:p>
          <a:pPr algn="ctr"/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іміджу</a:t>
          </a:r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міста</a:t>
          </a:r>
          <a:endParaRPr lang="lt-LT" sz="18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9FF368-01DD-4FB0-A028-7ED8531567AF}" type="parTrans" cxnId="{7A646934-4DC4-44B6-9175-C25D1362C1B2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655BBB-4CF0-4291-A431-0E203CF22616}" type="sibTrans" cxnId="{7A646934-4DC4-44B6-9175-C25D1362C1B2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8DC190-6407-43C6-983E-2D77780BC5D2}">
      <dgm:prSet phldrT="[Text]"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галузі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туризму</a:t>
          </a:r>
        </a:p>
      </dgm:t>
    </dgm:pt>
    <dgm:pt modelId="{49E80954-F725-4744-9D5A-1373F1ED776E}" type="parTrans" cxnId="{74EE769D-C5FE-4DA8-B115-62AD91C19A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69AC7D-E9E5-4BCE-8B09-3F5706E44C86}" type="sibTrans" cxnId="{74EE769D-C5FE-4DA8-B115-62AD91C19AC5}">
      <dgm:prSet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надходжень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до бюджету через податки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9AC75-FEF0-4B82-A62E-A932E2C4A34D}">
      <dgm:prSet phldrT="[Text]" custT="1"/>
      <dgm:spPr/>
      <dgm:t>
        <a:bodyPr/>
        <a:lstStyle/>
        <a:p>
          <a:pPr algn="ctr"/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Фінансово життєздатний проект</a:t>
          </a:r>
          <a:endParaRPr lang="lt-LT" sz="18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9948FA-2674-4C8E-A3E9-DE9E80EEB602}" type="parTrans" cxnId="{CEF83600-2BA4-4066-BE6E-98536C6A45A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3387C0-5423-41D3-9F62-03FDE928F085}" type="sibTrans" cxnId="{CEF83600-2BA4-4066-BE6E-98536C6A45A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D7DF1B-3DCD-4671-B1DA-605DEE1439C8}" type="pres">
      <dgm:prSet presAssocID="{F3CCB6AD-64B9-48FC-8D42-98C2B630FD29}" presName="Name0" presStyleCnt="0">
        <dgm:presLayoutVars>
          <dgm:chMax/>
          <dgm:chPref/>
          <dgm:dir/>
          <dgm:animLvl val="lvl"/>
        </dgm:presLayoutVars>
      </dgm:prSet>
      <dgm:spPr/>
    </dgm:pt>
    <dgm:pt modelId="{FE23861D-FB75-4487-B532-28DD96C0007B}" type="pres">
      <dgm:prSet presAssocID="{5237EC1C-2CB2-4015-9B90-5EBE67CE14C0}" presName="composite" presStyleCnt="0"/>
      <dgm:spPr/>
    </dgm:pt>
    <dgm:pt modelId="{F8E071BD-7386-438A-8B35-2F45B59F04E9}" type="pres">
      <dgm:prSet presAssocID="{5237EC1C-2CB2-4015-9B90-5EBE67CE14C0}" presName="Parent1" presStyleLbl="node1" presStyleIdx="0" presStyleCnt="6" custLinFactNeighborY="2367">
        <dgm:presLayoutVars>
          <dgm:chMax val="1"/>
          <dgm:chPref val="1"/>
          <dgm:bulletEnabled val="1"/>
        </dgm:presLayoutVars>
      </dgm:prSet>
      <dgm:spPr/>
    </dgm:pt>
    <dgm:pt modelId="{ECC9F2D4-7D90-447D-BEE6-42DB3051CFB9}" type="pres">
      <dgm:prSet presAssocID="{5237EC1C-2CB2-4015-9B90-5EBE67CE14C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8E9889-1994-44B2-8312-1B4484E0771D}" type="pres">
      <dgm:prSet presAssocID="{5237EC1C-2CB2-4015-9B90-5EBE67CE14C0}" presName="BalanceSpacing" presStyleCnt="0"/>
      <dgm:spPr/>
    </dgm:pt>
    <dgm:pt modelId="{576A5A87-641A-4D88-B895-972938D98416}" type="pres">
      <dgm:prSet presAssocID="{5237EC1C-2CB2-4015-9B90-5EBE67CE14C0}" presName="BalanceSpacing1" presStyleCnt="0"/>
      <dgm:spPr/>
    </dgm:pt>
    <dgm:pt modelId="{35862A90-F07F-44ED-9EEC-98CB21E72E1F}" type="pres">
      <dgm:prSet presAssocID="{41A7EB10-E707-47E3-93C4-85D30A6E0FCD}" presName="Accent1Text" presStyleLbl="node1" presStyleIdx="1" presStyleCnt="6"/>
      <dgm:spPr/>
    </dgm:pt>
    <dgm:pt modelId="{6FB42591-9FE7-49C6-B7BA-9140DFF2820E}" type="pres">
      <dgm:prSet presAssocID="{41A7EB10-E707-47E3-93C4-85D30A6E0FCD}" presName="spaceBetweenRectangles" presStyleCnt="0"/>
      <dgm:spPr/>
    </dgm:pt>
    <dgm:pt modelId="{BE4F1403-1C4F-45D0-9DDE-380DBE5DF399}" type="pres">
      <dgm:prSet presAssocID="{6CF711B9-B456-4109-9012-7E8007B0253F}" presName="composite" presStyleCnt="0"/>
      <dgm:spPr/>
    </dgm:pt>
    <dgm:pt modelId="{1725FE1F-096F-43A4-9E44-35B257E37883}" type="pres">
      <dgm:prSet presAssocID="{6CF711B9-B456-4109-9012-7E8007B025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A8CD407-7BB5-4B2C-81CC-25143A9B9BDD}" type="pres">
      <dgm:prSet presAssocID="{6CF711B9-B456-4109-9012-7E8007B025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03EDA65-D718-47FD-BAB6-4B28047A1FFE}" type="pres">
      <dgm:prSet presAssocID="{6CF711B9-B456-4109-9012-7E8007B0253F}" presName="BalanceSpacing" presStyleCnt="0"/>
      <dgm:spPr/>
    </dgm:pt>
    <dgm:pt modelId="{C846BDC2-B7D2-425E-ABC1-2CE4E455C0C1}" type="pres">
      <dgm:prSet presAssocID="{6CF711B9-B456-4109-9012-7E8007B0253F}" presName="BalanceSpacing1" presStyleCnt="0"/>
      <dgm:spPr/>
    </dgm:pt>
    <dgm:pt modelId="{1B2DC29F-A934-4037-AEA0-8EA9109CB77F}" type="pres">
      <dgm:prSet presAssocID="{593D539F-572C-4E49-B316-2F8D1D42EE12}" presName="Accent1Text" presStyleLbl="node1" presStyleIdx="3" presStyleCnt="6"/>
      <dgm:spPr/>
    </dgm:pt>
    <dgm:pt modelId="{9255E6B5-C0D9-4AF1-8F5A-A7A4EF034FB0}" type="pres">
      <dgm:prSet presAssocID="{593D539F-572C-4E49-B316-2F8D1D42EE12}" presName="spaceBetweenRectangles" presStyleCnt="0"/>
      <dgm:spPr/>
    </dgm:pt>
    <dgm:pt modelId="{C2183BE2-FDEE-43C7-A545-F6867F41E6ED}" type="pres">
      <dgm:prSet presAssocID="{708DC190-6407-43C6-983E-2D77780BC5D2}" presName="composite" presStyleCnt="0"/>
      <dgm:spPr/>
    </dgm:pt>
    <dgm:pt modelId="{EBB11D81-D03B-403F-9615-9B003D6A10E4}" type="pres">
      <dgm:prSet presAssocID="{708DC190-6407-43C6-983E-2D77780BC5D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E410903-2581-410A-9FFF-136C0DDDBB22}" type="pres">
      <dgm:prSet presAssocID="{708DC190-6407-43C6-983E-2D77780BC5D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22824D8-5FEC-4964-840A-3E081EF7FA69}" type="pres">
      <dgm:prSet presAssocID="{708DC190-6407-43C6-983E-2D77780BC5D2}" presName="BalanceSpacing" presStyleCnt="0"/>
      <dgm:spPr/>
    </dgm:pt>
    <dgm:pt modelId="{08E1F4BF-B010-4406-89C2-708779E1D128}" type="pres">
      <dgm:prSet presAssocID="{708DC190-6407-43C6-983E-2D77780BC5D2}" presName="BalanceSpacing1" presStyleCnt="0"/>
      <dgm:spPr/>
    </dgm:pt>
    <dgm:pt modelId="{AD0424A4-1407-4A00-877A-9276F8834779}" type="pres">
      <dgm:prSet presAssocID="{5769AC7D-E9E5-4BCE-8B09-3F5706E44C86}" presName="Accent1Text" presStyleLbl="node1" presStyleIdx="5" presStyleCnt="6"/>
      <dgm:spPr/>
    </dgm:pt>
  </dgm:ptLst>
  <dgm:cxnLst>
    <dgm:cxn modelId="{CEF83600-2BA4-4066-BE6E-98536C6A45A9}" srcId="{708DC190-6407-43C6-983E-2D77780BC5D2}" destId="{B289AC75-FEF0-4B82-A62E-A932E2C4A34D}" srcOrd="0" destOrd="0" parTransId="{919948FA-2674-4C8E-A3E9-DE9E80EEB602}" sibTransId="{043387C0-5423-41D3-9F62-03FDE928F085}"/>
    <dgm:cxn modelId="{84EFF907-17C1-441E-B998-C329199CA389}" srcId="{5237EC1C-2CB2-4015-9B90-5EBE67CE14C0}" destId="{D1BD9CDD-9A18-4FD7-BC3F-B3AEE78EF064}" srcOrd="0" destOrd="0" parTransId="{B46EF280-5AA2-435A-A0A6-46D1F43C30F4}" sibTransId="{D938EE8E-F679-46F8-AF1E-4E64CB9484F9}"/>
    <dgm:cxn modelId="{20FFF71F-D874-43CA-8683-FA62040DCB61}" srcId="{F3CCB6AD-64B9-48FC-8D42-98C2B630FD29}" destId="{6CF711B9-B456-4109-9012-7E8007B0253F}" srcOrd="1" destOrd="0" parTransId="{CBA2E92F-D59E-49D4-B344-1BFD7131B867}" sibTransId="{593D539F-572C-4E49-B316-2F8D1D42EE12}"/>
    <dgm:cxn modelId="{7A646934-4DC4-44B6-9175-C25D1362C1B2}" srcId="{6CF711B9-B456-4109-9012-7E8007B0253F}" destId="{140F5500-C628-4614-AFDD-2F4B5AC066F0}" srcOrd="0" destOrd="0" parTransId="{BF9FF368-01DD-4FB0-A028-7ED8531567AF}" sibTransId="{EC655BBB-4CF0-4291-A431-0E203CF22616}"/>
    <dgm:cxn modelId="{44B61443-0D7F-4B3A-91C4-27D289D15A4A}" type="presOf" srcId="{41A7EB10-E707-47E3-93C4-85D30A6E0FCD}" destId="{35862A90-F07F-44ED-9EEC-98CB21E72E1F}" srcOrd="0" destOrd="0" presId="urn:microsoft.com/office/officeart/2008/layout/AlternatingHexagons"/>
    <dgm:cxn modelId="{D5706849-2011-4630-9060-470B25F0E0DE}" type="presOf" srcId="{6CF711B9-B456-4109-9012-7E8007B0253F}" destId="{1725FE1F-096F-43A4-9E44-35B257E37883}" srcOrd="0" destOrd="0" presId="urn:microsoft.com/office/officeart/2008/layout/AlternatingHexagons"/>
    <dgm:cxn modelId="{7B27FD4A-18E4-4C08-8FC6-BD8CF2188097}" type="presOf" srcId="{5237EC1C-2CB2-4015-9B90-5EBE67CE14C0}" destId="{F8E071BD-7386-438A-8B35-2F45B59F04E9}" srcOrd="0" destOrd="0" presId="urn:microsoft.com/office/officeart/2008/layout/AlternatingHexagons"/>
    <dgm:cxn modelId="{F4DC2C7E-67BD-4F41-B816-3112937705AA}" type="presOf" srcId="{B289AC75-FEF0-4B82-A62E-A932E2C4A34D}" destId="{AE410903-2581-410A-9FFF-136C0DDDBB22}" srcOrd="0" destOrd="0" presId="urn:microsoft.com/office/officeart/2008/layout/AlternatingHexagons"/>
    <dgm:cxn modelId="{34569586-AC91-4DFA-A4B1-11F9E1FDED88}" type="presOf" srcId="{D1BD9CDD-9A18-4FD7-BC3F-B3AEE78EF064}" destId="{ECC9F2D4-7D90-447D-BEE6-42DB3051CFB9}" srcOrd="0" destOrd="0" presId="urn:microsoft.com/office/officeart/2008/layout/AlternatingHexagons"/>
    <dgm:cxn modelId="{BC202391-2BA4-4A47-96BC-23E700AB6FA3}" type="presOf" srcId="{593D539F-572C-4E49-B316-2F8D1D42EE12}" destId="{1B2DC29F-A934-4037-AEA0-8EA9109CB77F}" srcOrd="0" destOrd="0" presId="urn:microsoft.com/office/officeart/2008/layout/AlternatingHexagons"/>
    <dgm:cxn modelId="{74EE769D-C5FE-4DA8-B115-62AD91C19AC5}" srcId="{F3CCB6AD-64B9-48FC-8D42-98C2B630FD29}" destId="{708DC190-6407-43C6-983E-2D77780BC5D2}" srcOrd="2" destOrd="0" parTransId="{49E80954-F725-4744-9D5A-1373F1ED776E}" sibTransId="{5769AC7D-E9E5-4BCE-8B09-3F5706E44C86}"/>
    <dgm:cxn modelId="{E30718A5-9E17-4264-AD63-1DC3E96C17AC}" type="presOf" srcId="{5769AC7D-E9E5-4BCE-8B09-3F5706E44C86}" destId="{AD0424A4-1407-4A00-877A-9276F8834779}" srcOrd="0" destOrd="0" presId="urn:microsoft.com/office/officeart/2008/layout/AlternatingHexagons"/>
    <dgm:cxn modelId="{3708F3B6-928A-45FF-93F7-30B61AC128E0}" type="presOf" srcId="{708DC190-6407-43C6-983E-2D77780BC5D2}" destId="{EBB11D81-D03B-403F-9615-9B003D6A10E4}" srcOrd="0" destOrd="0" presId="urn:microsoft.com/office/officeart/2008/layout/AlternatingHexagons"/>
    <dgm:cxn modelId="{037AA8C9-548F-4FB9-8153-6C8745C845C5}" srcId="{F3CCB6AD-64B9-48FC-8D42-98C2B630FD29}" destId="{5237EC1C-2CB2-4015-9B90-5EBE67CE14C0}" srcOrd="0" destOrd="0" parTransId="{B2870BAF-2F5F-482F-8682-54132FC63AA5}" sibTransId="{41A7EB10-E707-47E3-93C4-85D30A6E0FCD}"/>
    <dgm:cxn modelId="{BA1801D9-C4FA-409A-B8DB-98723FBAF147}" type="presOf" srcId="{140F5500-C628-4614-AFDD-2F4B5AC066F0}" destId="{2A8CD407-7BB5-4B2C-81CC-25143A9B9BDD}" srcOrd="0" destOrd="0" presId="urn:microsoft.com/office/officeart/2008/layout/AlternatingHexagons"/>
    <dgm:cxn modelId="{5886C8EF-8D91-4501-8298-A972E5475714}" type="presOf" srcId="{F3CCB6AD-64B9-48FC-8D42-98C2B630FD29}" destId="{85D7DF1B-3DCD-4671-B1DA-605DEE1439C8}" srcOrd="0" destOrd="0" presId="urn:microsoft.com/office/officeart/2008/layout/AlternatingHexagons"/>
    <dgm:cxn modelId="{DC20F275-E31D-4EBE-A678-B964642BAEB2}" type="presParOf" srcId="{85D7DF1B-3DCD-4671-B1DA-605DEE1439C8}" destId="{FE23861D-FB75-4487-B532-28DD96C0007B}" srcOrd="0" destOrd="0" presId="urn:microsoft.com/office/officeart/2008/layout/AlternatingHexagons"/>
    <dgm:cxn modelId="{FE7D3E10-DB30-417C-A0EA-7B748F896374}" type="presParOf" srcId="{FE23861D-FB75-4487-B532-28DD96C0007B}" destId="{F8E071BD-7386-438A-8B35-2F45B59F04E9}" srcOrd="0" destOrd="0" presId="urn:microsoft.com/office/officeart/2008/layout/AlternatingHexagons"/>
    <dgm:cxn modelId="{1A56922C-5297-4504-9003-331D349D0A7A}" type="presParOf" srcId="{FE23861D-FB75-4487-B532-28DD96C0007B}" destId="{ECC9F2D4-7D90-447D-BEE6-42DB3051CFB9}" srcOrd="1" destOrd="0" presId="urn:microsoft.com/office/officeart/2008/layout/AlternatingHexagons"/>
    <dgm:cxn modelId="{4CACB0A2-045C-4330-A4A4-C793F26A2288}" type="presParOf" srcId="{FE23861D-FB75-4487-B532-28DD96C0007B}" destId="{EB8E9889-1994-44B2-8312-1B4484E0771D}" srcOrd="2" destOrd="0" presId="urn:microsoft.com/office/officeart/2008/layout/AlternatingHexagons"/>
    <dgm:cxn modelId="{DE165F77-2C43-4BB2-965B-F7459D12AFDE}" type="presParOf" srcId="{FE23861D-FB75-4487-B532-28DD96C0007B}" destId="{576A5A87-641A-4D88-B895-972938D98416}" srcOrd="3" destOrd="0" presId="urn:microsoft.com/office/officeart/2008/layout/AlternatingHexagons"/>
    <dgm:cxn modelId="{F077DDF2-4DBB-47C7-88CE-C2F09DB9412C}" type="presParOf" srcId="{FE23861D-FB75-4487-B532-28DD96C0007B}" destId="{35862A90-F07F-44ED-9EEC-98CB21E72E1F}" srcOrd="4" destOrd="0" presId="urn:microsoft.com/office/officeart/2008/layout/AlternatingHexagons"/>
    <dgm:cxn modelId="{F02429CB-836F-4190-893E-6C9207D35024}" type="presParOf" srcId="{85D7DF1B-3DCD-4671-B1DA-605DEE1439C8}" destId="{6FB42591-9FE7-49C6-B7BA-9140DFF2820E}" srcOrd="1" destOrd="0" presId="urn:microsoft.com/office/officeart/2008/layout/AlternatingHexagons"/>
    <dgm:cxn modelId="{01CC4F30-7CA8-484C-AE26-B6A89671F789}" type="presParOf" srcId="{85D7DF1B-3DCD-4671-B1DA-605DEE1439C8}" destId="{BE4F1403-1C4F-45D0-9DDE-380DBE5DF399}" srcOrd="2" destOrd="0" presId="urn:microsoft.com/office/officeart/2008/layout/AlternatingHexagons"/>
    <dgm:cxn modelId="{EFF37133-01FC-4F0B-896D-CDE484F0DCFA}" type="presParOf" srcId="{BE4F1403-1C4F-45D0-9DDE-380DBE5DF399}" destId="{1725FE1F-096F-43A4-9E44-35B257E37883}" srcOrd="0" destOrd="0" presId="urn:microsoft.com/office/officeart/2008/layout/AlternatingHexagons"/>
    <dgm:cxn modelId="{23AD98F3-1C69-4D7F-80B1-79F63EC4FFFF}" type="presParOf" srcId="{BE4F1403-1C4F-45D0-9DDE-380DBE5DF399}" destId="{2A8CD407-7BB5-4B2C-81CC-25143A9B9BDD}" srcOrd="1" destOrd="0" presId="urn:microsoft.com/office/officeart/2008/layout/AlternatingHexagons"/>
    <dgm:cxn modelId="{6678A29E-1154-4251-AEA6-9272A6011331}" type="presParOf" srcId="{BE4F1403-1C4F-45D0-9DDE-380DBE5DF399}" destId="{503EDA65-D718-47FD-BAB6-4B28047A1FFE}" srcOrd="2" destOrd="0" presId="urn:microsoft.com/office/officeart/2008/layout/AlternatingHexagons"/>
    <dgm:cxn modelId="{FE9EBF92-443B-47CF-A5F8-DF507600D7A3}" type="presParOf" srcId="{BE4F1403-1C4F-45D0-9DDE-380DBE5DF399}" destId="{C846BDC2-B7D2-425E-ABC1-2CE4E455C0C1}" srcOrd="3" destOrd="0" presId="urn:microsoft.com/office/officeart/2008/layout/AlternatingHexagons"/>
    <dgm:cxn modelId="{0220EC24-6CF8-4C2F-BE64-D91605647616}" type="presParOf" srcId="{BE4F1403-1C4F-45D0-9DDE-380DBE5DF399}" destId="{1B2DC29F-A934-4037-AEA0-8EA9109CB77F}" srcOrd="4" destOrd="0" presId="urn:microsoft.com/office/officeart/2008/layout/AlternatingHexagons"/>
    <dgm:cxn modelId="{013FB1B4-6B9A-45EB-A034-73DB09ED454C}" type="presParOf" srcId="{85D7DF1B-3DCD-4671-B1DA-605DEE1439C8}" destId="{9255E6B5-C0D9-4AF1-8F5A-A7A4EF034FB0}" srcOrd="3" destOrd="0" presId="urn:microsoft.com/office/officeart/2008/layout/AlternatingHexagons"/>
    <dgm:cxn modelId="{21732757-2A07-4658-9ED9-00D624615507}" type="presParOf" srcId="{85D7DF1B-3DCD-4671-B1DA-605DEE1439C8}" destId="{C2183BE2-FDEE-43C7-A545-F6867F41E6ED}" srcOrd="4" destOrd="0" presId="urn:microsoft.com/office/officeart/2008/layout/AlternatingHexagons"/>
    <dgm:cxn modelId="{A776096D-AE7D-434E-9012-9E23D168FECF}" type="presParOf" srcId="{C2183BE2-FDEE-43C7-A545-F6867F41E6ED}" destId="{EBB11D81-D03B-403F-9615-9B003D6A10E4}" srcOrd="0" destOrd="0" presId="urn:microsoft.com/office/officeart/2008/layout/AlternatingHexagons"/>
    <dgm:cxn modelId="{5796D5B5-8BF6-4D35-B22A-4CA0E6FD232C}" type="presParOf" srcId="{C2183BE2-FDEE-43C7-A545-F6867F41E6ED}" destId="{AE410903-2581-410A-9FFF-136C0DDDBB22}" srcOrd="1" destOrd="0" presId="urn:microsoft.com/office/officeart/2008/layout/AlternatingHexagons"/>
    <dgm:cxn modelId="{E119E725-F1E2-40B9-B5B3-680A834493E3}" type="presParOf" srcId="{C2183BE2-FDEE-43C7-A545-F6867F41E6ED}" destId="{922824D8-5FEC-4964-840A-3E081EF7FA69}" srcOrd="2" destOrd="0" presId="urn:microsoft.com/office/officeart/2008/layout/AlternatingHexagons"/>
    <dgm:cxn modelId="{63195AF2-E564-43A1-B469-8294B2B92B87}" type="presParOf" srcId="{C2183BE2-FDEE-43C7-A545-F6867F41E6ED}" destId="{08E1F4BF-B010-4406-89C2-708779E1D128}" srcOrd="3" destOrd="0" presId="urn:microsoft.com/office/officeart/2008/layout/AlternatingHexagons"/>
    <dgm:cxn modelId="{E2372FAC-DE90-4DF1-AC7C-2EC908447A13}" type="presParOf" srcId="{C2183BE2-FDEE-43C7-A545-F6867F41E6ED}" destId="{AD0424A4-1407-4A00-877A-9276F88347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71BD-7386-438A-8B35-2F45B59F04E9}">
      <dsp:nvSpPr>
        <dsp:cNvPr id="0" name=""/>
        <dsp:cNvSpPr/>
      </dsp:nvSpPr>
      <dsp:spPr>
        <a:xfrm rot="5400000">
          <a:off x="3670881" y="177613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Оптимальне спів-відношення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«ціна – якість»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0242" y="358470"/>
        <a:ext cx="1192361" cy="1370530"/>
      </dsp:txXfrm>
    </dsp:sp>
    <dsp:sp modelId="{ECC9F2D4-7D90-447D-BEE6-42DB3051CFB9}">
      <dsp:nvSpPr>
        <dsp:cNvPr id="0" name=""/>
        <dsp:cNvSpPr/>
      </dsp:nvSpPr>
      <dsp:spPr>
        <a:xfrm>
          <a:off x="5585110" y="399280"/>
          <a:ext cx="2222050" cy="119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</a:t>
          </a: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мультиплікації</a:t>
          </a:r>
          <a:endParaRPr lang="lt-LT" sz="1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5110" y="399280"/>
        <a:ext cx="2222050" cy="1194650"/>
      </dsp:txXfrm>
    </dsp:sp>
    <dsp:sp modelId="{35862A90-F07F-44ED-9EEC-98CB21E72E1F}">
      <dsp:nvSpPr>
        <dsp:cNvPr id="0" name=""/>
        <dsp:cNvSpPr/>
      </dsp:nvSpPr>
      <dsp:spPr>
        <a:xfrm rot="5400000">
          <a:off x="1800057" y="130484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85649"/>
            <a:satOff val="5184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Сучасна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ефективна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інфраструктура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9418" y="311341"/>
        <a:ext cx="1192361" cy="1370530"/>
      </dsp:txXfrm>
    </dsp:sp>
    <dsp:sp modelId="{1725FE1F-096F-43A4-9E44-35B257E37883}">
      <dsp:nvSpPr>
        <dsp:cNvPr id="0" name=""/>
        <dsp:cNvSpPr/>
      </dsp:nvSpPr>
      <dsp:spPr>
        <a:xfrm rot="5400000">
          <a:off x="2731885" y="1820517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71298"/>
            <a:satOff val="10368"/>
            <a:lumOff val="-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 тривалості життя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131246" y="2001374"/>
        <a:ext cx="1192361" cy="1370530"/>
      </dsp:txXfrm>
    </dsp:sp>
    <dsp:sp modelId="{2A8CD407-7BB5-4B2C-81CC-25143A9B9BDD}">
      <dsp:nvSpPr>
        <dsp:cNvPr id="0" name=""/>
        <dsp:cNvSpPr/>
      </dsp:nvSpPr>
      <dsp:spPr>
        <a:xfrm>
          <a:off x="639255" y="2089313"/>
          <a:ext cx="2150371" cy="119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іміджу</a:t>
          </a: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міста</a:t>
          </a:r>
          <a:endParaRPr lang="lt-LT" sz="1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9255" y="2089313"/>
        <a:ext cx="2150371" cy="1194650"/>
      </dsp:txXfrm>
    </dsp:sp>
    <dsp:sp modelId="{1B2DC29F-A934-4037-AEA0-8EA9109CB77F}">
      <dsp:nvSpPr>
        <dsp:cNvPr id="0" name=""/>
        <dsp:cNvSpPr/>
      </dsp:nvSpPr>
      <dsp:spPr>
        <a:xfrm rot="5400000">
          <a:off x="4602708" y="1820517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856947"/>
            <a:satOff val="15551"/>
            <a:lumOff val="-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збереження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робочих місць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002069" y="2001374"/>
        <a:ext cx="1192361" cy="1370530"/>
      </dsp:txXfrm>
    </dsp:sp>
    <dsp:sp modelId="{EBB11D81-D03B-403F-9615-9B003D6A10E4}">
      <dsp:nvSpPr>
        <dsp:cNvPr id="0" name=""/>
        <dsp:cNvSpPr/>
      </dsp:nvSpPr>
      <dsp:spPr>
        <a:xfrm rot="5400000">
          <a:off x="3670881" y="3510549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42596"/>
            <a:satOff val="20735"/>
            <a:lumOff val="-10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галузі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туризму</a:t>
          </a:r>
        </a:p>
      </dsp:txBody>
      <dsp:txXfrm rot="-5400000">
        <a:off x="4070242" y="3691406"/>
        <a:ext cx="1192361" cy="1370530"/>
      </dsp:txXfrm>
    </dsp:sp>
    <dsp:sp modelId="{AE410903-2581-410A-9FFF-136C0DDDBB22}">
      <dsp:nvSpPr>
        <dsp:cNvPr id="0" name=""/>
        <dsp:cNvSpPr/>
      </dsp:nvSpPr>
      <dsp:spPr>
        <a:xfrm>
          <a:off x="5585110" y="3779346"/>
          <a:ext cx="2222050" cy="119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Фінансово життєздатний проект</a:t>
          </a:r>
          <a:endParaRPr lang="lt-LT" sz="1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5110" y="3779346"/>
        <a:ext cx="2222050" cy="1194650"/>
      </dsp:txXfrm>
    </dsp:sp>
    <dsp:sp modelId="{AD0424A4-1407-4A00-877A-9276F8834779}">
      <dsp:nvSpPr>
        <dsp:cNvPr id="0" name=""/>
        <dsp:cNvSpPr/>
      </dsp:nvSpPr>
      <dsp:spPr>
        <a:xfrm rot="5400000">
          <a:off x="1800057" y="3510549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28246"/>
            <a:satOff val="25919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надходжень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до бюджету через податки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9418" y="3691406"/>
        <a:ext cx="1192361" cy="137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0.33893</cdr:x>
      <cdr:y>0.26266</cdr:y>
    </cdr:from>
    <cdr:to>
      <cdr:x>0.66107</cdr:x>
      <cdr:y>0.73734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527403" y="803323"/>
          <a:ext cx="1451733" cy="145173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 sz="1800" dirty="0"/>
        </a:p>
      </cdr:txBody>
    </cdr:sp>
  </cdr:relSizeAnchor>
  <cdr:relSizeAnchor xmlns:cdr="http://schemas.openxmlformats.org/drawingml/2006/chartDrawing">
    <cdr:from>
      <cdr:x>0.42483</cdr:x>
      <cdr:y>0.41875</cdr:y>
    </cdr:from>
    <cdr:to>
      <cdr:x>0.57517</cdr:x>
      <cdr:y>0.58125</cdr:y>
    </cdr:to>
    <cdr:sp macro="" textlink="">
      <cdr:nvSpPr>
        <cdr:cNvPr id="3" name="Freeform 2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1914533" y="1280708"/>
          <a:ext cx="677473" cy="496964"/>
        </a:xfrm>
        <a:custGeom xmlns:a="http://schemas.openxmlformats.org/drawingml/2006/main">
          <a:avLst/>
          <a:gdLst>
            <a:gd name="T0" fmla="*/ 2712 w 5381"/>
            <a:gd name="T1" fmla="*/ 2856 h 3947"/>
            <a:gd name="T2" fmla="*/ 1755 w 5381"/>
            <a:gd name="T3" fmla="*/ 2102 h 3947"/>
            <a:gd name="T4" fmla="*/ 1024 w 5381"/>
            <a:gd name="T5" fmla="*/ 2288 h 3947"/>
            <a:gd name="T6" fmla="*/ 1579 w 5381"/>
            <a:gd name="T7" fmla="*/ 2897 h 3947"/>
            <a:gd name="T8" fmla="*/ 2160 w 5381"/>
            <a:gd name="T9" fmla="*/ 3381 h 3947"/>
            <a:gd name="T10" fmla="*/ 2606 w 5381"/>
            <a:gd name="T11" fmla="*/ 3697 h 3947"/>
            <a:gd name="T12" fmla="*/ 2875 w 5381"/>
            <a:gd name="T13" fmla="*/ 3664 h 3947"/>
            <a:gd name="T14" fmla="*/ 3349 w 5381"/>
            <a:gd name="T15" fmla="*/ 3324 h 3947"/>
            <a:gd name="T16" fmla="*/ 3937 w 5381"/>
            <a:gd name="T17" fmla="*/ 2818 h 3947"/>
            <a:gd name="T18" fmla="*/ 4472 w 5381"/>
            <a:gd name="T19" fmla="*/ 2195 h 3947"/>
            <a:gd name="T20" fmla="*/ 4031 w 5381"/>
            <a:gd name="T21" fmla="*/ 2010 h 3947"/>
            <a:gd name="T22" fmla="*/ 3559 w 5381"/>
            <a:gd name="T23" fmla="*/ 2044 h 3947"/>
            <a:gd name="T24" fmla="*/ 1468 w 5381"/>
            <a:gd name="T25" fmla="*/ 184 h 3947"/>
            <a:gd name="T26" fmla="*/ 963 w 5381"/>
            <a:gd name="T27" fmla="*/ 435 h 3947"/>
            <a:gd name="T28" fmla="*/ 676 w 5381"/>
            <a:gd name="T29" fmla="*/ 858 h 3947"/>
            <a:gd name="T30" fmla="*/ 650 w 5381"/>
            <a:gd name="T31" fmla="*/ 1539 h 3947"/>
            <a:gd name="T32" fmla="*/ 2056 w 5381"/>
            <a:gd name="T33" fmla="*/ 1164 h 3947"/>
            <a:gd name="T34" fmla="*/ 2189 w 5381"/>
            <a:gd name="T35" fmla="*/ 1189 h 3947"/>
            <a:gd name="T36" fmla="*/ 3264 w 5381"/>
            <a:gd name="T37" fmla="*/ 804 h 3947"/>
            <a:gd name="T38" fmla="*/ 3801 w 5381"/>
            <a:gd name="T39" fmla="*/ 1527 h 3947"/>
            <a:gd name="T40" fmla="*/ 3932 w 5381"/>
            <a:gd name="T41" fmla="*/ 1516 h 3947"/>
            <a:gd name="T42" fmla="*/ 4803 w 5381"/>
            <a:gd name="T43" fmla="*/ 1444 h 3947"/>
            <a:gd name="T44" fmla="*/ 4730 w 5381"/>
            <a:gd name="T45" fmla="*/ 795 h 3947"/>
            <a:gd name="T46" fmla="*/ 4410 w 5381"/>
            <a:gd name="T47" fmla="*/ 386 h 3947"/>
            <a:gd name="T48" fmla="*/ 3878 w 5381"/>
            <a:gd name="T49" fmla="*/ 173 h 3947"/>
            <a:gd name="T50" fmla="*/ 3184 w 5381"/>
            <a:gd name="T51" fmla="*/ 317 h 3947"/>
            <a:gd name="T52" fmla="*/ 2825 w 5381"/>
            <a:gd name="T53" fmla="*/ 508 h 3947"/>
            <a:gd name="T54" fmla="*/ 2705 w 5381"/>
            <a:gd name="T55" fmla="*/ 567 h 3947"/>
            <a:gd name="T56" fmla="*/ 2575 w 5381"/>
            <a:gd name="T57" fmla="*/ 489 h 3947"/>
            <a:gd name="T58" fmla="*/ 2170 w 5381"/>
            <a:gd name="T59" fmla="*/ 284 h 3947"/>
            <a:gd name="T60" fmla="*/ 1643 w 5381"/>
            <a:gd name="T61" fmla="*/ 0 h 3947"/>
            <a:gd name="T62" fmla="*/ 2320 w 5381"/>
            <a:gd name="T63" fmla="*/ 165 h 3947"/>
            <a:gd name="T64" fmla="*/ 2712 w 5381"/>
            <a:gd name="T65" fmla="*/ 379 h 3947"/>
            <a:gd name="T66" fmla="*/ 3105 w 5381"/>
            <a:gd name="T67" fmla="*/ 165 h 3947"/>
            <a:gd name="T68" fmla="*/ 3781 w 5381"/>
            <a:gd name="T69" fmla="*/ 0 h 3947"/>
            <a:gd name="T70" fmla="*/ 4402 w 5381"/>
            <a:gd name="T71" fmla="*/ 178 h 3947"/>
            <a:gd name="T72" fmla="*/ 4808 w 5381"/>
            <a:gd name="T73" fmla="*/ 597 h 3947"/>
            <a:gd name="T74" fmla="*/ 4973 w 5381"/>
            <a:gd name="T75" fmla="*/ 1074 h 3947"/>
            <a:gd name="T76" fmla="*/ 4913 w 5381"/>
            <a:gd name="T77" fmla="*/ 1683 h 3947"/>
            <a:gd name="T78" fmla="*/ 5368 w 5381"/>
            <a:gd name="T79" fmla="*/ 1928 h 3947"/>
            <a:gd name="T80" fmla="*/ 5300 w 5381"/>
            <a:gd name="T81" fmla="*/ 2051 h 3947"/>
            <a:gd name="T82" fmla="*/ 4408 w 5381"/>
            <a:gd name="T83" fmla="*/ 2560 h 3947"/>
            <a:gd name="T84" fmla="*/ 3829 w 5381"/>
            <a:gd name="T85" fmla="*/ 3147 h 3947"/>
            <a:gd name="T86" fmla="*/ 3256 w 5381"/>
            <a:gd name="T87" fmla="*/ 3607 h 3947"/>
            <a:gd name="T88" fmla="*/ 2839 w 5381"/>
            <a:gd name="T89" fmla="*/ 3885 h 3947"/>
            <a:gd name="T90" fmla="*/ 2725 w 5381"/>
            <a:gd name="T91" fmla="*/ 3947 h 3947"/>
            <a:gd name="T92" fmla="*/ 2585 w 5381"/>
            <a:gd name="T93" fmla="*/ 3878 h 3947"/>
            <a:gd name="T94" fmla="*/ 2160 w 5381"/>
            <a:gd name="T95" fmla="*/ 3592 h 3947"/>
            <a:gd name="T96" fmla="*/ 1613 w 5381"/>
            <a:gd name="T97" fmla="*/ 3144 h 3947"/>
            <a:gd name="T98" fmla="*/ 1076 w 5381"/>
            <a:gd name="T99" fmla="*/ 2606 h 3947"/>
            <a:gd name="T100" fmla="*/ 82 w 5381"/>
            <a:gd name="T101" fmla="*/ 2147 h 3947"/>
            <a:gd name="T102" fmla="*/ 16 w 5381"/>
            <a:gd name="T103" fmla="*/ 2017 h 3947"/>
            <a:gd name="T104" fmla="*/ 508 w 5381"/>
            <a:gd name="T105" fmla="*/ 1670 h 3947"/>
            <a:gd name="T106" fmla="*/ 452 w 5381"/>
            <a:gd name="T107" fmla="*/ 1071 h 3947"/>
            <a:gd name="T108" fmla="*/ 616 w 5381"/>
            <a:gd name="T109" fmla="*/ 597 h 3947"/>
            <a:gd name="T110" fmla="*/ 1022 w 5381"/>
            <a:gd name="T111" fmla="*/ 178 h 3947"/>
            <a:gd name="T112" fmla="*/ 1643 w 5381"/>
            <a:gd name="T113" fmla="*/ 0 h 394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</a:cxnLst>
          <a:rect l="0" t="0" r="r" b="b"/>
          <a:pathLst>
            <a:path w="5381" h="3947">
              <a:moveTo>
                <a:pt x="3264" y="1179"/>
              </a:moveTo>
              <a:lnTo>
                <a:pt x="2794" y="2794"/>
              </a:lnTo>
              <a:lnTo>
                <a:pt x="2782" y="2818"/>
              </a:lnTo>
              <a:lnTo>
                <a:pt x="2764" y="2838"/>
              </a:lnTo>
              <a:lnTo>
                <a:pt x="2743" y="2851"/>
              </a:lnTo>
              <a:lnTo>
                <a:pt x="2717" y="2856"/>
              </a:lnTo>
              <a:lnTo>
                <a:pt x="2712" y="2856"/>
              </a:lnTo>
              <a:lnTo>
                <a:pt x="2692" y="2853"/>
              </a:lnTo>
              <a:lnTo>
                <a:pt x="2674" y="2846"/>
              </a:lnTo>
              <a:lnTo>
                <a:pt x="2658" y="2836"/>
              </a:lnTo>
              <a:lnTo>
                <a:pt x="2643" y="2821"/>
              </a:lnTo>
              <a:lnTo>
                <a:pt x="2635" y="2804"/>
              </a:lnTo>
              <a:lnTo>
                <a:pt x="2098" y="1426"/>
              </a:lnTo>
              <a:lnTo>
                <a:pt x="1755" y="2102"/>
              </a:lnTo>
              <a:lnTo>
                <a:pt x="1740" y="2123"/>
              </a:lnTo>
              <a:lnTo>
                <a:pt x="1723" y="2136"/>
              </a:lnTo>
              <a:lnTo>
                <a:pt x="1701" y="2146"/>
              </a:lnTo>
              <a:lnTo>
                <a:pt x="1678" y="2147"/>
              </a:lnTo>
              <a:lnTo>
                <a:pt x="926" y="2147"/>
              </a:lnTo>
              <a:lnTo>
                <a:pt x="957" y="2195"/>
              </a:lnTo>
              <a:lnTo>
                <a:pt x="1024" y="2288"/>
              </a:lnTo>
              <a:lnTo>
                <a:pt x="1096" y="2381"/>
              </a:lnTo>
              <a:lnTo>
                <a:pt x="1171" y="2471"/>
              </a:lnTo>
              <a:lnTo>
                <a:pt x="1249" y="2561"/>
              </a:lnTo>
              <a:lnTo>
                <a:pt x="1329" y="2648"/>
              </a:lnTo>
              <a:lnTo>
                <a:pt x="1411" y="2733"/>
              </a:lnTo>
              <a:lnTo>
                <a:pt x="1494" y="2815"/>
              </a:lnTo>
              <a:lnTo>
                <a:pt x="1579" y="2897"/>
              </a:lnTo>
              <a:lnTo>
                <a:pt x="1664" y="2974"/>
              </a:lnTo>
              <a:lnTo>
                <a:pt x="1749" y="3049"/>
              </a:lnTo>
              <a:lnTo>
                <a:pt x="1834" y="3123"/>
              </a:lnTo>
              <a:lnTo>
                <a:pt x="1918" y="3191"/>
              </a:lnTo>
              <a:lnTo>
                <a:pt x="2000" y="3258"/>
              </a:lnTo>
              <a:lnTo>
                <a:pt x="2082" y="3322"/>
              </a:lnTo>
              <a:lnTo>
                <a:pt x="2160" y="3381"/>
              </a:lnTo>
              <a:lnTo>
                <a:pt x="2235" y="3438"/>
              </a:lnTo>
              <a:lnTo>
                <a:pt x="2309" y="3491"/>
              </a:lnTo>
              <a:lnTo>
                <a:pt x="2377" y="3540"/>
              </a:lnTo>
              <a:lnTo>
                <a:pt x="2441" y="3585"/>
              </a:lnTo>
              <a:lnTo>
                <a:pt x="2501" y="3626"/>
              </a:lnTo>
              <a:lnTo>
                <a:pt x="2557" y="3664"/>
              </a:lnTo>
              <a:lnTo>
                <a:pt x="2606" y="3697"/>
              </a:lnTo>
              <a:lnTo>
                <a:pt x="2650" y="3725"/>
              </a:lnTo>
              <a:lnTo>
                <a:pt x="2687" y="3749"/>
              </a:lnTo>
              <a:lnTo>
                <a:pt x="2717" y="3769"/>
              </a:lnTo>
              <a:lnTo>
                <a:pt x="2746" y="3749"/>
              </a:lnTo>
              <a:lnTo>
                <a:pt x="2782" y="3726"/>
              </a:lnTo>
              <a:lnTo>
                <a:pt x="2826" y="3697"/>
              </a:lnTo>
              <a:lnTo>
                <a:pt x="2875" y="3664"/>
              </a:lnTo>
              <a:lnTo>
                <a:pt x="2929" y="3628"/>
              </a:lnTo>
              <a:lnTo>
                <a:pt x="2990" y="3587"/>
              </a:lnTo>
              <a:lnTo>
                <a:pt x="3055" y="3541"/>
              </a:lnTo>
              <a:lnTo>
                <a:pt x="3123" y="3492"/>
              </a:lnTo>
              <a:lnTo>
                <a:pt x="3195" y="3440"/>
              </a:lnTo>
              <a:lnTo>
                <a:pt x="3270" y="3383"/>
              </a:lnTo>
              <a:lnTo>
                <a:pt x="3349" y="3324"/>
              </a:lnTo>
              <a:lnTo>
                <a:pt x="3430" y="3260"/>
              </a:lnTo>
              <a:lnTo>
                <a:pt x="3514" y="3193"/>
              </a:lnTo>
              <a:lnTo>
                <a:pt x="3597" y="3124"/>
              </a:lnTo>
              <a:lnTo>
                <a:pt x="3682" y="3052"/>
              </a:lnTo>
              <a:lnTo>
                <a:pt x="3767" y="2977"/>
              </a:lnTo>
              <a:lnTo>
                <a:pt x="3852" y="2898"/>
              </a:lnTo>
              <a:lnTo>
                <a:pt x="3937" y="2818"/>
              </a:lnTo>
              <a:lnTo>
                <a:pt x="4020" y="2735"/>
              </a:lnTo>
              <a:lnTo>
                <a:pt x="4101" y="2650"/>
              </a:lnTo>
              <a:lnTo>
                <a:pt x="4181" y="2563"/>
              </a:lnTo>
              <a:lnTo>
                <a:pt x="4258" y="2473"/>
              </a:lnTo>
              <a:lnTo>
                <a:pt x="4333" y="2381"/>
              </a:lnTo>
              <a:lnTo>
                <a:pt x="4405" y="2288"/>
              </a:lnTo>
              <a:lnTo>
                <a:pt x="4472" y="2195"/>
              </a:lnTo>
              <a:lnTo>
                <a:pt x="4518" y="2125"/>
              </a:lnTo>
              <a:lnTo>
                <a:pt x="4563" y="2051"/>
              </a:lnTo>
              <a:lnTo>
                <a:pt x="4103" y="2051"/>
              </a:lnTo>
              <a:lnTo>
                <a:pt x="4082" y="2048"/>
              </a:lnTo>
              <a:lnTo>
                <a:pt x="4062" y="2040"/>
              </a:lnTo>
              <a:lnTo>
                <a:pt x="4044" y="2026"/>
              </a:lnTo>
              <a:lnTo>
                <a:pt x="4031" y="2010"/>
              </a:lnTo>
              <a:lnTo>
                <a:pt x="3863" y="1722"/>
              </a:lnTo>
              <a:lnTo>
                <a:pt x="3664" y="2015"/>
              </a:lnTo>
              <a:lnTo>
                <a:pt x="3646" y="2031"/>
              </a:lnTo>
              <a:lnTo>
                <a:pt x="3626" y="2044"/>
              </a:lnTo>
              <a:lnTo>
                <a:pt x="3603" y="2051"/>
              </a:lnTo>
              <a:lnTo>
                <a:pt x="3581" y="2051"/>
              </a:lnTo>
              <a:lnTo>
                <a:pt x="3559" y="2044"/>
              </a:lnTo>
              <a:lnTo>
                <a:pt x="3540" y="2033"/>
              </a:lnTo>
              <a:lnTo>
                <a:pt x="3525" y="2015"/>
              </a:lnTo>
              <a:lnTo>
                <a:pt x="3515" y="1994"/>
              </a:lnTo>
              <a:lnTo>
                <a:pt x="3264" y="1179"/>
              </a:lnTo>
              <a:close/>
              <a:moveTo>
                <a:pt x="1647" y="170"/>
              </a:moveTo>
              <a:lnTo>
                <a:pt x="1556" y="173"/>
              </a:lnTo>
              <a:lnTo>
                <a:pt x="1468" y="184"/>
              </a:lnTo>
              <a:lnTo>
                <a:pt x="1383" y="204"/>
              </a:lnTo>
              <a:lnTo>
                <a:pt x="1303" y="229"/>
              </a:lnTo>
              <a:lnTo>
                <a:pt x="1226" y="260"/>
              </a:lnTo>
              <a:lnTo>
                <a:pt x="1154" y="297"/>
              </a:lnTo>
              <a:lnTo>
                <a:pt x="1086" y="338"/>
              </a:lnTo>
              <a:lnTo>
                <a:pt x="1022" y="386"/>
              </a:lnTo>
              <a:lnTo>
                <a:pt x="963" y="435"/>
              </a:lnTo>
              <a:lnTo>
                <a:pt x="908" y="489"/>
              </a:lnTo>
              <a:lnTo>
                <a:pt x="857" y="546"/>
              </a:lnTo>
              <a:lnTo>
                <a:pt x="811" y="606"/>
              </a:lnTo>
              <a:lnTo>
                <a:pt x="771" y="667"/>
              </a:lnTo>
              <a:lnTo>
                <a:pt x="735" y="731"/>
              </a:lnTo>
              <a:lnTo>
                <a:pt x="704" y="795"/>
              </a:lnTo>
              <a:lnTo>
                <a:pt x="676" y="858"/>
              </a:lnTo>
              <a:lnTo>
                <a:pt x="655" y="922"/>
              </a:lnTo>
              <a:lnTo>
                <a:pt x="632" y="1020"/>
              </a:lnTo>
              <a:lnTo>
                <a:pt x="617" y="1120"/>
              </a:lnTo>
              <a:lnTo>
                <a:pt x="612" y="1223"/>
              </a:lnTo>
              <a:lnTo>
                <a:pt x="616" y="1326"/>
              </a:lnTo>
              <a:lnTo>
                <a:pt x="629" y="1431"/>
              </a:lnTo>
              <a:lnTo>
                <a:pt x="650" y="1539"/>
              </a:lnTo>
              <a:lnTo>
                <a:pt x="679" y="1647"/>
              </a:lnTo>
              <a:lnTo>
                <a:pt x="718" y="1757"/>
              </a:lnTo>
              <a:lnTo>
                <a:pt x="767" y="1868"/>
              </a:lnTo>
              <a:lnTo>
                <a:pt x="823" y="1979"/>
              </a:lnTo>
              <a:lnTo>
                <a:pt x="1638" y="1979"/>
              </a:lnTo>
              <a:lnTo>
                <a:pt x="2041" y="1184"/>
              </a:lnTo>
              <a:lnTo>
                <a:pt x="2056" y="1164"/>
              </a:lnTo>
              <a:lnTo>
                <a:pt x="2072" y="1150"/>
              </a:lnTo>
              <a:lnTo>
                <a:pt x="2093" y="1141"/>
              </a:lnTo>
              <a:lnTo>
                <a:pt x="2118" y="1138"/>
              </a:lnTo>
              <a:lnTo>
                <a:pt x="2141" y="1141"/>
              </a:lnTo>
              <a:lnTo>
                <a:pt x="2162" y="1153"/>
              </a:lnTo>
              <a:lnTo>
                <a:pt x="2178" y="1169"/>
              </a:lnTo>
              <a:lnTo>
                <a:pt x="2189" y="1189"/>
              </a:lnTo>
              <a:lnTo>
                <a:pt x="2707" y="2512"/>
              </a:lnTo>
              <a:lnTo>
                <a:pt x="3182" y="867"/>
              </a:lnTo>
              <a:lnTo>
                <a:pt x="3192" y="847"/>
              </a:lnTo>
              <a:lnTo>
                <a:pt x="3205" y="829"/>
              </a:lnTo>
              <a:lnTo>
                <a:pt x="3223" y="816"/>
              </a:lnTo>
              <a:lnTo>
                <a:pt x="3243" y="808"/>
              </a:lnTo>
              <a:lnTo>
                <a:pt x="3264" y="804"/>
              </a:lnTo>
              <a:lnTo>
                <a:pt x="3285" y="809"/>
              </a:lnTo>
              <a:lnTo>
                <a:pt x="3306" y="819"/>
              </a:lnTo>
              <a:lnTo>
                <a:pt x="3323" y="831"/>
              </a:lnTo>
              <a:lnTo>
                <a:pt x="3337" y="847"/>
              </a:lnTo>
              <a:lnTo>
                <a:pt x="3345" y="867"/>
              </a:lnTo>
              <a:lnTo>
                <a:pt x="3628" y="1784"/>
              </a:lnTo>
              <a:lnTo>
                <a:pt x="3801" y="1527"/>
              </a:lnTo>
              <a:lnTo>
                <a:pt x="3814" y="1511"/>
              </a:lnTo>
              <a:lnTo>
                <a:pt x="3832" y="1500"/>
              </a:lnTo>
              <a:lnTo>
                <a:pt x="3852" y="1495"/>
              </a:lnTo>
              <a:lnTo>
                <a:pt x="3873" y="1491"/>
              </a:lnTo>
              <a:lnTo>
                <a:pt x="3896" y="1495"/>
              </a:lnTo>
              <a:lnTo>
                <a:pt x="3915" y="1503"/>
              </a:lnTo>
              <a:lnTo>
                <a:pt x="3932" y="1516"/>
              </a:lnTo>
              <a:lnTo>
                <a:pt x="3945" y="1532"/>
              </a:lnTo>
              <a:lnTo>
                <a:pt x="4154" y="1892"/>
              </a:lnTo>
              <a:lnTo>
                <a:pt x="4657" y="1892"/>
              </a:lnTo>
              <a:lnTo>
                <a:pt x="4706" y="1778"/>
              </a:lnTo>
              <a:lnTo>
                <a:pt x="4748" y="1665"/>
              </a:lnTo>
              <a:lnTo>
                <a:pt x="4779" y="1554"/>
              </a:lnTo>
              <a:lnTo>
                <a:pt x="4803" y="1444"/>
              </a:lnTo>
              <a:lnTo>
                <a:pt x="4817" y="1336"/>
              </a:lnTo>
              <a:lnTo>
                <a:pt x="4821" y="1230"/>
              </a:lnTo>
              <a:lnTo>
                <a:pt x="4817" y="1125"/>
              </a:lnTo>
              <a:lnTo>
                <a:pt x="4802" y="1024"/>
              </a:lnTo>
              <a:lnTo>
                <a:pt x="4779" y="922"/>
              </a:lnTo>
              <a:lnTo>
                <a:pt x="4758" y="858"/>
              </a:lnTo>
              <a:lnTo>
                <a:pt x="4730" y="795"/>
              </a:lnTo>
              <a:lnTo>
                <a:pt x="4699" y="731"/>
              </a:lnTo>
              <a:lnTo>
                <a:pt x="4661" y="667"/>
              </a:lnTo>
              <a:lnTo>
                <a:pt x="4621" y="606"/>
              </a:lnTo>
              <a:lnTo>
                <a:pt x="4575" y="546"/>
              </a:lnTo>
              <a:lnTo>
                <a:pt x="4524" y="489"/>
              </a:lnTo>
              <a:lnTo>
                <a:pt x="4469" y="435"/>
              </a:lnTo>
              <a:lnTo>
                <a:pt x="4410" y="386"/>
              </a:lnTo>
              <a:lnTo>
                <a:pt x="4345" y="338"/>
              </a:lnTo>
              <a:lnTo>
                <a:pt x="4278" y="297"/>
              </a:lnTo>
              <a:lnTo>
                <a:pt x="4204" y="260"/>
              </a:lnTo>
              <a:lnTo>
                <a:pt x="4129" y="229"/>
              </a:lnTo>
              <a:lnTo>
                <a:pt x="4049" y="204"/>
              </a:lnTo>
              <a:lnTo>
                <a:pt x="3964" y="184"/>
              </a:lnTo>
              <a:lnTo>
                <a:pt x="3878" y="173"/>
              </a:lnTo>
              <a:lnTo>
                <a:pt x="3786" y="170"/>
              </a:lnTo>
              <a:lnTo>
                <a:pt x="3677" y="175"/>
              </a:lnTo>
              <a:lnTo>
                <a:pt x="3568" y="189"/>
              </a:lnTo>
              <a:lnTo>
                <a:pt x="3456" y="215"/>
              </a:lnTo>
              <a:lnTo>
                <a:pt x="3345" y="251"/>
              </a:lnTo>
              <a:lnTo>
                <a:pt x="3262" y="284"/>
              </a:lnTo>
              <a:lnTo>
                <a:pt x="3184" y="317"/>
              </a:lnTo>
              <a:lnTo>
                <a:pt x="3112" y="348"/>
              </a:lnTo>
              <a:lnTo>
                <a:pt x="3048" y="379"/>
              </a:lnTo>
              <a:lnTo>
                <a:pt x="2990" y="410"/>
              </a:lnTo>
              <a:lnTo>
                <a:pt x="2939" y="438"/>
              </a:lnTo>
              <a:lnTo>
                <a:pt x="2893" y="464"/>
              </a:lnTo>
              <a:lnTo>
                <a:pt x="2856" y="489"/>
              </a:lnTo>
              <a:lnTo>
                <a:pt x="2825" y="508"/>
              </a:lnTo>
              <a:lnTo>
                <a:pt x="2800" y="526"/>
              </a:lnTo>
              <a:lnTo>
                <a:pt x="2782" y="538"/>
              </a:lnTo>
              <a:lnTo>
                <a:pt x="2771" y="546"/>
              </a:lnTo>
              <a:lnTo>
                <a:pt x="2767" y="549"/>
              </a:lnTo>
              <a:lnTo>
                <a:pt x="2748" y="561"/>
              </a:lnTo>
              <a:lnTo>
                <a:pt x="2727" y="567"/>
              </a:lnTo>
              <a:lnTo>
                <a:pt x="2705" y="567"/>
              </a:lnTo>
              <a:lnTo>
                <a:pt x="2686" y="561"/>
              </a:lnTo>
              <a:lnTo>
                <a:pt x="2666" y="549"/>
              </a:lnTo>
              <a:lnTo>
                <a:pt x="2661" y="546"/>
              </a:lnTo>
              <a:lnTo>
                <a:pt x="2650" y="538"/>
              </a:lnTo>
              <a:lnTo>
                <a:pt x="2632" y="526"/>
              </a:lnTo>
              <a:lnTo>
                <a:pt x="2606" y="508"/>
              </a:lnTo>
              <a:lnTo>
                <a:pt x="2575" y="489"/>
              </a:lnTo>
              <a:lnTo>
                <a:pt x="2536" y="464"/>
              </a:lnTo>
              <a:lnTo>
                <a:pt x="2492" y="438"/>
              </a:lnTo>
              <a:lnTo>
                <a:pt x="2439" y="410"/>
              </a:lnTo>
              <a:lnTo>
                <a:pt x="2382" y="379"/>
              </a:lnTo>
              <a:lnTo>
                <a:pt x="2318" y="348"/>
              </a:lnTo>
              <a:lnTo>
                <a:pt x="2247" y="317"/>
              </a:lnTo>
              <a:lnTo>
                <a:pt x="2170" y="284"/>
              </a:lnTo>
              <a:lnTo>
                <a:pt x="2087" y="251"/>
              </a:lnTo>
              <a:lnTo>
                <a:pt x="1998" y="224"/>
              </a:lnTo>
              <a:lnTo>
                <a:pt x="1910" y="201"/>
              </a:lnTo>
              <a:lnTo>
                <a:pt x="1822" y="183"/>
              </a:lnTo>
              <a:lnTo>
                <a:pt x="1734" y="173"/>
              </a:lnTo>
              <a:lnTo>
                <a:pt x="1647" y="170"/>
              </a:lnTo>
              <a:close/>
              <a:moveTo>
                <a:pt x="1643" y="0"/>
              </a:moveTo>
              <a:lnTo>
                <a:pt x="1739" y="4"/>
              </a:lnTo>
              <a:lnTo>
                <a:pt x="1837" y="14"/>
              </a:lnTo>
              <a:lnTo>
                <a:pt x="1936" y="34"/>
              </a:lnTo>
              <a:lnTo>
                <a:pt x="2038" y="60"/>
              </a:lnTo>
              <a:lnTo>
                <a:pt x="2139" y="93"/>
              </a:lnTo>
              <a:lnTo>
                <a:pt x="2234" y="129"/>
              </a:lnTo>
              <a:lnTo>
                <a:pt x="2320" y="165"/>
              </a:lnTo>
              <a:lnTo>
                <a:pt x="2400" y="201"/>
              </a:lnTo>
              <a:lnTo>
                <a:pt x="2470" y="237"/>
              </a:lnTo>
              <a:lnTo>
                <a:pt x="2534" y="269"/>
              </a:lnTo>
              <a:lnTo>
                <a:pt x="2591" y="302"/>
              </a:lnTo>
              <a:lnTo>
                <a:pt x="2638" y="332"/>
              </a:lnTo>
              <a:lnTo>
                <a:pt x="2679" y="358"/>
              </a:lnTo>
              <a:lnTo>
                <a:pt x="2712" y="379"/>
              </a:lnTo>
              <a:lnTo>
                <a:pt x="2745" y="358"/>
              </a:lnTo>
              <a:lnTo>
                <a:pt x="2785" y="332"/>
              </a:lnTo>
              <a:lnTo>
                <a:pt x="2834" y="302"/>
              </a:lnTo>
              <a:lnTo>
                <a:pt x="2890" y="269"/>
              </a:lnTo>
              <a:lnTo>
                <a:pt x="2954" y="237"/>
              </a:lnTo>
              <a:lnTo>
                <a:pt x="3025" y="201"/>
              </a:lnTo>
              <a:lnTo>
                <a:pt x="3105" y="165"/>
              </a:lnTo>
              <a:lnTo>
                <a:pt x="3190" y="129"/>
              </a:lnTo>
              <a:lnTo>
                <a:pt x="3285" y="93"/>
              </a:lnTo>
              <a:lnTo>
                <a:pt x="3385" y="60"/>
              </a:lnTo>
              <a:lnTo>
                <a:pt x="3486" y="34"/>
              </a:lnTo>
              <a:lnTo>
                <a:pt x="3584" y="14"/>
              </a:lnTo>
              <a:lnTo>
                <a:pt x="3682" y="4"/>
              </a:lnTo>
              <a:lnTo>
                <a:pt x="3781" y="0"/>
              </a:lnTo>
              <a:lnTo>
                <a:pt x="3881" y="4"/>
              </a:lnTo>
              <a:lnTo>
                <a:pt x="3977" y="16"/>
              </a:lnTo>
              <a:lnTo>
                <a:pt x="4070" y="36"/>
              </a:lnTo>
              <a:lnTo>
                <a:pt x="4160" y="62"/>
              </a:lnTo>
              <a:lnTo>
                <a:pt x="4245" y="96"/>
              </a:lnTo>
              <a:lnTo>
                <a:pt x="4325" y="134"/>
              </a:lnTo>
              <a:lnTo>
                <a:pt x="4402" y="178"/>
              </a:lnTo>
              <a:lnTo>
                <a:pt x="4474" y="227"/>
              </a:lnTo>
              <a:lnTo>
                <a:pt x="4541" y="281"/>
              </a:lnTo>
              <a:lnTo>
                <a:pt x="4604" y="338"/>
              </a:lnTo>
              <a:lnTo>
                <a:pt x="4661" y="399"/>
              </a:lnTo>
              <a:lnTo>
                <a:pt x="4715" y="463"/>
              </a:lnTo>
              <a:lnTo>
                <a:pt x="4764" y="530"/>
              </a:lnTo>
              <a:lnTo>
                <a:pt x="4808" y="597"/>
              </a:lnTo>
              <a:lnTo>
                <a:pt x="4848" y="665"/>
              </a:lnTo>
              <a:lnTo>
                <a:pt x="4880" y="736"/>
              </a:lnTo>
              <a:lnTo>
                <a:pt x="4910" y="806"/>
              </a:lnTo>
              <a:lnTo>
                <a:pt x="4932" y="876"/>
              </a:lnTo>
              <a:lnTo>
                <a:pt x="4949" y="939"/>
              </a:lnTo>
              <a:lnTo>
                <a:pt x="4963" y="1004"/>
              </a:lnTo>
              <a:lnTo>
                <a:pt x="4973" y="1074"/>
              </a:lnTo>
              <a:lnTo>
                <a:pt x="4981" y="1150"/>
              </a:lnTo>
              <a:lnTo>
                <a:pt x="4983" y="1228"/>
              </a:lnTo>
              <a:lnTo>
                <a:pt x="4981" y="1312"/>
              </a:lnTo>
              <a:lnTo>
                <a:pt x="4973" y="1398"/>
              </a:lnTo>
              <a:lnTo>
                <a:pt x="4960" y="1490"/>
              </a:lnTo>
              <a:lnTo>
                <a:pt x="4941" y="1585"/>
              </a:lnTo>
              <a:lnTo>
                <a:pt x="4913" y="1683"/>
              </a:lnTo>
              <a:lnTo>
                <a:pt x="4879" y="1786"/>
              </a:lnTo>
              <a:lnTo>
                <a:pt x="4835" y="1892"/>
              </a:lnTo>
              <a:lnTo>
                <a:pt x="5290" y="1892"/>
              </a:lnTo>
              <a:lnTo>
                <a:pt x="5313" y="1894"/>
              </a:lnTo>
              <a:lnTo>
                <a:pt x="5334" y="1902"/>
              </a:lnTo>
              <a:lnTo>
                <a:pt x="5354" y="1914"/>
              </a:lnTo>
              <a:lnTo>
                <a:pt x="5368" y="1928"/>
              </a:lnTo>
              <a:lnTo>
                <a:pt x="5378" y="1946"/>
              </a:lnTo>
              <a:lnTo>
                <a:pt x="5381" y="1969"/>
              </a:lnTo>
              <a:lnTo>
                <a:pt x="5378" y="1995"/>
              </a:lnTo>
              <a:lnTo>
                <a:pt x="5367" y="2018"/>
              </a:lnTo>
              <a:lnTo>
                <a:pt x="5349" y="2035"/>
              </a:lnTo>
              <a:lnTo>
                <a:pt x="5326" y="2046"/>
              </a:lnTo>
              <a:lnTo>
                <a:pt x="5300" y="2051"/>
              </a:lnTo>
              <a:lnTo>
                <a:pt x="4763" y="2051"/>
              </a:lnTo>
              <a:lnTo>
                <a:pt x="4720" y="2128"/>
              </a:lnTo>
              <a:lnTo>
                <a:pt x="4673" y="2205"/>
              </a:lnTo>
              <a:lnTo>
                <a:pt x="4621" y="2282"/>
              </a:lnTo>
              <a:lnTo>
                <a:pt x="4554" y="2375"/>
              </a:lnTo>
              <a:lnTo>
                <a:pt x="4482" y="2468"/>
              </a:lnTo>
              <a:lnTo>
                <a:pt x="4408" y="2560"/>
              </a:lnTo>
              <a:lnTo>
                <a:pt x="4330" y="2650"/>
              </a:lnTo>
              <a:lnTo>
                <a:pt x="4252" y="2738"/>
              </a:lnTo>
              <a:lnTo>
                <a:pt x="4168" y="2823"/>
              </a:lnTo>
              <a:lnTo>
                <a:pt x="4085" y="2908"/>
              </a:lnTo>
              <a:lnTo>
                <a:pt x="4000" y="2990"/>
              </a:lnTo>
              <a:lnTo>
                <a:pt x="3915" y="3070"/>
              </a:lnTo>
              <a:lnTo>
                <a:pt x="3829" y="3147"/>
              </a:lnTo>
              <a:lnTo>
                <a:pt x="3744" y="3222"/>
              </a:lnTo>
              <a:lnTo>
                <a:pt x="3657" y="3293"/>
              </a:lnTo>
              <a:lnTo>
                <a:pt x="3574" y="3363"/>
              </a:lnTo>
              <a:lnTo>
                <a:pt x="3491" y="3428"/>
              </a:lnTo>
              <a:lnTo>
                <a:pt x="3409" y="3491"/>
              </a:lnTo>
              <a:lnTo>
                <a:pt x="3331" y="3551"/>
              </a:lnTo>
              <a:lnTo>
                <a:pt x="3256" y="3607"/>
              </a:lnTo>
              <a:lnTo>
                <a:pt x="3182" y="3659"/>
              </a:lnTo>
              <a:lnTo>
                <a:pt x="3114" y="3707"/>
              </a:lnTo>
              <a:lnTo>
                <a:pt x="3048" y="3751"/>
              </a:lnTo>
              <a:lnTo>
                <a:pt x="2990" y="3792"/>
              </a:lnTo>
              <a:lnTo>
                <a:pt x="2934" y="3828"/>
              </a:lnTo>
              <a:lnTo>
                <a:pt x="2883" y="3859"/>
              </a:lnTo>
              <a:lnTo>
                <a:pt x="2839" y="3885"/>
              </a:lnTo>
              <a:lnTo>
                <a:pt x="2802" y="3908"/>
              </a:lnTo>
              <a:lnTo>
                <a:pt x="2771" y="3926"/>
              </a:lnTo>
              <a:lnTo>
                <a:pt x="2748" y="3937"/>
              </a:lnTo>
              <a:lnTo>
                <a:pt x="2748" y="3942"/>
              </a:lnTo>
              <a:lnTo>
                <a:pt x="2732" y="3942"/>
              </a:lnTo>
              <a:lnTo>
                <a:pt x="2728" y="3945"/>
              </a:lnTo>
              <a:lnTo>
                <a:pt x="2725" y="3947"/>
              </a:lnTo>
              <a:lnTo>
                <a:pt x="2723" y="3947"/>
              </a:lnTo>
              <a:lnTo>
                <a:pt x="2722" y="3947"/>
              </a:lnTo>
              <a:lnTo>
                <a:pt x="2722" y="3942"/>
              </a:lnTo>
              <a:lnTo>
                <a:pt x="2697" y="3934"/>
              </a:lnTo>
              <a:lnTo>
                <a:pt x="2665" y="3921"/>
              </a:lnTo>
              <a:lnTo>
                <a:pt x="2629" y="3903"/>
              </a:lnTo>
              <a:lnTo>
                <a:pt x="2585" y="3878"/>
              </a:lnTo>
              <a:lnTo>
                <a:pt x="2537" y="3850"/>
              </a:lnTo>
              <a:lnTo>
                <a:pt x="2483" y="3818"/>
              </a:lnTo>
              <a:lnTo>
                <a:pt x="2426" y="3780"/>
              </a:lnTo>
              <a:lnTo>
                <a:pt x="2366" y="3739"/>
              </a:lnTo>
              <a:lnTo>
                <a:pt x="2301" y="3693"/>
              </a:lnTo>
              <a:lnTo>
                <a:pt x="2232" y="3644"/>
              </a:lnTo>
              <a:lnTo>
                <a:pt x="2160" y="3592"/>
              </a:lnTo>
              <a:lnTo>
                <a:pt x="2087" y="3536"/>
              </a:lnTo>
              <a:lnTo>
                <a:pt x="2010" y="3477"/>
              </a:lnTo>
              <a:lnTo>
                <a:pt x="1933" y="3415"/>
              </a:lnTo>
              <a:lnTo>
                <a:pt x="1855" y="3352"/>
              </a:lnTo>
              <a:lnTo>
                <a:pt x="1775" y="3284"/>
              </a:lnTo>
              <a:lnTo>
                <a:pt x="1693" y="3216"/>
              </a:lnTo>
              <a:lnTo>
                <a:pt x="1613" y="3144"/>
              </a:lnTo>
              <a:lnTo>
                <a:pt x="1533" y="3070"/>
              </a:lnTo>
              <a:lnTo>
                <a:pt x="1453" y="2997"/>
              </a:lnTo>
              <a:lnTo>
                <a:pt x="1373" y="2920"/>
              </a:lnTo>
              <a:lnTo>
                <a:pt x="1296" y="2843"/>
              </a:lnTo>
              <a:lnTo>
                <a:pt x="1220" y="2764"/>
              </a:lnTo>
              <a:lnTo>
                <a:pt x="1146" y="2686"/>
              </a:lnTo>
              <a:lnTo>
                <a:pt x="1076" y="2606"/>
              </a:lnTo>
              <a:lnTo>
                <a:pt x="1007" y="2527"/>
              </a:lnTo>
              <a:lnTo>
                <a:pt x="942" y="2447"/>
              </a:lnTo>
              <a:lnTo>
                <a:pt x="882" y="2367"/>
              </a:lnTo>
              <a:lnTo>
                <a:pt x="823" y="2287"/>
              </a:lnTo>
              <a:lnTo>
                <a:pt x="774" y="2218"/>
              </a:lnTo>
              <a:lnTo>
                <a:pt x="731" y="2147"/>
              </a:lnTo>
              <a:lnTo>
                <a:pt x="82" y="2147"/>
              </a:lnTo>
              <a:lnTo>
                <a:pt x="56" y="2144"/>
              </a:lnTo>
              <a:lnTo>
                <a:pt x="33" y="2133"/>
              </a:lnTo>
              <a:lnTo>
                <a:pt x="16" y="2115"/>
              </a:lnTo>
              <a:lnTo>
                <a:pt x="5" y="2092"/>
              </a:lnTo>
              <a:lnTo>
                <a:pt x="0" y="2066"/>
              </a:lnTo>
              <a:lnTo>
                <a:pt x="5" y="2040"/>
              </a:lnTo>
              <a:lnTo>
                <a:pt x="16" y="2017"/>
              </a:lnTo>
              <a:lnTo>
                <a:pt x="33" y="2000"/>
              </a:lnTo>
              <a:lnTo>
                <a:pt x="56" y="1989"/>
              </a:lnTo>
              <a:lnTo>
                <a:pt x="82" y="1984"/>
              </a:lnTo>
              <a:lnTo>
                <a:pt x="635" y="1984"/>
              </a:lnTo>
              <a:lnTo>
                <a:pt x="583" y="1876"/>
              </a:lnTo>
              <a:lnTo>
                <a:pt x="542" y="1771"/>
              </a:lnTo>
              <a:lnTo>
                <a:pt x="508" y="1670"/>
              </a:lnTo>
              <a:lnTo>
                <a:pt x="482" y="1573"/>
              </a:lnTo>
              <a:lnTo>
                <a:pt x="462" y="1478"/>
              </a:lnTo>
              <a:lnTo>
                <a:pt x="451" y="1390"/>
              </a:lnTo>
              <a:lnTo>
                <a:pt x="442" y="1303"/>
              </a:lnTo>
              <a:lnTo>
                <a:pt x="441" y="1222"/>
              </a:lnTo>
              <a:lnTo>
                <a:pt x="444" y="1145"/>
              </a:lnTo>
              <a:lnTo>
                <a:pt x="452" y="1071"/>
              </a:lnTo>
              <a:lnTo>
                <a:pt x="462" y="1002"/>
              </a:lnTo>
              <a:lnTo>
                <a:pt x="475" y="937"/>
              </a:lnTo>
              <a:lnTo>
                <a:pt x="491" y="876"/>
              </a:lnTo>
              <a:lnTo>
                <a:pt x="514" y="806"/>
              </a:lnTo>
              <a:lnTo>
                <a:pt x="542" y="736"/>
              </a:lnTo>
              <a:lnTo>
                <a:pt x="576" y="665"/>
              </a:lnTo>
              <a:lnTo>
                <a:pt x="616" y="597"/>
              </a:lnTo>
              <a:lnTo>
                <a:pt x="660" y="530"/>
              </a:lnTo>
              <a:lnTo>
                <a:pt x="707" y="463"/>
              </a:lnTo>
              <a:lnTo>
                <a:pt x="761" y="399"/>
              </a:lnTo>
              <a:lnTo>
                <a:pt x="820" y="338"/>
              </a:lnTo>
              <a:lnTo>
                <a:pt x="883" y="281"/>
              </a:lnTo>
              <a:lnTo>
                <a:pt x="950" y="227"/>
              </a:lnTo>
              <a:lnTo>
                <a:pt x="1022" y="178"/>
              </a:lnTo>
              <a:lnTo>
                <a:pt x="1099" y="134"/>
              </a:lnTo>
              <a:lnTo>
                <a:pt x="1179" y="96"/>
              </a:lnTo>
              <a:lnTo>
                <a:pt x="1264" y="62"/>
              </a:lnTo>
              <a:lnTo>
                <a:pt x="1352" y="36"/>
              </a:lnTo>
              <a:lnTo>
                <a:pt x="1445" y="16"/>
              </a:lnTo>
              <a:lnTo>
                <a:pt x="1541" y="4"/>
              </a:lnTo>
              <a:lnTo>
                <a:pt x="1643" y="0"/>
              </a:lnTo>
              <a:close/>
            </a:path>
          </a:pathLst>
        </a:cu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 w="0">
          <a:noFill/>
          <a:prstDash val="solid"/>
          <a:round/>
          <a:headEnd/>
          <a:tailEnd/>
        </a:ln>
      </cdr:spPr>
      <cdr:txBody>
        <a:bodyPr xmlns:a="http://schemas.openxmlformats.org/drawingml/2006/main" vert="horz" wrap="square" lIns="68598" tIns="34299" rIns="68598" bIns="34299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N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53" y="5923307"/>
            <a:ext cx="7019028" cy="46037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E16DF-F5BE-4DC1-BDFF-35FF556CB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66E87F-2ACF-4A9A-AD3C-61ED4529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00" y="1402503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FA298A-EA02-4091-B747-9460F14F65F2}"/>
              </a:ext>
            </a:extLst>
          </p:cNvPr>
          <p:cNvSpPr/>
          <p:nvPr userDrawn="1"/>
        </p:nvSpPr>
        <p:spPr>
          <a:xfrm>
            <a:off x="0" y="0"/>
            <a:ext cx="12192000" cy="104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/>
              <a:t>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ED461-3CC3-4EEF-BB03-1929DA318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9" y="283729"/>
            <a:ext cx="8129902" cy="53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64C10-3530-4651-8681-E166D2C36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eritus.lt" TargetMode="External"/><Relationship Id="rId2" Type="http://schemas.openxmlformats.org/officeDocument/2006/relationships/hyperlink" Target="http://www.peritus.l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275" y="2878660"/>
            <a:ext cx="6502584" cy="1485123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816275" y="2889847"/>
            <a:ext cx="60479" cy="1485123"/>
          </a:xfrm>
          <a:prstGeom prst="rect">
            <a:avLst/>
          </a:prstGeom>
          <a:solidFill>
            <a:srgbClr val="B9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013"/>
            <a:ext cx="10515600" cy="702217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Створення</a:t>
            </a:r>
            <a:r>
              <a:rPr lang="ru-RU" sz="2400" b="1" dirty="0">
                <a:solidFill>
                  <a:schemeClr val="bg1"/>
                </a:solidFill>
              </a:rPr>
              <a:t> Центру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Малоінвазивної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Хірургії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</a:t>
            </a:r>
            <a:br>
              <a:rPr lang="lt-LT" sz="24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по </a:t>
            </a:r>
            <a:r>
              <a:rPr lang="ru-RU" sz="1800" b="1" dirty="0" err="1">
                <a:solidFill>
                  <a:schemeClr val="bg1"/>
                </a:solidFill>
              </a:rPr>
              <a:t>вул</a:t>
            </a:r>
            <a:r>
              <a:rPr lang="ru-RU" sz="1800" b="1" dirty="0">
                <a:solidFill>
                  <a:schemeClr val="bg1"/>
                </a:solidFill>
              </a:rPr>
              <a:t>. </a:t>
            </a:r>
            <a:r>
              <a:rPr lang="ru-RU" sz="1800" b="1" dirty="0" err="1">
                <a:solidFill>
                  <a:schemeClr val="bg1"/>
                </a:solidFill>
              </a:rPr>
              <a:t>Данилишиних</a:t>
            </a:r>
            <a:r>
              <a:rPr lang="ru-RU" sz="1800" b="1" dirty="0">
                <a:solidFill>
                  <a:schemeClr val="bg1"/>
                </a:solidFill>
              </a:rPr>
              <a:t>, 62 у м. </a:t>
            </a:r>
            <a:r>
              <a:rPr lang="ru-RU" sz="1800" b="1" dirty="0" err="1">
                <a:solidFill>
                  <a:schemeClr val="bg1"/>
                </a:solidFill>
              </a:rPr>
              <a:t>Трускавці</a:t>
            </a:r>
            <a:endParaRPr lang="lt-LT" sz="1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Autofit/>
          </a:bodyPr>
          <a:lstStyle/>
          <a:p>
            <a:r>
              <a:rPr lang="uk-UA" sz="2000" b="1" i="1" dirty="0"/>
              <a:t>Презентація техніко-економічного аналізу</a:t>
            </a:r>
            <a:r>
              <a:rPr lang="en-US" sz="2000" b="1" i="1" dirty="0"/>
              <a:t> (</a:t>
            </a:r>
            <a:r>
              <a:rPr lang="uk-UA" sz="2000" b="1" i="1" dirty="0"/>
              <a:t>ТЕО</a:t>
            </a:r>
            <a:r>
              <a:rPr lang="en-US" sz="2000" b="1" i="1" dirty="0"/>
              <a:t>)</a:t>
            </a:r>
            <a:r>
              <a:rPr lang="uk-UA" sz="2000" b="1" i="1" dirty="0"/>
              <a:t> Проекту</a:t>
            </a:r>
          </a:p>
          <a:p>
            <a:r>
              <a:rPr lang="ru-RU" sz="2000" b="1" i="1" dirty="0" err="1"/>
              <a:t>Вересень</a:t>
            </a:r>
            <a:r>
              <a:rPr lang="en-US" sz="2000" b="1" i="1" dirty="0"/>
              <a:t>,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5889538"/>
            <a:ext cx="1166431" cy="4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Мета та завдання Проекту</a:t>
            </a:r>
          </a:p>
        </p:txBody>
      </p:sp>
      <p:sp>
        <p:nvSpPr>
          <p:cNvPr id="4" name="Oval 3"/>
          <p:cNvSpPr/>
          <p:nvPr/>
        </p:nvSpPr>
        <p:spPr>
          <a:xfrm>
            <a:off x="1025699" y="4091598"/>
            <a:ext cx="834054" cy="834797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18693" y="2411420"/>
            <a:ext cx="185529" cy="204852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1253471" y="4301231"/>
            <a:ext cx="335893" cy="355411"/>
          </a:xfrm>
          <a:custGeom>
            <a:avLst/>
            <a:gdLst>
              <a:gd name="T0" fmla="*/ 5475 w 6558"/>
              <a:gd name="T1" fmla="*/ 6004 h 6554"/>
              <a:gd name="T2" fmla="*/ 5980 w 6558"/>
              <a:gd name="T3" fmla="*/ 5520 h 6554"/>
              <a:gd name="T4" fmla="*/ 6173 w 6558"/>
              <a:gd name="T5" fmla="*/ 4826 h 6554"/>
              <a:gd name="T6" fmla="*/ 5980 w 6558"/>
              <a:gd name="T7" fmla="*/ 4132 h 6554"/>
              <a:gd name="T8" fmla="*/ 5475 w 6558"/>
              <a:gd name="T9" fmla="*/ 3648 h 6554"/>
              <a:gd name="T10" fmla="*/ 4516 w 6558"/>
              <a:gd name="T11" fmla="*/ 3518 h 6554"/>
              <a:gd name="T12" fmla="*/ 3897 w 6558"/>
              <a:gd name="T13" fmla="*/ 3857 h 6554"/>
              <a:gd name="T14" fmla="*/ 3534 w 6558"/>
              <a:gd name="T15" fmla="*/ 4459 h 6554"/>
              <a:gd name="T16" fmla="*/ 3534 w 6558"/>
              <a:gd name="T17" fmla="*/ 5191 h 6554"/>
              <a:gd name="T18" fmla="*/ 3897 w 6558"/>
              <a:gd name="T19" fmla="*/ 5795 h 6554"/>
              <a:gd name="T20" fmla="*/ 4516 w 6558"/>
              <a:gd name="T21" fmla="*/ 6133 h 6554"/>
              <a:gd name="T22" fmla="*/ 620 w 6558"/>
              <a:gd name="T23" fmla="*/ 4060 h 6554"/>
              <a:gd name="T24" fmla="*/ 387 w 6558"/>
              <a:gd name="T25" fmla="*/ 4710 h 6554"/>
              <a:gd name="T26" fmla="*/ 505 w 6558"/>
              <a:gd name="T27" fmla="*/ 5384 h 6554"/>
              <a:gd name="T28" fmla="*/ 963 w 6558"/>
              <a:gd name="T29" fmla="*/ 5932 h 6554"/>
              <a:gd name="T30" fmla="*/ 1614 w 6558"/>
              <a:gd name="T31" fmla="*/ 6165 h 6554"/>
              <a:gd name="T32" fmla="*/ 2288 w 6558"/>
              <a:gd name="T33" fmla="*/ 6048 h 6554"/>
              <a:gd name="T34" fmla="*/ 3135 w 6558"/>
              <a:gd name="T35" fmla="*/ 5179 h 6554"/>
              <a:gd name="T36" fmla="*/ 3153 w 6558"/>
              <a:gd name="T37" fmla="*/ 4389 h 6554"/>
              <a:gd name="T38" fmla="*/ 2180 w 6558"/>
              <a:gd name="T39" fmla="*/ 2474 h 6554"/>
              <a:gd name="T40" fmla="*/ 4268 w 6558"/>
              <a:gd name="T41" fmla="*/ 504 h 6554"/>
              <a:gd name="T42" fmla="*/ 3736 w 6558"/>
              <a:gd name="T43" fmla="*/ 3486 h 6554"/>
              <a:gd name="T44" fmla="*/ 4428 w 6558"/>
              <a:gd name="T45" fmla="*/ 3143 h 6554"/>
              <a:gd name="T46" fmla="*/ 5182 w 6558"/>
              <a:gd name="T47" fmla="*/ 3133 h 6554"/>
              <a:gd name="T48" fmla="*/ 6051 w 6558"/>
              <a:gd name="T49" fmla="*/ 2286 h 6554"/>
              <a:gd name="T50" fmla="*/ 6169 w 6558"/>
              <a:gd name="T51" fmla="*/ 1613 h 6554"/>
              <a:gd name="T52" fmla="*/ 5934 w 6558"/>
              <a:gd name="T53" fmla="*/ 963 h 6554"/>
              <a:gd name="T54" fmla="*/ 5387 w 6558"/>
              <a:gd name="T55" fmla="*/ 504 h 6554"/>
              <a:gd name="T56" fmla="*/ 4765 w 6558"/>
              <a:gd name="T57" fmla="*/ 0 h 6554"/>
              <a:gd name="T58" fmla="*/ 5509 w 6558"/>
              <a:gd name="T59" fmla="*/ 138 h 6554"/>
              <a:gd name="T60" fmla="*/ 6143 w 6558"/>
              <a:gd name="T61" fmla="*/ 604 h 6554"/>
              <a:gd name="T62" fmla="*/ 6502 w 6558"/>
              <a:gd name="T63" fmla="*/ 1290 h 6554"/>
              <a:gd name="T64" fmla="*/ 6528 w 6558"/>
              <a:gd name="T65" fmla="*/ 2041 h 6554"/>
              <a:gd name="T66" fmla="*/ 6225 w 6558"/>
              <a:gd name="T67" fmla="*/ 2745 h 6554"/>
              <a:gd name="T68" fmla="*/ 6012 w 6558"/>
              <a:gd name="T69" fmla="*/ 3566 h 6554"/>
              <a:gd name="T70" fmla="*/ 6462 w 6558"/>
              <a:gd name="T71" fmla="*/ 4260 h 6554"/>
              <a:gd name="T72" fmla="*/ 6532 w 6558"/>
              <a:gd name="T73" fmla="*/ 5119 h 6554"/>
              <a:gd name="T74" fmla="*/ 6189 w 6558"/>
              <a:gd name="T75" fmla="*/ 5890 h 6554"/>
              <a:gd name="T76" fmla="*/ 5533 w 6558"/>
              <a:gd name="T77" fmla="*/ 6403 h 6554"/>
              <a:gd name="T78" fmla="*/ 4681 w 6558"/>
              <a:gd name="T79" fmla="*/ 6548 h 6554"/>
              <a:gd name="T80" fmla="*/ 3885 w 6558"/>
              <a:gd name="T81" fmla="*/ 6275 h 6554"/>
              <a:gd name="T82" fmla="*/ 3323 w 6558"/>
              <a:gd name="T83" fmla="*/ 5675 h 6554"/>
              <a:gd name="T84" fmla="*/ 2407 w 6558"/>
              <a:gd name="T85" fmla="*/ 6415 h 6554"/>
              <a:gd name="T86" fmla="*/ 1665 w 6558"/>
              <a:gd name="T87" fmla="*/ 6552 h 6554"/>
              <a:gd name="T88" fmla="*/ 931 w 6558"/>
              <a:gd name="T89" fmla="*/ 6361 h 6554"/>
              <a:gd name="T90" fmla="*/ 331 w 6558"/>
              <a:gd name="T91" fmla="*/ 5844 h 6554"/>
              <a:gd name="T92" fmla="*/ 26 w 6558"/>
              <a:gd name="T93" fmla="*/ 5139 h 6554"/>
              <a:gd name="T94" fmla="*/ 54 w 6558"/>
              <a:gd name="T95" fmla="*/ 4387 h 6554"/>
              <a:gd name="T96" fmla="*/ 413 w 6558"/>
              <a:gd name="T97" fmla="*/ 3702 h 6554"/>
              <a:gd name="T98" fmla="*/ 636 w 6558"/>
              <a:gd name="T99" fmla="*/ 3472 h 6554"/>
              <a:gd name="T100" fmla="*/ 987 w 6558"/>
              <a:gd name="T101" fmla="*/ 3122 h 6554"/>
              <a:gd name="T102" fmla="*/ 1482 w 6558"/>
              <a:gd name="T103" fmla="*/ 2625 h 6554"/>
              <a:gd name="T104" fmla="*/ 2050 w 6558"/>
              <a:gd name="T105" fmla="*/ 2059 h 6554"/>
              <a:gd name="T106" fmla="*/ 2619 w 6558"/>
              <a:gd name="T107" fmla="*/ 1491 h 6554"/>
              <a:gd name="T108" fmla="*/ 3115 w 6558"/>
              <a:gd name="T109" fmla="*/ 995 h 6554"/>
              <a:gd name="T110" fmla="*/ 3470 w 6558"/>
              <a:gd name="T111" fmla="*/ 640 h 6554"/>
              <a:gd name="T112" fmla="*/ 3704 w 6558"/>
              <a:gd name="T113" fmla="*/ 413 h 6554"/>
              <a:gd name="T114" fmla="*/ 4390 w 6558"/>
              <a:gd name="T115" fmla="*/ 54 h 6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58" h="6554">
                <a:moveTo>
                  <a:pt x="5020" y="3494"/>
                </a:moveTo>
                <a:lnTo>
                  <a:pt x="5020" y="6155"/>
                </a:lnTo>
                <a:lnTo>
                  <a:pt x="5140" y="6133"/>
                </a:lnTo>
                <a:lnTo>
                  <a:pt x="5256" y="6100"/>
                </a:lnTo>
                <a:lnTo>
                  <a:pt x="5367" y="6056"/>
                </a:lnTo>
                <a:lnTo>
                  <a:pt x="5475" y="6004"/>
                </a:lnTo>
                <a:lnTo>
                  <a:pt x="5577" y="5942"/>
                </a:lnTo>
                <a:lnTo>
                  <a:pt x="5670" y="5872"/>
                </a:lnTo>
                <a:lnTo>
                  <a:pt x="5760" y="5795"/>
                </a:lnTo>
                <a:lnTo>
                  <a:pt x="5840" y="5709"/>
                </a:lnTo>
                <a:lnTo>
                  <a:pt x="5914" y="5617"/>
                </a:lnTo>
                <a:lnTo>
                  <a:pt x="5980" y="5520"/>
                </a:lnTo>
                <a:lnTo>
                  <a:pt x="6037" y="5414"/>
                </a:lnTo>
                <a:lnTo>
                  <a:pt x="6083" y="5306"/>
                </a:lnTo>
                <a:lnTo>
                  <a:pt x="6123" y="5191"/>
                </a:lnTo>
                <a:lnTo>
                  <a:pt x="6149" y="5073"/>
                </a:lnTo>
                <a:lnTo>
                  <a:pt x="6167" y="4951"/>
                </a:lnTo>
                <a:lnTo>
                  <a:pt x="6173" y="4826"/>
                </a:lnTo>
                <a:lnTo>
                  <a:pt x="6167" y="4700"/>
                </a:lnTo>
                <a:lnTo>
                  <a:pt x="6149" y="4579"/>
                </a:lnTo>
                <a:lnTo>
                  <a:pt x="6123" y="4459"/>
                </a:lnTo>
                <a:lnTo>
                  <a:pt x="6083" y="4345"/>
                </a:lnTo>
                <a:lnTo>
                  <a:pt x="6037" y="4236"/>
                </a:lnTo>
                <a:lnTo>
                  <a:pt x="5980" y="4132"/>
                </a:lnTo>
                <a:lnTo>
                  <a:pt x="5914" y="4034"/>
                </a:lnTo>
                <a:lnTo>
                  <a:pt x="5840" y="3941"/>
                </a:lnTo>
                <a:lnTo>
                  <a:pt x="5760" y="3857"/>
                </a:lnTo>
                <a:lnTo>
                  <a:pt x="5670" y="3779"/>
                </a:lnTo>
                <a:lnTo>
                  <a:pt x="5577" y="3710"/>
                </a:lnTo>
                <a:lnTo>
                  <a:pt x="5475" y="3648"/>
                </a:lnTo>
                <a:lnTo>
                  <a:pt x="5367" y="3594"/>
                </a:lnTo>
                <a:lnTo>
                  <a:pt x="5256" y="3552"/>
                </a:lnTo>
                <a:lnTo>
                  <a:pt x="5140" y="3518"/>
                </a:lnTo>
                <a:lnTo>
                  <a:pt x="5020" y="3494"/>
                </a:lnTo>
                <a:close/>
                <a:moveTo>
                  <a:pt x="4635" y="3494"/>
                </a:moveTo>
                <a:lnTo>
                  <a:pt x="4516" y="3518"/>
                </a:lnTo>
                <a:lnTo>
                  <a:pt x="4400" y="3550"/>
                </a:lnTo>
                <a:lnTo>
                  <a:pt x="4288" y="3594"/>
                </a:lnTo>
                <a:lnTo>
                  <a:pt x="4181" y="3648"/>
                </a:lnTo>
                <a:lnTo>
                  <a:pt x="4079" y="3710"/>
                </a:lnTo>
                <a:lnTo>
                  <a:pt x="3985" y="3779"/>
                </a:lnTo>
                <a:lnTo>
                  <a:pt x="3897" y="3857"/>
                </a:lnTo>
                <a:lnTo>
                  <a:pt x="3816" y="3941"/>
                </a:lnTo>
                <a:lnTo>
                  <a:pt x="3742" y="4034"/>
                </a:lnTo>
                <a:lnTo>
                  <a:pt x="3676" y="4132"/>
                </a:lnTo>
                <a:lnTo>
                  <a:pt x="3618" y="4236"/>
                </a:lnTo>
                <a:lnTo>
                  <a:pt x="3572" y="4345"/>
                </a:lnTo>
                <a:lnTo>
                  <a:pt x="3534" y="4459"/>
                </a:lnTo>
                <a:lnTo>
                  <a:pt x="3506" y="4579"/>
                </a:lnTo>
                <a:lnTo>
                  <a:pt x="3488" y="4700"/>
                </a:lnTo>
                <a:lnTo>
                  <a:pt x="3482" y="4826"/>
                </a:lnTo>
                <a:lnTo>
                  <a:pt x="3488" y="4951"/>
                </a:lnTo>
                <a:lnTo>
                  <a:pt x="3506" y="5073"/>
                </a:lnTo>
                <a:lnTo>
                  <a:pt x="3534" y="5191"/>
                </a:lnTo>
                <a:lnTo>
                  <a:pt x="3572" y="5306"/>
                </a:lnTo>
                <a:lnTo>
                  <a:pt x="3618" y="5414"/>
                </a:lnTo>
                <a:lnTo>
                  <a:pt x="3676" y="5520"/>
                </a:lnTo>
                <a:lnTo>
                  <a:pt x="3742" y="5617"/>
                </a:lnTo>
                <a:lnTo>
                  <a:pt x="3816" y="5709"/>
                </a:lnTo>
                <a:lnTo>
                  <a:pt x="3897" y="5795"/>
                </a:lnTo>
                <a:lnTo>
                  <a:pt x="3985" y="5872"/>
                </a:lnTo>
                <a:lnTo>
                  <a:pt x="4079" y="5942"/>
                </a:lnTo>
                <a:lnTo>
                  <a:pt x="4181" y="6004"/>
                </a:lnTo>
                <a:lnTo>
                  <a:pt x="4288" y="6056"/>
                </a:lnTo>
                <a:lnTo>
                  <a:pt x="4400" y="6100"/>
                </a:lnTo>
                <a:lnTo>
                  <a:pt x="4516" y="6133"/>
                </a:lnTo>
                <a:lnTo>
                  <a:pt x="4635" y="6155"/>
                </a:lnTo>
                <a:lnTo>
                  <a:pt x="4635" y="3494"/>
                </a:lnTo>
                <a:close/>
                <a:moveTo>
                  <a:pt x="2180" y="2474"/>
                </a:moveTo>
                <a:lnTo>
                  <a:pt x="776" y="3875"/>
                </a:lnTo>
                <a:lnTo>
                  <a:pt x="694" y="3965"/>
                </a:lnTo>
                <a:lnTo>
                  <a:pt x="620" y="4060"/>
                </a:lnTo>
                <a:lnTo>
                  <a:pt x="558" y="4162"/>
                </a:lnTo>
                <a:lnTo>
                  <a:pt x="505" y="4266"/>
                </a:lnTo>
                <a:lnTo>
                  <a:pt x="461" y="4373"/>
                </a:lnTo>
                <a:lnTo>
                  <a:pt x="427" y="4485"/>
                </a:lnTo>
                <a:lnTo>
                  <a:pt x="401" y="4597"/>
                </a:lnTo>
                <a:lnTo>
                  <a:pt x="387" y="4710"/>
                </a:lnTo>
                <a:lnTo>
                  <a:pt x="383" y="4826"/>
                </a:lnTo>
                <a:lnTo>
                  <a:pt x="387" y="4939"/>
                </a:lnTo>
                <a:lnTo>
                  <a:pt x="403" y="5053"/>
                </a:lnTo>
                <a:lnTo>
                  <a:pt x="427" y="5167"/>
                </a:lnTo>
                <a:lnTo>
                  <a:pt x="461" y="5276"/>
                </a:lnTo>
                <a:lnTo>
                  <a:pt x="505" y="5384"/>
                </a:lnTo>
                <a:lnTo>
                  <a:pt x="558" y="5490"/>
                </a:lnTo>
                <a:lnTo>
                  <a:pt x="620" y="5589"/>
                </a:lnTo>
                <a:lnTo>
                  <a:pt x="694" y="5685"/>
                </a:lnTo>
                <a:lnTo>
                  <a:pt x="776" y="5777"/>
                </a:lnTo>
                <a:lnTo>
                  <a:pt x="868" y="5858"/>
                </a:lnTo>
                <a:lnTo>
                  <a:pt x="963" y="5932"/>
                </a:lnTo>
                <a:lnTo>
                  <a:pt x="1063" y="5994"/>
                </a:lnTo>
                <a:lnTo>
                  <a:pt x="1169" y="6048"/>
                </a:lnTo>
                <a:lnTo>
                  <a:pt x="1276" y="6092"/>
                </a:lnTo>
                <a:lnTo>
                  <a:pt x="1386" y="6125"/>
                </a:lnTo>
                <a:lnTo>
                  <a:pt x="1500" y="6149"/>
                </a:lnTo>
                <a:lnTo>
                  <a:pt x="1614" y="6165"/>
                </a:lnTo>
                <a:lnTo>
                  <a:pt x="1727" y="6169"/>
                </a:lnTo>
                <a:lnTo>
                  <a:pt x="1843" y="6165"/>
                </a:lnTo>
                <a:lnTo>
                  <a:pt x="1957" y="6149"/>
                </a:lnTo>
                <a:lnTo>
                  <a:pt x="2068" y="6125"/>
                </a:lnTo>
                <a:lnTo>
                  <a:pt x="2180" y="6092"/>
                </a:lnTo>
                <a:lnTo>
                  <a:pt x="2288" y="6048"/>
                </a:lnTo>
                <a:lnTo>
                  <a:pt x="2391" y="5994"/>
                </a:lnTo>
                <a:lnTo>
                  <a:pt x="2493" y="5932"/>
                </a:lnTo>
                <a:lnTo>
                  <a:pt x="2589" y="5858"/>
                </a:lnTo>
                <a:lnTo>
                  <a:pt x="2679" y="5777"/>
                </a:lnTo>
                <a:lnTo>
                  <a:pt x="3163" y="5292"/>
                </a:lnTo>
                <a:lnTo>
                  <a:pt x="3135" y="5179"/>
                </a:lnTo>
                <a:lnTo>
                  <a:pt x="3115" y="5063"/>
                </a:lnTo>
                <a:lnTo>
                  <a:pt x="3103" y="4945"/>
                </a:lnTo>
                <a:lnTo>
                  <a:pt x="3098" y="4826"/>
                </a:lnTo>
                <a:lnTo>
                  <a:pt x="3105" y="4676"/>
                </a:lnTo>
                <a:lnTo>
                  <a:pt x="3123" y="4531"/>
                </a:lnTo>
                <a:lnTo>
                  <a:pt x="3153" y="4389"/>
                </a:lnTo>
                <a:lnTo>
                  <a:pt x="3195" y="4252"/>
                </a:lnTo>
                <a:lnTo>
                  <a:pt x="3249" y="4120"/>
                </a:lnTo>
                <a:lnTo>
                  <a:pt x="3313" y="3995"/>
                </a:lnTo>
                <a:lnTo>
                  <a:pt x="3385" y="3873"/>
                </a:lnTo>
                <a:lnTo>
                  <a:pt x="3466" y="3759"/>
                </a:lnTo>
                <a:lnTo>
                  <a:pt x="2180" y="2474"/>
                </a:lnTo>
                <a:close/>
                <a:moveTo>
                  <a:pt x="4829" y="383"/>
                </a:moveTo>
                <a:lnTo>
                  <a:pt x="4713" y="387"/>
                </a:lnTo>
                <a:lnTo>
                  <a:pt x="4599" y="403"/>
                </a:lnTo>
                <a:lnTo>
                  <a:pt x="4486" y="427"/>
                </a:lnTo>
                <a:lnTo>
                  <a:pt x="4376" y="460"/>
                </a:lnTo>
                <a:lnTo>
                  <a:pt x="4268" y="504"/>
                </a:lnTo>
                <a:lnTo>
                  <a:pt x="4165" y="558"/>
                </a:lnTo>
                <a:lnTo>
                  <a:pt x="4063" y="622"/>
                </a:lnTo>
                <a:lnTo>
                  <a:pt x="3967" y="694"/>
                </a:lnTo>
                <a:lnTo>
                  <a:pt x="3877" y="777"/>
                </a:lnTo>
                <a:lnTo>
                  <a:pt x="2451" y="2203"/>
                </a:lnTo>
                <a:lnTo>
                  <a:pt x="3736" y="3486"/>
                </a:lnTo>
                <a:lnTo>
                  <a:pt x="3837" y="3409"/>
                </a:lnTo>
                <a:lnTo>
                  <a:pt x="3947" y="3339"/>
                </a:lnTo>
                <a:lnTo>
                  <a:pt x="4059" y="3277"/>
                </a:lnTo>
                <a:lnTo>
                  <a:pt x="4179" y="3223"/>
                </a:lnTo>
                <a:lnTo>
                  <a:pt x="4300" y="3179"/>
                </a:lnTo>
                <a:lnTo>
                  <a:pt x="4428" y="3143"/>
                </a:lnTo>
                <a:lnTo>
                  <a:pt x="4558" y="3118"/>
                </a:lnTo>
                <a:lnTo>
                  <a:pt x="4691" y="3102"/>
                </a:lnTo>
                <a:lnTo>
                  <a:pt x="4829" y="3098"/>
                </a:lnTo>
                <a:lnTo>
                  <a:pt x="4948" y="3102"/>
                </a:lnTo>
                <a:lnTo>
                  <a:pt x="5066" y="3114"/>
                </a:lnTo>
                <a:lnTo>
                  <a:pt x="5182" y="3133"/>
                </a:lnTo>
                <a:lnTo>
                  <a:pt x="5295" y="3161"/>
                </a:lnTo>
                <a:lnTo>
                  <a:pt x="5778" y="2677"/>
                </a:lnTo>
                <a:lnTo>
                  <a:pt x="5862" y="2587"/>
                </a:lnTo>
                <a:lnTo>
                  <a:pt x="5934" y="2492"/>
                </a:lnTo>
                <a:lnTo>
                  <a:pt x="5998" y="2390"/>
                </a:lnTo>
                <a:lnTo>
                  <a:pt x="6051" y="2286"/>
                </a:lnTo>
                <a:lnTo>
                  <a:pt x="6095" y="2179"/>
                </a:lnTo>
                <a:lnTo>
                  <a:pt x="6129" y="2067"/>
                </a:lnTo>
                <a:lnTo>
                  <a:pt x="6153" y="1955"/>
                </a:lnTo>
                <a:lnTo>
                  <a:pt x="6169" y="1842"/>
                </a:lnTo>
                <a:lnTo>
                  <a:pt x="6173" y="1726"/>
                </a:lnTo>
                <a:lnTo>
                  <a:pt x="6169" y="1613"/>
                </a:lnTo>
                <a:lnTo>
                  <a:pt x="6153" y="1499"/>
                </a:lnTo>
                <a:lnTo>
                  <a:pt x="6129" y="1385"/>
                </a:lnTo>
                <a:lnTo>
                  <a:pt x="6095" y="1276"/>
                </a:lnTo>
                <a:lnTo>
                  <a:pt x="6051" y="1168"/>
                </a:lnTo>
                <a:lnTo>
                  <a:pt x="5998" y="1062"/>
                </a:lnTo>
                <a:lnTo>
                  <a:pt x="5934" y="963"/>
                </a:lnTo>
                <a:lnTo>
                  <a:pt x="5862" y="867"/>
                </a:lnTo>
                <a:lnTo>
                  <a:pt x="5778" y="777"/>
                </a:lnTo>
                <a:lnTo>
                  <a:pt x="5688" y="694"/>
                </a:lnTo>
                <a:lnTo>
                  <a:pt x="5593" y="622"/>
                </a:lnTo>
                <a:lnTo>
                  <a:pt x="5493" y="558"/>
                </a:lnTo>
                <a:lnTo>
                  <a:pt x="5387" y="504"/>
                </a:lnTo>
                <a:lnTo>
                  <a:pt x="5280" y="460"/>
                </a:lnTo>
                <a:lnTo>
                  <a:pt x="5170" y="427"/>
                </a:lnTo>
                <a:lnTo>
                  <a:pt x="5056" y="403"/>
                </a:lnTo>
                <a:lnTo>
                  <a:pt x="4942" y="387"/>
                </a:lnTo>
                <a:lnTo>
                  <a:pt x="4829" y="383"/>
                </a:lnTo>
                <a:close/>
                <a:moveTo>
                  <a:pt x="4765" y="0"/>
                </a:moveTo>
                <a:lnTo>
                  <a:pt x="4891" y="0"/>
                </a:lnTo>
                <a:lnTo>
                  <a:pt x="5016" y="8"/>
                </a:lnTo>
                <a:lnTo>
                  <a:pt x="5142" y="28"/>
                </a:lnTo>
                <a:lnTo>
                  <a:pt x="5266" y="54"/>
                </a:lnTo>
                <a:lnTo>
                  <a:pt x="5389" y="92"/>
                </a:lnTo>
                <a:lnTo>
                  <a:pt x="5509" y="138"/>
                </a:lnTo>
                <a:lnTo>
                  <a:pt x="5625" y="193"/>
                </a:lnTo>
                <a:lnTo>
                  <a:pt x="5738" y="257"/>
                </a:lnTo>
                <a:lnTo>
                  <a:pt x="5846" y="331"/>
                </a:lnTo>
                <a:lnTo>
                  <a:pt x="5952" y="413"/>
                </a:lnTo>
                <a:lnTo>
                  <a:pt x="6051" y="504"/>
                </a:lnTo>
                <a:lnTo>
                  <a:pt x="6143" y="604"/>
                </a:lnTo>
                <a:lnTo>
                  <a:pt x="6225" y="710"/>
                </a:lnTo>
                <a:lnTo>
                  <a:pt x="6299" y="817"/>
                </a:lnTo>
                <a:lnTo>
                  <a:pt x="6363" y="931"/>
                </a:lnTo>
                <a:lnTo>
                  <a:pt x="6418" y="1046"/>
                </a:lnTo>
                <a:lnTo>
                  <a:pt x="6464" y="1166"/>
                </a:lnTo>
                <a:lnTo>
                  <a:pt x="6502" y="1290"/>
                </a:lnTo>
                <a:lnTo>
                  <a:pt x="6528" y="1413"/>
                </a:lnTo>
                <a:lnTo>
                  <a:pt x="6548" y="1539"/>
                </a:lnTo>
                <a:lnTo>
                  <a:pt x="6556" y="1664"/>
                </a:lnTo>
                <a:lnTo>
                  <a:pt x="6556" y="1790"/>
                </a:lnTo>
                <a:lnTo>
                  <a:pt x="6548" y="1916"/>
                </a:lnTo>
                <a:lnTo>
                  <a:pt x="6528" y="2041"/>
                </a:lnTo>
                <a:lnTo>
                  <a:pt x="6502" y="2165"/>
                </a:lnTo>
                <a:lnTo>
                  <a:pt x="6464" y="2288"/>
                </a:lnTo>
                <a:lnTo>
                  <a:pt x="6418" y="2408"/>
                </a:lnTo>
                <a:lnTo>
                  <a:pt x="6363" y="2524"/>
                </a:lnTo>
                <a:lnTo>
                  <a:pt x="6299" y="2637"/>
                </a:lnTo>
                <a:lnTo>
                  <a:pt x="6225" y="2745"/>
                </a:lnTo>
                <a:lnTo>
                  <a:pt x="6143" y="2850"/>
                </a:lnTo>
                <a:lnTo>
                  <a:pt x="6051" y="2950"/>
                </a:lnTo>
                <a:lnTo>
                  <a:pt x="5678" y="3321"/>
                </a:lnTo>
                <a:lnTo>
                  <a:pt x="5796" y="3395"/>
                </a:lnTo>
                <a:lnTo>
                  <a:pt x="5908" y="3476"/>
                </a:lnTo>
                <a:lnTo>
                  <a:pt x="6012" y="3566"/>
                </a:lnTo>
                <a:lnTo>
                  <a:pt x="6109" y="3666"/>
                </a:lnTo>
                <a:lnTo>
                  <a:pt x="6197" y="3771"/>
                </a:lnTo>
                <a:lnTo>
                  <a:pt x="6277" y="3885"/>
                </a:lnTo>
                <a:lnTo>
                  <a:pt x="6349" y="4003"/>
                </a:lnTo>
                <a:lnTo>
                  <a:pt x="6410" y="4128"/>
                </a:lnTo>
                <a:lnTo>
                  <a:pt x="6462" y="4260"/>
                </a:lnTo>
                <a:lnTo>
                  <a:pt x="6502" y="4395"/>
                </a:lnTo>
                <a:lnTo>
                  <a:pt x="6532" y="4535"/>
                </a:lnTo>
                <a:lnTo>
                  <a:pt x="6550" y="4678"/>
                </a:lnTo>
                <a:lnTo>
                  <a:pt x="6558" y="4826"/>
                </a:lnTo>
                <a:lnTo>
                  <a:pt x="6550" y="4973"/>
                </a:lnTo>
                <a:lnTo>
                  <a:pt x="6532" y="5119"/>
                </a:lnTo>
                <a:lnTo>
                  <a:pt x="6502" y="5260"/>
                </a:lnTo>
                <a:lnTo>
                  <a:pt x="6460" y="5398"/>
                </a:lnTo>
                <a:lnTo>
                  <a:pt x="6406" y="5529"/>
                </a:lnTo>
                <a:lnTo>
                  <a:pt x="6345" y="5657"/>
                </a:lnTo>
                <a:lnTo>
                  <a:pt x="6271" y="5777"/>
                </a:lnTo>
                <a:lnTo>
                  <a:pt x="6189" y="5890"/>
                </a:lnTo>
                <a:lnTo>
                  <a:pt x="6099" y="5996"/>
                </a:lnTo>
                <a:lnTo>
                  <a:pt x="6000" y="6096"/>
                </a:lnTo>
                <a:lnTo>
                  <a:pt x="5894" y="6185"/>
                </a:lnTo>
                <a:lnTo>
                  <a:pt x="5780" y="6267"/>
                </a:lnTo>
                <a:lnTo>
                  <a:pt x="5658" y="6341"/>
                </a:lnTo>
                <a:lnTo>
                  <a:pt x="5533" y="6403"/>
                </a:lnTo>
                <a:lnTo>
                  <a:pt x="5401" y="6456"/>
                </a:lnTo>
                <a:lnTo>
                  <a:pt x="5264" y="6498"/>
                </a:lnTo>
                <a:lnTo>
                  <a:pt x="5122" y="6528"/>
                </a:lnTo>
                <a:lnTo>
                  <a:pt x="4976" y="6548"/>
                </a:lnTo>
                <a:lnTo>
                  <a:pt x="4829" y="6554"/>
                </a:lnTo>
                <a:lnTo>
                  <a:pt x="4681" y="6548"/>
                </a:lnTo>
                <a:lnTo>
                  <a:pt x="4538" y="6528"/>
                </a:lnTo>
                <a:lnTo>
                  <a:pt x="4396" y="6500"/>
                </a:lnTo>
                <a:lnTo>
                  <a:pt x="4262" y="6458"/>
                </a:lnTo>
                <a:lnTo>
                  <a:pt x="4131" y="6407"/>
                </a:lnTo>
                <a:lnTo>
                  <a:pt x="4005" y="6345"/>
                </a:lnTo>
                <a:lnTo>
                  <a:pt x="3885" y="6275"/>
                </a:lnTo>
                <a:lnTo>
                  <a:pt x="3774" y="6193"/>
                </a:lnTo>
                <a:lnTo>
                  <a:pt x="3668" y="6106"/>
                </a:lnTo>
                <a:lnTo>
                  <a:pt x="3568" y="6008"/>
                </a:lnTo>
                <a:lnTo>
                  <a:pt x="3478" y="5904"/>
                </a:lnTo>
                <a:lnTo>
                  <a:pt x="3397" y="5793"/>
                </a:lnTo>
                <a:lnTo>
                  <a:pt x="3323" y="5675"/>
                </a:lnTo>
                <a:lnTo>
                  <a:pt x="2950" y="6048"/>
                </a:lnTo>
                <a:lnTo>
                  <a:pt x="2852" y="6139"/>
                </a:lnTo>
                <a:lnTo>
                  <a:pt x="2746" y="6221"/>
                </a:lnTo>
                <a:lnTo>
                  <a:pt x="2639" y="6295"/>
                </a:lnTo>
                <a:lnTo>
                  <a:pt x="2525" y="6361"/>
                </a:lnTo>
                <a:lnTo>
                  <a:pt x="2407" y="6415"/>
                </a:lnTo>
                <a:lnTo>
                  <a:pt x="2288" y="6460"/>
                </a:lnTo>
                <a:lnTo>
                  <a:pt x="2166" y="6498"/>
                </a:lnTo>
                <a:lnTo>
                  <a:pt x="2042" y="6526"/>
                </a:lnTo>
                <a:lnTo>
                  <a:pt x="1917" y="6544"/>
                </a:lnTo>
                <a:lnTo>
                  <a:pt x="1791" y="6552"/>
                </a:lnTo>
                <a:lnTo>
                  <a:pt x="1665" y="6552"/>
                </a:lnTo>
                <a:lnTo>
                  <a:pt x="1538" y="6544"/>
                </a:lnTo>
                <a:lnTo>
                  <a:pt x="1414" y="6526"/>
                </a:lnTo>
                <a:lnTo>
                  <a:pt x="1288" y="6498"/>
                </a:lnTo>
                <a:lnTo>
                  <a:pt x="1167" y="6460"/>
                </a:lnTo>
                <a:lnTo>
                  <a:pt x="1047" y="6415"/>
                </a:lnTo>
                <a:lnTo>
                  <a:pt x="931" y="6361"/>
                </a:lnTo>
                <a:lnTo>
                  <a:pt x="818" y="6295"/>
                </a:lnTo>
                <a:lnTo>
                  <a:pt x="708" y="6221"/>
                </a:lnTo>
                <a:lnTo>
                  <a:pt x="604" y="6139"/>
                </a:lnTo>
                <a:lnTo>
                  <a:pt x="505" y="6048"/>
                </a:lnTo>
                <a:lnTo>
                  <a:pt x="413" y="5948"/>
                </a:lnTo>
                <a:lnTo>
                  <a:pt x="331" y="5844"/>
                </a:lnTo>
                <a:lnTo>
                  <a:pt x="257" y="5735"/>
                </a:lnTo>
                <a:lnTo>
                  <a:pt x="191" y="5621"/>
                </a:lnTo>
                <a:lnTo>
                  <a:pt x="138" y="5506"/>
                </a:lnTo>
                <a:lnTo>
                  <a:pt x="92" y="5386"/>
                </a:lnTo>
                <a:lnTo>
                  <a:pt x="54" y="5264"/>
                </a:lnTo>
                <a:lnTo>
                  <a:pt x="26" y="5139"/>
                </a:lnTo>
                <a:lnTo>
                  <a:pt x="8" y="5015"/>
                </a:lnTo>
                <a:lnTo>
                  <a:pt x="0" y="4888"/>
                </a:lnTo>
                <a:lnTo>
                  <a:pt x="0" y="4762"/>
                </a:lnTo>
                <a:lnTo>
                  <a:pt x="8" y="4636"/>
                </a:lnTo>
                <a:lnTo>
                  <a:pt x="26" y="4511"/>
                </a:lnTo>
                <a:lnTo>
                  <a:pt x="54" y="4387"/>
                </a:lnTo>
                <a:lnTo>
                  <a:pt x="92" y="4266"/>
                </a:lnTo>
                <a:lnTo>
                  <a:pt x="138" y="4146"/>
                </a:lnTo>
                <a:lnTo>
                  <a:pt x="191" y="4029"/>
                </a:lnTo>
                <a:lnTo>
                  <a:pt x="257" y="3915"/>
                </a:lnTo>
                <a:lnTo>
                  <a:pt x="331" y="3807"/>
                </a:lnTo>
                <a:lnTo>
                  <a:pt x="413" y="3702"/>
                </a:lnTo>
                <a:lnTo>
                  <a:pt x="505" y="3604"/>
                </a:lnTo>
                <a:lnTo>
                  <a:pt x="517" y="3590"/>
                </a:lnTo>
                <a:lnTo>
                  <a:pt x="537" y="3572"/>
                </a:lnTo>
                <a:lnTo>
                  <a:pt x="562" y="3544"/>
                </a:lnTo>
                <a:lnTo>
                  <a:pt x="596" y="3512"/>
                </a:lnTo>
                <a:lnTo>
                  <a:pt x="636" y="3472"/>
                </a:lnTo>
                <a:lnTo>
                  <a:pt x="682" y="3427"/>
                </a:lnTo>
                <a:lnTo>
                  <a:pt x="732" y="3375"/>
                </a:lnTo>
                <a:lnTo>
                  <a:pt x="790" y="3319"/>
                </a:lnTo>
                <a:lnTo>
                  <a:pt x="852" y="3257"/>
                </a:lnTo>
                <a:lnTo>
                  <a:pt x="917" y="3191"/>
                </a:lnTo>
                <a:lnTo>
                  <a:pt x="987" y="3122"/>
                </a:lnTo>
                <a:lnTo>
                  <a:pt x="1061" y="3046"/>
                </a:lnTo>
                <a:lnTo>
                  <a:pt x="1141" y="2968"/>
                </a:lnTo>
                <a:lnTo>
                  <a:pt x="1221" y="2886"/>
                </a:lnTo>
                <a:lnTo>
                  <a:pt x="1306" y="2803"/>
                </a:lnTo>
                <a:lnTo>
                  <a:pt x="1392" y="2715"/>
                </a:lnTo>
                <a:lnTo>
                  <a:pt x="1482" y="2625"/>
                </a:lnTo>
                <a:lnTo>
                  <a:pt x="1574" y="2535"/>
                </a:lnTo>
                <a:lnTo>
                  <a:pt x="1667" y="2442"/>
                </a:lnTo>
                <a:lnTo>
                  <a:pt x="1761" y="2348"/>
                </a:lnTo>
                <a:lnTo>
                  <a:pt x="1857" y="2252"/>
                </a:lnTo>
                <a:lnTo>
                  <a:pt x="1953" y="2155"/>
                </a:lnTo>
                <a:lnTo>
                  <a:pt x="2050" y="2059"/>
                </a:lnTo>
                <a:lnTo>
                  <a:pt x="2146" y="1963"/>
                </a:lnTo>
                <a:lnTo>
                  <a:pt x="2242" y="1866"/>
                </a:lnTo>
                <a:lnTo>
                  <a:pt x="2338" y="1770"/>
                </a:lnTo>
                <a:lnTo>
                  <a:pt x="2433" y="1676"/>
                </a:lnTo>
                <a:lnTo>
                  <a:pt x="2527" y="1583"/>
                </a:lnTo>
                <a:lnTo>
                  <a:pt x="2619" y="1491"/>
                </a:lnTo>
                <a:lnTo>
                  <a:pt x="2709" y="1401"/>
                </a:lnTo>
                <a:lnTo>
                  <a:pt x="2794" y="1314"/>
                </a:lnTo>
                <a:lnTo>
                  <a:pt x="2880" y="1230"/>
                </a:lnTo>
                <a:lnTo>
                  <a:pt x="2962" y="1148"/>
                </a:lnTo>
                <a:lnTo>
                  <a:pt x="3040" y="1070"/>
                </a:lnTo>
                <a:lnTo>
                  <a:pt x="3115" y="995"/>
                </a:lnTo>
                <a:lnTo>
                  <a:pt x="3185" y="923"/>
                </a:lnTo>
                <a:lnTo>
                  <a:pt x="3253" y="857"/>
                </a:lnTo>
                <a:lnTo>
                  <a:pt x="3315" y="795"/>
                </a:lnTo>
                <a:lnTo>
                  <a:pt x="3373" y="738"/>
                </a:lnTo>
                <a:lnTo>
                  <a:pt x="3425" y="686"/>
                </a:lnTo>
                <a:lnTo>
                  <a:pt x="3470" y="640"/>
                </a:lnTo>
                <a:lnTo>
                  <a:pt x="3510" y="600"/>
                </a:lnTo>
                <a:lnTo>
                  <a:pt x="3544" y="566"/>
                </a:lnTo>
                <a:lnTo>
                  <a:pt x="3572" y="538"/>
                </a:lnTo>
                <a:lnTo>
                  <a:pt x="3592" y="518"/>
                </a:lnTo>
                <a:lnTo>
                  <a:pt x="3604" y="504"/>
                </a:lnTo>
                <a:lnTo>
                  <a:pt x="3704" y="413"/>
                </a:lnTo>
                <a:lnTo>
                  <a:pt x="3810" y="331"/>
                </a:lnTo>
                <a:lnTo>
                  <a:pt x="3917" y="257"/>
                </a:lnTo>
                <a:lnTo>
                  <a:pt x="4031" y="193"/>
                </a:lnTo>
                <a:lnTo>
                  <a:pt x="4147" y="138"/>
                </a:lnTo>
                <a:lnTo>
                  <a:pt x="4266" y="92"/>
                </a:lnTo>
                <a:lnTo>
                  <a:pt x="4390" y="54"/>
                </a:lnTo>
                <a:lnTo>
                  <a:pt x="4514" y="28"/>
                </a:lnTo>
                <a:lnTo>
                  <a:pt x="4639" y="8"/>
                </a:lnTo>
                <a:lnTo>
                  <a:pt x="4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" name="Lentelė 3">
            <a:extLst>
              <a:ext uri="{FF2B5EF4-FFF2-40B4-BE49-F238E27FC236}">
                <a16:creationId xmlns:a16="http://schemas.microsoft.com/office/drawing/2014/main" id="{648F8439-8CF1-4698-92DE-F81EFAE33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7998"/>
              </p:ext>
            </p:extLst>
          </p:nvPr>
        </p:nvGraphicFramePr>
        <p:xfrm>
          <a:off x="2006025" y="1025914"/>
          <a:ext cx="9802044" cy="5426259"/>
        </p:xfrm>
        <a:graphic>
          <a:graphicData uri="http://schemas.openxmlformats.org/drawingml/2006/table">
            <a:tbl>
              <a:tblPr firstRow="1" firstCol="1" bandRow="1"/>
              <a:tblGrid>
                <a:gridCol w="4272186">
                  <a:extLst>
                    <a:ext uri="{9D8B030D-6E8A-4147-A177-3AD203B41FA5}">
                      <a16:colId xmlns:a16="http://schemas.microsoft.com/office/drawing/2014/main" val="1637977839"/>
                    </a:ext>
                  </a:extLst>
                </a:gridCol>
                <a:gridCol w="5529858">
                  <a:extLst>
                    <a:ext uri="{9D8B030D-6E8A-4147-A177-3AD203B41FA5}">
                      <a16:colId xmlns:a16="http://schemas.microsoft.com/office/drawing/2014/main" val="2526277581"/>
                    </a:ext>
                  </a:extLst>
                </a:gridCol>
              </a:tblGrid>
              <a:tr h="6178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Мета проекту -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підвищити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наявність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та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доступність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хірургічних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послуг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у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Трускавці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026606"/>
                  </a:ext>
                </a:extLst>
              </a:tr>
              <a:tr h="676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Проблеми,</a:t>
                      </a:r>
                      <a:r>
                        <a:rPr lang="uk-UA" sz="18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які необхідно 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вирішити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рамках проекту</a:t>
                      </a: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lt-LT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Мінімальні результати, яких необхідно досягнути: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Нереалізована можливість виконання щонайменше 680 мало-інвазивних хірургічних операцій на рік, з числа поточних операцій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Створено інфраструктуру (включаючи приміщення та обладнання) та функціонуючу систему медичного обслуговування, яка забезпечить </a:t>
                      </a:r>
                      <a:r>
                        <a:rPr lang="uk-UA" sz="1800" b="0" kern="12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щонайменше 5</a:t>
                      </a:r>
                      <a:r>
                        <a:rPr lang="lt-LT" sz="1800" b="0" kern="12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uk-UA" sz="1800" b="0" kern="12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мало-інвазивне </a:t>
                      </a:r>
                      <a:r>
                        <a:rPr lang="uk-UA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хірургічне втручання на місяць.</a:t>
                      </a:r>
                      <a:endParaRPr lang="en-GB" sz="1800" b="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8899"/>
                  </a:ext>
                </a:extLst>
              </a:tr>
              <a:tr h="1235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Можливості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надання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мало-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хірургічних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послуг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іноземним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туристам не 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повністю</a:t>
                      </a: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реалізовані</a:t>
                      </a:r>
                      <a:endParaRPr lang="ru-RU" sz="1800" b="1" kern="12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vl="0"/>
                      <a:endParaRPr lang="en-GB" sz="1800" b="1" kern="12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Забезпечено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доступ до (платних) мало-</a:t>
                      </a:r>
                      <a:r>
                        <a:rPr lang="uk-UA" sz="1800" b="0" baseline="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хірургічних послуг для туристів Трускавця, як українських так і іноземних</a:t>
                      </a:r>
                      <a:r>
                        <a:rPr lang="en-GB" sz="18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800" b="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393278"/>
                  </a:ext>
                </a:extLst>
              </a:tr>
              <a:tr h="1235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Приміщення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площею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474 м2,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розташовані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3-му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поверсі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хірургічного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корпусу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лікарні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невикористовуються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та є в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аварійному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стані</a:t>
                      </a:r>
                      <a:endParaRPr lang="ru-RU" sz="1800" noProof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Реконструйовано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приміщення, розташоване на 3-ому поверсі Хірургічного корпусу лікарні у відповідності до правових вимог до медичних (лікар</a:t>
                      </a:r>
                      <a:r>
                        <a:rPr lang="ru-RU" sz="1800" b="0" baseline="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няних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приміщень</a:t>
                      </a:r>
                      <a:r>
                        <a:rPr lang="en-GB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603654"/>
                  </a:ext>
                </a:extLst>
              </a:tr>
            </a:tbl>
          </a:graphicData>
        </a:graphic>
      </p:graphicFrame>
      <p:sp>
        <p:nvSpPr>
          <p:cNvPr id="11" name="Freeform 16"/>
          <p:cNvSpPr>
            <a:spLocks noEditPoints="1"/>
          </p:cNvSpPr>
          <p:nvPr/>
        </p:nvSpPr>
        <p:spPr bwMode="auto">
          <a:xfrm>
            <a:off x="1738257" y="5275385"/>
            <a:ext cx="293277" cy="311181"/>
          </a:xfrm>
          <a:custGeom>
            <a:avLst/>
            <a:gdLst>
              <a:gd name="T0" fmla="*/ 2256 w 6560"/>
              <a:gd name="T1" fmla="*/ 4389 h 6556"/>
              <a:gd name="T2" fmla="*/ 2190 w 6560"/>
              <a:gd name="T3" fmla="*/ 4473 h 6556"/>
              <a:gd name="T4" fmla="*/ 2204 w 6560"/>
              <a:gd name="T5" fmla="*/ 4575 h 6556"/>
              <a:gd name="T6" fmla="*/ 2733 w 6560"/>
              <a:gd name="T7" fmla="*/ 4724 h 6556"/>
              <a:gd name="T8" fmla="*/ 2358 w 6560"/>
              <a:gd name="T9" fmla="*/ 4375 h 6556"/>
              <a:gd name="T10" fmla="*/ 3107 w 6560"/>
              <a:gd name="T11" fmla="*/ 3829 h 6556"/>
              <a:gd name="T12" fmla="*/ 3024 w 6560"/>
              <a:gd name="T13" fmla="*/ 3893 h 6556"/>
              <a:gd name="T14" fmla="*/ 3012 w 6560"/>
              <a:gd name="T15" fmla="*/ 3997 h 6556"/>
              <a:gd name="T16" fmla="*/ 3223 w 6560"/>
              <a:gd name="T17" fmla="*/ 4234 h 6556"/>
              <a:gd name="T18" fmla="*/ 3211 w 6560"/>
              <a:gd name="T19" fmla="*/ 3843 h 6556"/>
              <a:gd name="T20" fmla="*/ 3690 w 6560"/>
              <a:gd name="T21" fmla="*/ 3006 h 6556"/>
              <a:gd name="T22" fmla="*/ 3594 w 6560"/>
              <a:gd name="T23" fmla="*/ 3046 h 6556"/>
              <a:gd name="T24" fmla="*/ 3552 w 6560"/>
              <a:gd name="T25" fmla="*/ 3141 h 6556"/>
              <a:gd name="T26" fmla="*/ 3594 w 6560"/>
              <a:gd name="T27" fmla="*/ 3239 h 6556"/>
              <a:gd name="T28" fmla="*/ 3786 w 6560"/>
              <a:gd name="T29" fmla="*/ 3046 h 6556"/>
              <a:gd name="T30" fmla="*/ 3690 w 6560"/>
              <a:gd name="T31" fmla="*/ 3006 h 6556"/>
              <a:gd name="T32" fmla="*/ 3313 w 6560"/>
              <a:gd name="T33" fmla="*/ 2476 h 6556"/>
              <a:gd name="T34" fmla="*/ 3610 w 6560"/>
              <a:gd name="T35" fmla="*/ 2534 h 6556"/>
              <a:gd name="T36" fmla="*/ 3863 w 6560"/>
              <a:gd name="T37" fmla="*/ 2601 h 6556"/>
              <a:gd name="T38" fmla="*/ 4101 w 6560"/>
              <a:gd name="T39" fmla="*/ 2663 h 6556"/>
              <a:gd name="T40" fmla="*/ 4370 w 6560"/>
              <a:gd name="T41" fmla="*/ 2715 h 6556"/>
              <a:gd name="T42" fmla="*/ 4713 w 6560"/>
              <a:gd name="T43" fmla="*/ 2747 h 6556"/>
              <a:gd name="T44" fmla="*/ 5329 w 6560"/>
              <a:gd name="T45" fmla="*/ 0 h 6556"/>
              <a:gd name="T46" fmla="*/ 5427 w 6560"/>
              <a:gd name="T47" fmla="*/ 40 h 6556"/>
              <a:gd name="T48" fmla="*/ 6556 w 6560"/>
              <a:gd name="T49" fmla="*/ 1194 h 6556"/>
              <a:gd name="T50" fmla="*/ 6542 w 6560"/>
              <a:gd name="T51" fmla="*/ 1298 h 6556"/>
              <a:gd name="T52" fmla="*/ 6458 w 6560"/>
              <a:gd name="T53" fmla="*/ 1361 h 6556"/>
              <a:gd name="T54" fmla="*/ 6355 w 6560"/>
              <a:gd name="T55" fmla="*/ 1347 h 6556"/>
              <a:gd name="T56" fmla="*/ 5443 w 6560"/>
              <a:gd name="T57" fmla="*/ 1856 h 6556"/>
              <a:gd name="T58" fmla="*/ 5970 w 6560"/>
              <a:gd name="T59" fmla="*/ 2412 h 6556"/>
              <a:gd name="T60" fmla="*/ 6014 w 6560"/>
              <a:gd name="T61" fmla="*/ 2595 h 6556"/>
              <a:gd name="T62" fmla="*/ 5970 w 6560"/>
              <a:gd name="T63" fmla="*/ 2779 h 6556"/>
              <a:gd name="T64" fmla="*/ 5844 w 6560"/>
              <a:gd name="T65" fmla="*/ 2928 h 6556"/>
              <a:gd name="T66" fmla="*/ 5668 w 6560"/>
              <a:gd name="T67" fmla="*/ 3000 h 6556"/>
              <a:gd name="T68" fmla="*/ 5475 w 6560"/>
              <a:gd name="T69" fmla="*/ 2986 h 6556"/>
              <a:gd name="T70" fmla="*/ 5313 w 6560"/>
              <a:gd name="T71" fmla="*/ 2884 h 6556"/>
              <a:gd name="T72" fmla="*/ 2391 w 6560"/>
              <a:gd name="T73" fmla="*/ 5446 h 6556"/>
              <a:gd name="T74" fmla="*/ 2310 w 6560"/>
              <a:gd name="T75" fmla="*/ 5464 h 6556"/>
              <a:gd name="T76" fmla="*/ 2192 w 6560"/>
              <a:gd name="T77" fmla="*/ 5456 h 6556"/>
              <a:gd name="T78" fmla="*/ 1991 w 6560"/>
              <a:gd name="T79" fmla="*/ 5426 h 6556"/>
              <a:gd name="T80" fmla="*/ 1751 w 6560"/>
              <a:gd name="T81" fmla="*/ 5358 h 6556"/>
              <a:gd name="T82" fmla="*/ 1514 w 6560"/>
              <a:gd name="T83" fmla="*/ 5236 h 6556"/>
              <a:gd name="T84" fmla="*/ 172 w 6560"/>
              <a:gd name="T85" fmla="*/ 6552 h 6556"/>
              <a:gd name="T86" fmla="*/ 70 w 6560"/>
              <a:gd name="T87" fmla="*/ 6538 h 6556"/>
              <a:gd name="T88" fmla="*/ 4 w 6560"/>
              <a:gd name="T89" fmla="*/ 6454 h 6556"/>
              <a:gd name="T90" fmla="*/ 18 w 6560"/>
              <a:gd name="T91" fmla="*/ 6353 h 6556"/>
              <a:gd name="T92" fmla="*/ 1277 w 6560"/>
              <a:gd name="T93" fmla="*/ 4973 h 6556"/>
              <a:gd name="T94" fmla="*/ 1179 w 6560"/>
              <a:gd name="T95" fmla="*/ 4746 h 6556"/>
              <a:gd name="T96" fmla="*/ 1123 w 6560"/>
              <a:gd name="T97" fmla="*/ 4527 h 6556"/>
              <a:gd name="T98" fmla="*/ 1099 w 6560"/>
              <a:gd name="T99" fmla="*/ 4347 h 6556"/>
              <a:gd name="T100" fmla="*/ 1093 w 6560"/>
              <a:gd name="T101" fmla="*/ 4246 h 6556"/>
              <a:gd name="T102" fmla="*/ 1111 w 6560"/>
              <a:gd name="T103" fmla="*/ 4166 h 6556"/>
              <a:gd name="T104" fmla="*/ 3674 w 6560"/>
              <a:gd name="T105" fmla="*/ 1246 h 6556"/>
              <a:gd name="T106" fmla="*/ 3572 w 6560"/>
              <a:gd name="T107" fmla="*/ 1080 h 6556"/>
              <a:gd name="T108" fmla="*/ 3558 w 6560"/>
              <a:gd name="T109" fmla="*/ 893 h 6556"/>
              <a:gd name="T110" fmla="*/ 3630 w 6560"/>
              <a:gd name="T111" fmla="*/ 718 h 6556"/>
              <a:gd name="T112" fmla="*/ 3780 w 6560"/>
              <a:gd name="T113" fmla="*/ 590 h 6556"/>
              <a:gd name="T114" fmla="*/ 3963 w 6560"/>
              <a:gd name="T115" fmla="*/ 546 h 6556"/>
              <a:gd name="T116" fmla="*/ 4147 w 6560"/>
              <a:gd name="T117" fmla="*/ 590 h 6556"/>
              <a:gd name="T118" fmla="*/ 4703 w 6560"/>
              <a:gd name="T119" fmla="*/ 1116 h 6556"/>
              <a:gd name="T120" fmla="*/ 5212 w 6560"/>
              <a:gd name="T121" fmla="*/ 205 h 6556"/>
              <a:gd name="T122" fmla="*/ 5198 w 6560"/>
              <a:gd name="T123" fmla="*/ 102 h 6556"/>
              <a:gd name="T124" fmla="*/ 5262 w 6560"/>
              <a:gd name="T125" fmla="*/ 18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6556">
                <a:moveTo>
                  <a:pt x="2324" y="4371"/>
                </a:moveTo>
                <a:lnTo>
                  <a:pt x="2288" y="4375"/>
                </a:lnTo>
                <a:lnTo>
                  <a:pt x="2256" y="4389"/>
                </a:lnTo>
                <a:lnTo>
                  <a:pt x="2226" y="4411"/>
                </a:lnTo>
                <a:lnTo>
                  <a:pt x="2204" y="4439"/>
                </a:lnTo>
                <a:lnTo>
                  <a:pt x="2190" y="4473"/>
                </a:lnTo>
                <a:lnTo>
                  <a:pt x="2186" y="4507"/>
                </a:lnTo>
                <a:lnTo>
                  <a:pt x="2190" y="4543"/>
                </a:lnTo>
                <a:lnTo>
                  <a:pt x="2204" y="4575"/>
                </a:lnTo>
                <a:lnTo>
                  <a:pt x="2226" y="4605"/>
                </a:lnTo>
                <a:lnTo>
                  <a:pt x="2539" y="4918"/>
                </a:lnTo>
                <a:lnTo>
                  <a:pt x="2733" y="4724"/>
                </a:lnTo>
                <a:lnTo>
                  <a:pt x="2419" y="4411"/>
                </a:lnTo>
                <a:lnTo>
                  <a:pt x="2391" y="4389"/>
                </a:lnTo>
                <a:lnTo>
                  <a:pt x="2358" y="4375"/>
                </a:lnTo>
                <a:lnTo>
                  <a:pt x="2324" y="4371"/>
                </a:lnTo>
                <a:close/>
                <a:moveTo>
                  <a:pt x="3143" y="3825"/>
                </a:moveTo>
                <a:lnTo>
                  <a:pt x="3107" y="3829"/>
                </a:lnTo>
                <a:lnTo>
                  <a:pt x="3076" y="3843"/>
                </a:lnTo>
                <a:lnTo>
                  <a:pt x="3046" y="3865"/>
                </a:lnTo>
                <a:lnTo>
                  <a:pt x="3024" y="3893"/>
                </a:lnTo>
                <a:lnTo>
                  <a:pt x="3012" y="3927"/>
                </a:lnTo>
                <a:lnTo>
                  <a:pt x="3006" y="3961"/>
                </a:lnTo>
                <a:lnTo>
                  <a:pt x="3012" y="3997"/>
                </a:lnTo>
                <a:lnTo>
                  <a:pt x="3024" y="4029"/>
                </a:lnTo>
                <a:lnTo>
                  <a:pt x="3046" y="4058"/>
                </a:lnTo>
                <a:lnTo>
                  <a:pt x="3223" y="4234"/>
                </a:lnTo>
                <a:lnTo>
                  <a:pt x="3417" y="4040"/>
                </a:lnTo>
                <a:lnTo>
                  <a:pt x="3239" y="3865"/>
                </a:lnTo>
                <a:lnTo>
                  <a:pt x="3211" y="3843"/>
                </a:lnTo>
                <a:lnTo>
                  <a:pt x="3177" y="3829"/>
                </a:lnTo>
                <a:lnTo>
                  <a:pt x="3143" y="3825"/>
                </a:lnTo>
                <a:close/>
                <a:moveTo>
                  <a:pt x="3690" y="3006"/>
                </a:moveTo>
                <a:lnTo>
                  <a:pt x="3656" y="3010"/>
                </a:lnTo>
                <a:lnTo>
                  <a:pt x="3622" y="3022"/>
                </a:lnTo>
                <a:lnTo>
                  <a:pt x="3594" y="3046"/>
                </a:lnTo>
                <a:lnTo>
                  <a:pt x="3570" y="3074"/>
                </a:lnTo>
                <a:lnTo>
                  <a:pt x="3558" y="3108"/>
                </a:lnTo>
                <a:lnTo>
                  <a:pt x="3552" y="3141"/>
                </a:lnTo>
                <a:lnTo>
                  <a:pt x="3558" y="3175"/>
                </a:lnTo>
                <a:lnTo>
                  <a:pt x="3570" y="3209"/>
                </a:lnTo>
                <a:lnTo>
                  <a:pt x="3594" y="3239"/>
                </a:lnTo>
                <a:lnTo>
                  <a:pt x="3907" y="3552"/>
                </a:lnTo>
                <a:lnTo>
                  <a:pt x="4099" y="3359"/>
                </a:lnTo>
                <a:lnTo>
                  <a:pt x="3786" y="3046"/>
                </a:lnTo>
                <a:lnTo>
                  <a:pt x="3758" y="3022"/>
                </a:lnTo>
                <a:lnTo>
                  <a:pt x="3724" y="3010"/>
                </a:lnTo>
                <a:lnTo>
                  <a:pt x="3690" y="3006"/>
                </a:lnTo>
                <a:close/>
                <a:moveTo>
                  <a:pt x="4043" y="1617"/>
                </a:moveTo>
                <a:lnTo>
                  <a:pt x="3197" y="2462"/>
                </a:lnTo>
                <a:lnTo>
                  <a:pt x="3313" y="2476"/>
                </a:lnTo>
                <a:lnTo>
                  <a:pt x="3419" y="2494"/>
                </a:lnTo>
                <a:lnTo>
                  <a:pt x="3518" y="2512"/>
                </a:lnTo>
                <a:lnTo>
                  <a:pt x="3610" y="2534"/>
                </a:lnTo>
                <a:lnTo>
                  <a:pt x="3698" y="2555"/>
                </a:lnTo>
                <a:lnTo>
                  <a:pt x="3782" y="2577"/>
                </a:lnTo>
                <a:lnTo>
                  <a:pt x="3863" y="2601"/>
                </a:lnTo>
                <a:lnTo>
                  <a:pt x="3941" y="2623"/>
                </a:lnTo>
                <a:lnTo>
                  <a:pt x="4021" y="2643"/>
                </a:lnTo>
                <a:lnTo>
                  <a:pt x="4101" y="2663"/>
                </a:lnTo>
                <a:lnTo>
                  <a:pt x="4185" y="2683"/>
                </a:lnTo>
                <a:lnTo>
                  <a:pt x="4274" y="2701"/>
                </a:lnTo>
                <a:lnTo>
                  <a:pt x="4370" y="2715"/>
                </a:lnTo>
                <a:lnTo>
                  <a:pt x="4474" y="2729"/>
                </a:lnTo>
                <a:lnTo>
                  <a:pt x="4587" y="2739"/>
                </a:lnTo>
                <a:lnTo>
                  <a:pt x="4713" y="2747"/>
                </a:lnTo>
                <a:lnTo>
                  <a:pt x="4942" y="2516"/>
                </a:lnTo>
                <a:lnTo>
                  <a:pt x="4043" y="1617"/>
                </a:lnTo>
                <a:close/>
                <a:moveTo>
                  <a:pt x="5329" y="0"/>
                </a:moveTo>
                <a:lnTo>
                  <a:pt x="5365" y="4"/>
                </a:lnTo>
                <a:lnTo>
                  <a:pt x="5397" y="18"/>
                </a:lnTo>
                <a:lnTo>
                  <a:pt x="5427" y="40"/>
                </a:lnTo>
                <a:lnTo>
                  <a:pt x="6520" y="1132"/>
                </a:lnTo>
                <a:lnTo>
                  <a:pt x="6542" y="1162"/>
                </a:lnTo>
                <a:lnTo>
                  <a:pt x="6556" y="1194"/>
                </a:lnTo>
                <a:lnTo>
                  <a:pt x="6560" y="1230"/>
                </a:lnTo>
                <a:lnTo>
                  <a:pt x="6556" y="1264"/>
                </a:lnTo>
                <a:lnTo>
                  <a:pt x="6542" y="1298"/>
                </a:lnTo>
                <a:lnTo>
                  <a:pt x="6520" y="1326"/>
                </a:lnTo>
                <a:lnTo>
                  <a:pt x="6490" y="1347"/>
                </a:lnTo>
                <a:lnTo>
                  <a:pt x="6458" y="1361"/>
                </a:lnTo>
                <a:lnTo>
                  <a:pt x="6422" y="1365"/>
                </a:lnTo>
                <a:lnTo>
                  <a:pt x="6388" y="1361"/>
                </a:lnTo>
                <a:lnTo>
                  <a:pt x="6355" y="1347"/>
                </a:lnTo>
                <a:lnTo>
                  <a:pt x="6327" y="1326"/>
                </a:lnTo>
                <a:lnTo>
                  <a:pt x="6149" y="1150"/>
                </a:lnTo>
                <a:lnTo>
                  <a:pt x="5443" y="1856"/>
                </a:lnTo>
                <a:lnTo>
                  <a:pt x="5894" y="2306"/>
                </a:lnTo>
                <a:lnTo>
                  <a:pt x="5936" y="2356"/>
                </a:lnTo>
                <a:lnTo>
                  <a:pt x="5970" y="2412"/>
                </a:lnTo>
                <a:lnTo>
                  <a:pt x="5994" y="2472"/>
                </a:lnTo>
                <a:lnTo>
                  <a:pt x="6008" y="2534"/>
                </a:lnTo>
                <a:lnTo>
                  <a:pt x="6014" y="2595"/>
                </a:lnTo>
                <a:lnTo>
                  <a:pt x="6008" y="2657"/>
                </a:lnTo>
                <a:lnTo>
                  <a:pt x="5994" y="2719"/>
                </a:lnTo>
                <a:lnTo>
                  <a:pt x="5970" y="2779"/>
                </a:lnTo>
                <a:lnTo>
                  <a:pt x="5936" y="2835"/>
                </a:lnTo>
                <a:lnTo>
                  <a:pt x="5894" y="2884"/>
                </a:lnTo>
                <a:lnTo>
                  <a:pt x="5844" y="2928"/>
                </a:lnTo>
                <a:lnTo>
                  <a:pt x="5788" y="2960"/>
                </a:lnTo>
                <a:lnTo>
                  <a:pt x="5730" y="2986"/>
                </a:lnTo>
                <a:lnTo>
                  <a:pt x="5668" y="3000"/>
                </a:lnTo>
                <a:lnTo>
                  <a:pt x="5603" y="3006"/>
                </a:lnTo>
                <a:lnTo>
                  <a:pt x="5539" y="3000"/>
                </a:lnTo>
                <a:lnTo>
                  <a:pt x="5475" y="2986"/>
                </a:lnTo>
                <a:lnTo>
                  <a:pt x="5417" y="2960"/>
                </a:lnTo>
                <a:lnTo>
                  <a:pt x="5363" y="2928"/>
                </a:lnTo>
                <a:lnTo>
                  <a:pt x="5313" y="2884"/>
                </a:lnTo>
                <a:lnTo>
                  <a:pt x="5136" y="2709"/>
                </a:lnTo>
                <a:lnTo>
                  <a:pt x="2419" y="5424"/>
                </a:lnTo>
                <a:lnTo>
                  <a:pt x="2391" y="5446"/>
                </a:lnTo>
                <a:lnTo>
                  <a:pt x="2360" y="5458"/>
                </a:lnTo>
                <a:lnTo>
                  <a:pt x="2324" y="5464"/>
                </a:lnTo>
                <a:lnTo>
                  <a:pt x="2310" y="5464"/>
                </a:lnTo>
                <a:lnTo>
                  <a:pt x="2282" y="5462"/>
                </a:lnTo>
                <a:lnTo>
                  <a:pt x="2244" y="5460"/>
                </a:lnTo>
                <a:lnTo>
                  <a:pt x="2192" y="5456"/>
                </a:lnTo>
                <a:lnTo>
                  <a:pt x="2132" y="5450"/>
                </a:lnTo>
                <a:lnTo>
                  <a:pt x="2064" y="5440"/>
                </a:lnTo>
                <a:lnTo>
                  <a:pt x="1991" y="5426"/>
                </a:lnTo>
                <a:lnTo>
                  <a:pt x="1913" y="5408"/>
                </a:lnTo>
                <a:lnTo>
                  <a:pt x="1833" y="5386"/>
                </a:lnTo>
                <a:lnTo>
                  <a:pt x="1751" y="5358"/>
                </a:lnTo>
                <a:lnTo>
                  <a:pt x="1669" y="5324"/>
                </a:lnTo>
                <a:lnTo>
                  <a:pt x="1590" y="5284"/>
                </a:lnTo>
                <a:lnTo>
                  <a:pt x="1514" y="5236"/>
                </a:lnTo>
                <a:lnTo>
                  <a:pt x="233" y="6516"/>
                </a:lnTo>
                <a:lnTo>
                  <a:pt x="203" y="6538"/>
                </a:lnTo>
                <a:lnTo>
                  <a:pt x="172" y="6552"/>
                </a:lnTo>
                <a:lnTo>
                  <a:pt x="138" y="6556"/>
                </a:lnTo>
                <a:lnTo>
                  <a:pt x="102" y="6552"/>
                </a:lnTo>
                <a:lnTo>
                  <a:pt x="70" y="6538"/>
                </a:lnTo>
                <a:lnTo>
                  <a:pt x="40" y="6516"/>
                </a:lnTo>
                <a:lnTo>
                  <a:pt x="18" y="6486"/>
                </a:lnTo>
                <a:lnTo>
                  <a:pt x="4" y="6454"/>
                </a:lnTo>
                <a:lnTo>
                  <a:pt x="0" y="6419"/>
                </a:lnTo>
                <a:lnTo>
                  <a:pt x="4" y="6385"/>
                </a:lnTo>
                <a:lnTo>
                  <a:pt x="18" y="6353"/>
                </a:lnTo>
                <a:lnTo>
                  <a:pt x="40" y="6323"/>
                </a:lnTo>
                <a:lnTo>
                  <a:pt x="1320" y="5043"/>
                </a:lnTo>
                <a:lnTo>
                  <a:pt x="1277" y="4973"/>
                </a:lnTo>
                <a:lnTo>
                  <a:pt x="1239" y="4900"/>
                </a:lnTo>
                <a:lnTo>
                  <a:pt x="1205" y="4824"/>
                </a:lnTo>
                <a:lnTo>
                  <a:pt x="1179" y="4746"/>
                </a:lnTo>
                <a:lnTo>
                  <a:pt x="1155" y="4670"/>
                </a:lnTo>
                <a:lnTo>
                  <a:pt x="1137" y="4597"/>
                </a:lnTo>
                <a:lnTo>
                  <a:pt x="1123" y="4527"/>
                </a:lnTo>
                <a:lnTo>
                  <a:pt x="1113" y="4461"/>
                </a:lnTo>
                <a:lnTo>
                  <a:pt x="1105" y="4401"/>
                </a:lnTo>
                <a:lnTo>
                  <a:pt x="1099" y="4347"/>
                </a:lnTo>
                <a:lnTo>
                  <a:pt x="1097" y="4304"/>
                </a:lnTo>
                <a:lnTo>
                  <a:pt x="1095" y="4270"/>
                </a:lnTo>
                <a:lnTo>
                  <a:pt x="1093" y="4246"/>
                </a:lnTo>
                <a:lnTo>
                  <a:pt x="1093" y="4234"/>
                </a:lnTo>
                <a:lnTo>
                  <a:pt x="1097" y="4198"/>
                </a:lnTo>
                <a:lnTo>
                  <a:pt x="1111" y="4166"/>
                </a:lnTo>
                <a:lnTo>
                  <a:pt x="1133" y="4138"/>
                </a:lnTo>
                <a:lnTo>
                  <a:pt x="3849" y="1423"/>
                </a:lnTo>
                <a:lnTo>
                  <a:pt x="3674" y="1246"/>
                </a:lnTo>
                <a:lnTo>
                  <a:pt x="3630" y="1196"/>
                </a:lnTo>
                <a:lnTo>
                  <a:pt x="3596" y="1140"/>
                </a:lnTo>
                <a:lnTo>
                  <a:pt x="3572" y="1080"/>
                </a:lnTo>
                <a:lnTo>
                  <a:pt x="3558" y="1019"/>
                </a:lnTo>
                <a:lnTo>
                  <a:pt x="3554" y="957"/>
                </a:lnTo>
                <a:lnTo>
                  <a:pt x="3558" y="893"/>
                </a:lnTo>
                <a:lnTo>
                  <a:pt x="3572" y="831"/>
                </a:lnTo>
                <a:lnTo>
                  <a:pt x="3596" y="773"/>
                </a:lnTo>
                <a:lnTo>
                  <a:pt x="3630" y="718"/>
                </a:lnTo>
                <a:lnTo>
                  <a:pt x="3674" y="666"/>
                </a:lnTo>
                <a:lnTo>
                  <a:pt x="3724" y="624"/>
                </a:lnTo>
                <a:lnTo>
                  <a:pt x="3780" y="590"/>
                </a:lnTo>
                <a:lnTo>
                  <a:pt x="3839" y="566"/>
                </a:lnTo>
                <a:lnTo>
                  <a:pt x="3899" y="552"/>
                </a:lnTo>
                <a:lnTo>
                  <a:pt x="3963" y="546"/>
                </a:lnTo>
                <a:lnTo>
                  <a:pt x="4025" y="552"/>
                </a:lnTo>
                <a:lnTo>
                  <a:pt x="4087" y="566"/>
                </a:lnTo>
                <a:lnTo>
                  <a:pt x="4147" y="590"/>
                </a:lnTo>
                <a:lnTo>
                  <a:pt x="4202" y="624"/>
                </a:lnTo>
                <a:lnTo>
                  <a:pt x="4252" y="666"/>
                </a:lnTo>
                <a:lnTo>
                  <a:pt x="4703" y="1116"/>
                </a:lnTo>
                <a:lnTo>
                  <a:pt x="5409" y="411"/>
                </a:lnTo>
                <a:lnTo>
                  <a:pt x="5234" y="233"/>
                </a:lnTo>
                <a:lnTo>
                  <a:pt x="5212" y="205"/>
                </a:lnTo>
                <a:lnTo>
                  <a:pt x="5198" y="171"/>
                </a:lnTo>
                <a:lnTo>
                  <a:pt x="5194" y="138"/>
                </a:lnTo>
                <a:lnTo>
                  <a:pt x="5198" y="102"/>
                </a:lnTo>
                <a:lnTo>
                  <a:pt x="5212" y="70"/>
                </a:lnTo>
                <a:lnTo>
                  <a:pt x="5234" y="40"/>
                </a:lnTo>
                <a:lnTo>
                  <a:pt x="5262" y="18"/>
                </a:lnTo>
                <a:lnTo>
                  <a:pt x="5295" y="4"/>
                </a:lnTo>
                <a:lnTo>
                  <a:pt x="532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716684" y="2798281"/>
            <a:ext cx="162744" cy="185945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0907" y="2594323"/>
            <a:ext cx="823638" cy="803722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1976" y="5430975"/>
            <a:ext cx="832569" cy="811196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267915" y="5625007"/>
            <a:ext cx="293277" cy="311181"/>
          </a:xfrm>
          <a:custGeom>
            <a:avLst/>
            <a:gdLst>
              <a:gd name="T0" fmla="*/ 2256 w 6560"/>
              <a:gd name="T1" fmla="*/ 4389 h 6556"/>
              <a:gd name="T2" fmla="*/ 2190 w 6560"/>
              <a:gd name="T3" fmla="*/ 4473 h 6556"/>
              <a:gd name="T4" fmla="*/ 2204 w 6560"/>
              <a:gd name="T5" fmla="*/ 4575 h 6556"/>
              <a:gd name="T6" fmla="*/ 2733 w 6560"/>
              <a:gd name="T7" fmla="*/ 4724 h 6556"/>
              <a:gd name="T8" fmla="*/ 2358 w 6560"/>
              <a:gd name="T9" fmla="*/ 4375 h 6556"/>
              <a:gd name="T10" fmla="*/ 3107 w 6560"/>
              <a:gd name="T11" fmla="*/ 3829 h 6556"/>
              <a:gd name="T12" fmla="*/ 3024 w 6560"/>
              <a:gd name="T13" fmla="*/ 3893 h 6556"/>
              <a:gd name="T14" fmla="*/ 3012 w 6560"/>
              <a:gd name="T15" fmla="*/ 3997 h 6556"/>
              <a:gd name="T16" fmla="*/ 3223 w 6560"/>
              <a:gd name="T17" fmla="*/ 4234 h 6556"/>
              <a:gd name="T18" fmla="*/ 3211 w 6560"/>
              <a:gd name="T19" fmla="*/ 3843 h 6556"/>
              <a:gd name="T20" fmla="*/ 3690 w 6560"/>
              <a:gd name="T21" fmla="*/ 3006 h 6556"/>
              <a:gd name="T22" fmla="*/ 3594 w 6560"/>
              <a:gd name="T23" fmla="*/ 3046 h 6556"/>
              <a:gd name="T24" fmla="*/ 3552 w 6560"/>
              <a:gd name="T25" fmla="*/ 3141 h 6556"/>
              <a:gd name="T26" fmla="*/ 3594 w 6560"/>
              <a:gd name="T27" fmla="*/ 3239 h 6556"/>
              <a:gd name="T28" fmla="*/ 3786 w 6560"/>
              <a:gd name="T29" fmla="*/ 3046 h 6556"/>
              <a:gd name="T30" fmla="*/ 3690 w 6560"/>
              <a:gd name="T31" fmla="*/ 3006 h 6556"/>
              <a:gd name="T32" fmla="*/ 3313 w 6560"/>
              <a:gd name="T33" fmla="*/ 2476 h 6556"/>
              <a:gd name="T34" fmla="*/ 3610 w 6560"/>
              <a:gd name="T35" fmla="*/ 2534 h 6556"/>
              <a:gd name="T36" fmla="*/ 3863 w 6560"/>
              <a:gd name="T37" fmla="*/ 2601 h 6556"/>
              <a:gd name="T38" fmla="*/ 4101 w 6560"/>
              <a:gd name="T39" fmla="*/ 2663 h 6556"/>
              <a:gd name="T40" fmla="*/ 4370 w 6560"/>
              <a:gd name="T41" fmla="*/ 2715 h 6556"/>
              <a:gd name="T42" fmla="*/ 4713 w 6560"/>
              <a:gd name="T43" fmla="*/ 2747 h 6556"/>
              <a:gd name="T44" fmla="*/ 5329 w 6560"/>
              <a:gd name="T45" fmla="*/ 0 h 6556"/>
              <a:gd name="T46" fmla="*/ 5427 w 6560"/>
              <a:gd name="T47" fmla="*/ 40 h 6556"/>
              <a:gd name="T48" fmla="*/ 6556 w 6560"/>
              <a:gd name="T49" fmla="*/ 1194 h 6556"/>
              <a:gd name="T50" fmla="*/ 6542 w 6560"/>
              <a:gd name="T51" fmla="*/ 1298 h 6556"/>
              <a:gd name="T52" fmla="*/ 6458 w 6560"/>
              <a:gd name="T53" fmla="*/ 1361 h 6556"/>
              <a:gd name="T54" fmla="*/ 6355 w 6560"/>
              <a:gd name="T55" fmla="*/ 1347 h 6556"/>
              <a:gd name="T56" fmla="*/ 5443 w 6560"/>
              <a:gd name="T57" fmla="*/ 1856 h 6556"/>
              <a:gd name="T58" fmla="*/ 5970 w 6560"/>
              <a:gd name="T59" fmla="*/ 2412 h 6556"/>
              <a:gd name="T60" fmla="*/ 6014 w 6560"/>
              <a:gd name="T61" fmla="*/ 2595 h 6556"/>
              <a:gd name="T62" fmla="*/ 5970 w 6560"/>
              <a:gd name="T63" fmla="*/ 2779 h 6556"/>
              <a:gd name="T64" fmla="*/ 5844 w 6560"/>
              <a:gd name="T65" fmla="*/ 2928 h 6556"/>
              <a:gd name="T66" fmla="*/ 5668 w 6560"/>
              <a:gd name="T67" fmla="*/ 3000 h 6556"/>
              <a:gd name="T68" fmla="*/ 5475 w 6560"/>
              <a:gd name="T69" fmla="*/ 2986 h 6556"/>
              <a:gd name="T70" fmla="*/ 5313 w 6560"/>
              <a:gd name="T71" fmla="*/ 2884 h 6556"/>
              <a:gd name="T72" fmla="*/ 2391 w 6560"/>
              <a:gd name="T73" fmla="*/ 5446 h 6556"/>
              <a:gd name="T74" fmla="*/ 2310 w 6560"/>
              <a:gd name="T75" fmla="*/ 5464 h 6556"/>
              <a:gd name="T76" fmla="*/ 2192 w 6560"/>
              <a:gd name="T77" fmla="*/ 5456 h 6556"/>
              <a:gd name="T78" fmla="*/ 1991 w 6560"/>
              <a:gd name="T79" fmla="*/ 5426 h 6556"/>
              <a:gd name="T80" fmla="*/ 1751 w 6560"/>
              <a:gd name="T81" fmla="*/ 5358 h 6556"/>
              <a:gd name="T82" fmla="*/ 1514 w 6560"/>
              <a:gd name="T83" fmla="*/ 5236 h 6556"/>
              <a:gd name="T84" fmla="*/ 172 w 6560"/>
              <a:gd name="T85" fmla="*/ 6552 h 6556"/>
              <a:gd name="T86" fmla="*/ 70 w 6560"/>
              <a:gd name="T87" fmla="*/ 6538 h 6556"/>
              <a:gd name="T88" fmla="*/ 4 w 6560"/>
              <a:gd name="T89" fmla="*/ 6454 h 6556"/>
              <a:gd name="T90" fmla="*/ 18 w 6560"/>
              <a:gd name="T91" fmla="*/ 6353 h 6556"/>
              <a:gd name="T92" fmla="*/ 1277 w 6560"/>
              <a:gd name="T93" fmla="*/ 4973 h 6556"/>
              <a:gd name="T94" fmla="*/ 1179 w 6560"/>
              <a:gd name="T95" fmla="*/ 4746 h 6556"/>
              <a:gd name="T96" fmla="*/ 1123 w 6560"/>
              <a:gd name="T97" fmla="*/ 4527 h 6556"/>
              <a:gd name="T98" fmla="*/ 1099 w 6560"/>
              <a:gd name="T99" fmla="*/ 4347 h 6556"/>
              <a:gd name="T100" fmla="*/ 1093 w 6560"/>
              <a:gd name="T101" fmla="*/ 4246 h 6556"/>
              <a:gd name="T102" fmla="*/ 1111 w 6560"/>
              <a:gd name="T103" fmla="*/ 4166 h 6556"/>
              <a:gd name="T104" fmla="*/ 3674 w 6560"/>
              <a:gd name="T105" fmla="*/ 1246 h 6556"/>
              <a:gd name="T106" fmla="*/ 3572 w 6560"/>
              <a:gd name="T107" fmla="*/ 1080 h 6556"/>
              <a:gd name="T108" fmla="*/ 3558 w 6560"/>
              <a:gd name="T109" fmla="*/ 893 h 6556"/>
              <a:gd name="T110" fmla="*/ 3630 w 6560"/>
              <a:gd name="T111" fmla="*/ 718 h 6556"/>
              <a:gd name="T112" fmla="*/ 3780 w 6560"/>
              <a:gd name="T113" fmla="*/ 590 h 6556"/>
              <a:gd name="T114" fmla="*/ 3963 w 6560"/>
              <a:gd name="T115" fmla="*/ 546 h 6556"/>
              <a:gd name="T116" fmla="*/ 4147 w 6560"/>
              <a:gd name="T117" fmla="*/ 590 h 6556"/>
              <a:gd name="T118" fmla="*/ 4703 w 6560"/>
              <a:gd name="T119" fmla="*/ 1116 h 6556"/>
              <a:gd name="T120" fmla="*/ 5212 w 6560"/>
              <a:gd name="T121" fmla="*/ 205 h 6556"/>
              <a:gd name="T122" fmla="*/ 5198 w 6560"/>
              <a:gd name="T123" fmla="*/ 102 h 6556"/>
              <a:gd name="T124" fmla="*/ 5262 w 6560"/>
              <a:gd name="T125" fmla="*/ 18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6556">
                <a:moveTo>
                  <a:pt x="2324" y="4371"/>
                </a:moveTo>
                <a:lnTo>
                  <a:pt x="2288" y="4375"/>
                </a:lnTo>
                <a:lnTo>
                  <a:pt x="2256" y="4389"/>
                </a:lnTo>
                <a:lnTo>
                  <a:pt x="2226" y="4411"/>
                </a:lnTo>
                <a:lnTo>
                  <a:pt x="2204" y="4439"/>
                </a:lnTo>
                <a:lnTo>
                  <a:pt x="2190" y="4473"/>
                </a:lnTo>
                <a:lnTo>
                  <a:pt x="2186" y="4507"/>
                </a:lnTo>
                <a:lnTo>
                  <a:pt x="2190" y="4543"/>
                </a:lnTo>
                <a:lnTo>
                  <a:pt x="2204" y="4575"/>
                </a:lnTo>
                <a:lnTo>
                  <a:pt x="2226" y="4605"/>
                </a:lnTo>
                <a:lnTo>
                  <a:pt x="2539" y="4918"/>
                </a:lnTo>
                <a:lnTo>
                  <a:pt x="2733" y="4724"/>
                </a:lnTo>
                <a:lnTo>
                  <a:pt x="2419" y="4411"/>
                </a:lnTo>
                <a:lnTo>
                  <a:pt x="2391" y="4389"/>
                </a:lnTo>
                <a:lnTo>
                  <a:pt x="2358" y="4375"/>
                </a:lnTo>
                <a:lnTo>
                  <a:pt x="2324" y="4371"/>
                </a:lnTo>
                <a:close/>
                <a:moveTo>
                  <a:pt x="3143" y="3825"/>
                </a:moveTo>
                <a:lnTo>
                  <a:pt x="3107" y="3829"/>
                </a:lnTo>
                <a:lnTo>
                  <a:pt x="3076" y="3843"/>
                </a:lnTo>
                <a:lnTo>
                  <a:pt x="3046" y="3865"/>
                </a:lnTo>
                <a:lnTo>
                  <a:pt x="3024" y="3893"/>
                </a:lnTo>
                <a:lnTo>
                  <a:pt x="3012" y="3927"/>
                </a:lnTo>
                <a:lnTo>
                  <a:pt x="3006" y="3961"/>
                </a:lnTo>
                <a:lnTo>
                  <a:pt x="3012" y="3997"/>
                </a:lnTo>
                <a:lnTo>
                  <a:pt x="3024" y="4029"/>
                </a:lnTo>
                <a:lnTo>
                  <a:pt x="3046" y="4058"/>
                </a:lnTo>
                <a:lnTo>
                  <a:pt x="3223" y="4234"/>
                </a:lnTo>
                <a:lnTo>
                  <a:pt x="3417" y="4040"/>
                </a:lnTo>
                <a:lnTo>
                  <a:pt x="3239" y="3865"/>
                </a:lnTo>
                <a:lnTo>
                  <a:pt x="3211" y="3843"/>
                </a:lnTo>
                <a:lnTo>
                  <a:pt x="3177" y="3829"/>
                </a:lnTo>
                <a:lnTo>
                  <a:pt x="3143" y="3825"/>
                </a:lnTo>
                <a:close/>
                <a:moveTo>
                  <a:pt x="3690" y="3006"/>
                </a:moveTo>
                <a:lnTo>
                  <a:pt x="3656" y="3010"/>
                </a:lnTo>
                <a:lnTo>
                  <a:pt x="3622" y="3022"/>
                </a:lnTo>
                <a:lnTo>
                  <a:pt x="3594" y="3046"/>
                </a:lnTo>
                <a:lnTo>
                  <a:pt x="3570" y="3074"/>
                </a:lnTo>
                <a:lnTo>
                  <a:pt x="3558" y="3108"/>
                </a:lnTo>
                <a:lnTo>
                  <a:pt x="3552" y="3141"/>
                </a:lnTo>
                <a:lnTo>
                  <a:pt x="3558" y="3175"/>
                </a:lnTo>
                <a:lnTo>
                  <a:pt x="3570" y="3209"/>
                </a:lnTo>
                <a:lnTo>
                  <a:pt x="3594" y="3239"/>
                </a:lnTo>
                <a:lnTo>
                  <a:pt x="3907" y="3552"/>
                </a:lnTo>
                <a:lnTo>
                  <a:pt x="4099" y="3359"/>
                </a:lnTo>
                <a:lnTo>
                  <a:pt x="3786" y="3046"/>
                </a:lnTo>
                <a:lnTo>
                  <a:pt x="3758" y="3022"/>
                </a:lnTo>
                <a:lnTo>
                  <a:pt x="3724" y="3010"/>
                </a:lnTo>
                <a:lnTo>
                  <a:pt x="3690" y="3006"/>
                </a:lnTo>
                <a:close/>
                <a:moveTo>
                  <a:pt x="4043" y="1617"/>
                </a:moveTo>
                <a:lnTo>
                  <a:pt x="3197" y="2462"/>
                </a:lnTo>
                <a:lnTo>
                  <a:pt x="3313" y="2476"/>
                </a:lnTo>
                <a:lnTo>
                  <a:pt x="3419" y="2494"/>
                </a:lnTo>
                <a:lnTo>
                  <a:pt x="3518" y="2512"/>
                </a:lnTo>
                <a:lnTo>
                  <a:pt x="3610" y="2534"/>
                </a:lnTo>
                <a:lnTo>
                  <a:pt x="3698" y="2555"/>
                </a:lnTo>
                <a:lnTo>
                  <a:pt x="3782" y="2577"/>
                </a:lnTo>
                <a:lnTo>
                  <a:pt x="3863" y="2601"/>
                </a:lnTo>
                <a:lnTo>
                  <a:pt x="3941" y="2623"/>
                </a:lnTo>
                <a:lnTo>
                  <a:pt x="4021" y="2643"/>
                </a:lnTo>
                <a:lnTo>
                  <a:pt x="4101" y="2663"/>
                </a:lnTo>
                <a:lnTo>
                  <a:pt x="4185" y="2683"/>
                </a:lnTo>
                <a:lnTo>
                  <a:pt x="4274" y="2701"/>
                </a:lnTo>
                <a:lnTo>
                  <a:pt x="4370" y="2715"/>
                </a:lnTo>
                <a:lnTo>
                  <a:pt x="4474" y="2729"/>
                </a:lnTo>
                <a:lnTo>
                  <a:pt x="4587" y="2739"/>
                </a:lnTo>
                <a:lnTo>
                  <a:pt x="4713" y="2747"/>
                </a:lnTo>
                <a:lnTo>
                  <a:pt x="4942" y="2516"/>
                </a:lnTo>
                <a:lnTo>
                  <a:pt x="4043" y="1617"/>
                </a:lnTo>
                <a:close/>
                <a:moveTo>
                  <a:pt x="5329" y="0"/>
                </a:moveTo>
                <a:lnTo>
                  <a:pt x="5365" y="4"/>
                </a:lnTo>
                <a:lnTo>
                  <a:pt x="5397" y="18"/>
                </a:lnTo>
                <a:lnTo>
                  <a:pt x="5427" y="40"/>
                </a:lnTo>
                <a:lnTo>
                  <a:pt x="6520" y="1132"/>
                </a:lnTo>
                <a:lnTo>
                  <a:pt x="6542" y="1162"/>
                </a:lnTo>
                <a:lnTo>
                  <a:pt x="6556" y="1194"/>
                </a:lnTo>
                <a:lnTo>
                  <a:pt x="6560" y="1230"/>
                </a:lnTo>
                <a:lnTo>
                  <a:pt x="6556" y="1264"/>
                </a:lnTo>
                <a:lnTo>
                  <a:pt x="6542" y="1298"/>
                </a:lnTo>
                <a:lnTo>
                  <a:pt x="6520" y="1326"/>
                </a:lnTo>
                <a:lnTo>
                  <a:pt x="6490" y="1347"/>
                </a:lnTo>
                <a:lnTo>
                  <a:pt x="6458" y="1361"/>
                </a:lnTo>
                <a:lnTo>
                  <a:pt x="6422" y="1365"/>
                </a:lnTo>
                <a:lnTo>
                  <a:pt x="6388" y="1361"/>
                </a:lnTo>
                <a:lnTo>
                  <a:pt x="6355" y="1347"/>
                </a:lnTo>
                <a:lnTo>
                  <a:pt x="6327" y="1326"/>
                </a:lnTo>
                <a:lnTo>
                  <a:pt x="6149" y="1150"/>
                </a:lnTo>
                <a:lnTo>
                  <a:pt x="5443" y="1856"/>
                </a:lnTo>
                <a:lnTo>
                  <a:pt x="5894" y="2306"/>
                </a:lnTo>
                <a:lnTo>
                  <a:pt x="5936" y="2356"/>
                </a:lnTo>
                <a:lnTo>
                  <a:pt x="5970" y="2412"/>
                </a:lnTo>
                <a:lnTo>
                  <a:pt x="5994" y="2472"/>
                </a:lnTo>
                <a:lnTo>
                  <a:pt x="6008" y="2534"/>
                </a:lnTo>
                <a:lnTo>
                  <a:pt x="6014" y="2595"/>
                </a:lnTo>
                <a:lnTo>
                  <a:pt x="6008" y="2657"/>
                </a:lnTo>
                <a:lnTo>
                  <a:pt x="5994" y="2719"/>
                </a:lnTo>
                <a:lnTo>
                  <a:pt x="5970" y="2779"/>
                </a:lnTo>
                <a:lnTo>
                  <a:pt x="5936" y="2835"/>
                </a:lnTo>
                <a:lnTo>
                  <a:pt x="5894" y="2884"/>
                </a:lnTo>
                <a:lnTo>
                  <a:pt x="5844" y="2928"/>
                </a:lnTo>
                <a:lnTo>
                  <a:pt x="5788" y="2960"/>
                </a:lnTo>
                <a:lnTo>
                  <a:pt x="5730" y="2986"/>
                </a:lnTo>
                <a:lnTo>
                  <a:pt x="5668" y="3000"/>
                </a:lnTo>
                <a:lnTo>
                  <a:pt x="5603" y="3006"/>
                </a:lnTo>
                <a:lnTo>
                  <a:pt x="5539" y="3000"/>
                </a:lnTo>
                <a:lnTo>
                  <a:pt x="5475" y="2986"/>
                </a:lnTo>
                <a:lnTo>
                  <a:pt x="5417" y="2960"/>
                </a:lnTo>
                <a:lnTo>
                  <a:pt x="5363" y="2928"/>
                </a:lnTo>
                <a:lnTo>
                  <a:pt x="5313" y="2884"/>
                </a:lnTo>
                <a:lnTo>
                  <a:pt x="5136" y="2709"/>
                </a:lnTo>
                <a:lnTo>
                  <a:pt x="2419" y="5424"/>
                </a:lnTo>
                <a:lnTo>
                  <a:pt x="2391" y="5446"/>
                </a:lnTo>
                <a:lnTo>
                  <a:pt x="2360" y="5458"/>
                </a:lnTo>
                <a:lnTo>
                  <a:pt x="2324" y="5464"/>
                </a:lnTo>
                <a:lnTo>
                  <a:pt x="2310" y="5464"/>
                </a:lnTo>
                <a:lnTo>
                  <a:pt x="2282" y="5462"/>
                </a:lnTo>
                <a:lnTo>
                  <a:pt x="2244" y="5460"/>
                </a:lnTo>
                <a:lnTo>
                  <a:pt x="2192" y="5456"/>
                </a:lnTo>
                <a:lnTo>
                  <a:pt x="2132" y="5450"/>
                </a:lnTo>
                <a:lnTo>
                  <a:pt x="2064" y="5440"/>
                </a:lnTo>
                <a:lnTo>
                  <a:pt x="1991" y="5426"/>
                </a:lnTo>
                <a:lnTo>
                  <a:pt x="1913" y="5408"/>
                </a:lnTo>
                <a:lnTo>
                  <a:pt x="1833" y="5386"/>
                </a:lnTo>
                <a:lnTo>
                  <a:pt x="1751" y="5358"/>
                </a:lnTo>
                <a:lnTo>
                  <a:pt x="1669" y="5324"/>
                </a:lnTo>
                <a:lnTo>
                  <a:pt x="1590" y="5284"/>
                </a:lnTo>
                <a:lnTo>
                  <a:pt x="1514" y="5236"/>
                </a:lnTo>
                <a:lnTo>
                  <a:pt x="233" y="6516"/>
                </a:lnTo>
                <a:lnTo>
                  <a:pt x="203" y="6538"/>
                </a:lnTo>
                <a:lnTo>
                  <a:pt x="172" y="6552"/>
                </a:lnTo>
                <a:lnTo>
                  <a:pt x="138" y="6556"/>
                </a:lnTo>
                <a:lnTo>
                  <a:pt x="102" y="6552"/>
                </a:lnTo>
                <a:lnTo>
                  <a:pt x="70" y="6538"/>
                </a:lnTo>
                <a:lnTo>
                  <a:pt x="40" y="6516"/>
                </a:lnTo>
                <a:lnTo>
                  <a:pt x="18" y="6486"/>
                </a:lnTo>
                <a:lnTo>
                  <a:pt x="4" y="6454"/>
                </a:lnTo>
                <a:lnTo>
                  <a:pt x="0" y="6419"/>
                </a:lnTo>
                <a:lnTo>
                  <a:pt x="4" y="6385"/>
                </a:lnTo>
                <a:lnTo>
                  <a:pt x="18" y="6353"/>
                </a:lnTo>
                <a:lnTo>
                  <a:pt x="40" y="6323"/>
                </a:lnTo>
                <a:lnTo>
                  <a:pt x="1320" y="5043"/>
                </a:lnTo>
                <a:lnTo>
                  <a:pt x="1277" y="4973"/>
                </a:lnTo>
                <a:lnTo>
                  <a:pt x="1239" y="4900"/>
                </a:lnTo>
                <a:lnTo>
                  <a:pt x="1205" y="4824"/>
                </a:lnTo>
                <a:lnTo>
                  <a:pt x="1179" y="4746"/>
                </a:lnTo>
                <a:lnTo>
                  <a:pt x="1155" y="4670"/>
                </a:lnTo>
                <a:lnTo>
                  <a:pt x="1137" y="4597"/>
                </a:lnTo>
                <a:lnTo>
                  <a:pt x="1123" y="4527"/>
                </a:lnTo>
                <a:lnTo>
                  <a:pt x="1113" y="4461"/>
                </a:lnTo>
                <a:lnTo>
                  <a:pt x="1105" y="4401"/>
                </a:lnTo>
                <a:lnTo>
                  <a:pt x="1099" y="4347"/>
                </a:lnTo>
                <a:lnTo>
                  <a:pt x="1097" y="4304"/>
                </a:lnTo>
                <a:lnTo>
                  <a:pt x="1095" y="4270"/>
                </a:lnTo>
                <a:lnTo>
                  <a:pt x="1093" y="4246"/>
                </a:lnTo>
                <a:lnTo>
                  <a:pt x="1093" y="4234"/>
                </a:lnTo>
                <a:lnTo>
                  <a:pt x="1097" y="4198"/>
                </a:lnTo>
                <a:lnTo>
                  <a:pt x="1111" y="4166"/>
                </a:lnTo>
                <a:lnTo>
                  <a:pt x="1133" y="4138"/>
                </a:lnTo>
                <a:lnTo>
                  <a:pt x="3849" y="1423"/>
                </a:lnTo>
                <a:lnTo>
                  <a:pt x="3674" y="1246"/>
                </a:lnTo>
                <a:lnTo>
                  <a:pt x="3630" y="1196"/>
                </a:lnTo>
                <a:lnTo>
                  <a:pt x="3596" y="1140"/>
                </a:lnTo>
                <a:lnTo>
                  <a:pt x="3572" y="1080"/>
                </a:lnTo>
                <a:lnTo>
                  <a:pt x="3558" y="1019"/>
                </a:lnTo>
                <a:lnTo>
                  <a:pt x="3554" y="957"/>
                </a:lnTo>
                <a:lnTo>
                  <a:pt x="3558" y="893"/>
                </a:lnTo>
                <a:lnTo>
                  <a:pt x="3572" y="831"/>
                </a:lnTo>
                <a:lnTo>
                  <a:pt x="3596" y="773"/>
                </a:lnTo>
                <a:lnTo>
                  <a:pt x="3630" y="718"/>
                </a:lnTo>
                <a:lnTo>
                  <a:pt x="3674" y="666"/>
                </a:lnTo>
                <a:lnTo>
                  <a:pt x="3724" y="624"/>
                </a:lnTo>
                <a:lnTo>
                  <a:pt x="3780" y="590"/>
                </a:lnTo>
                <a:lnTo>
                  <a:pt x="3839" y="566"/>
                </a:lnTo>
                <a:lnTo>
                  <a:pt x="3899" y="552"/>
                </a:lnTo>
                <a:lnTo>
                  <a:pt x="3963" y="546"/>
                </a:lnTo>
                <a:lnTo>
                  <a:pt x="4025" y="552"/>
                </a:lnTo>
                <a:lnTo>
                  <a:pt x="4087" y="566"/>
                </a:lnTo>
                <a:lnTo>
                  <a:pt x="4147" y="590"/>
                </a:lnTo>
                <a:lnTo>
                  <a:pt x="4202" y="624"/>
                </a:lnTo>
                <a:lnTo>
                  <a:pt x="4252" y="666"/>
                </a:lnTo>
                <a:lnTo>
                  <a:pt x="4703" y="1116"/>
                </a:lnTo>
                <a:lnTo>
                  <a:pt x="5409" y="411"/>
                </a:lnTo>
                <a:lnTo>
                  <a:pt x="5234" y="233"/>
                </a:lnTo>
                <a:lnTo>
                  <a:pt x="5212" y="205"/>
                </a:lnTo>
                <a:lnTo>
                  <a:pt x="5198" y="171"/>
                </a:lnTo>
                <a:lnTo>
                  <a:pt x="5194" y="138"/>
                </a:lnTo>
                <a:lnTo>
                  <a:pt x="5198" y="102"/>
                </a:lnTo>
                <a:lnTo>
                  <a:pt x="5212" y="70"/>
                </a:lnTo>
                <a:lnTo>
                  <a:pt x="5234" y="40"/>
                </a:lnTo>
                <a:lnTo>
                  <a:pt x="5262" y="18"/>
                </a:lnTo>
                <a:lnTo>
                  <a:pt x="5295" y="4"/>
                </a:lnTo>
                <a:lnTo>
                  <a:pt x="532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21013" y="2878962"/>
            <a:ext cx="266432" cy="185946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07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9075738" cy="670952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Цільові групи</a:t>
            </a:r>
          </a:p>
        </p:txBody>
      </p:sp>
      <p:sp>
        <p:nvSpPr>
          <p:cNvPr id="4" name="Oval 3"/>
          <p:cNvSpPr/>
          <p:nvPr/>
        </p:nvSpPr>
        <p:spPr>
          <a:xfrm>
            <a:off x="1517199" y="2355197"/>
            <a:ext cx="2888651" cy="2741575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37386" y="1751481"/>
            <a:ext cx="1469618" cy="1291244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7386" y="4493092"/>
            <a:ext cx="1469618" cy="1291244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29174" y="2876994"/>
            <a:ext cx="2607867" cy="168866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Цільові групи/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бенефіціари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37386" y="3092464"/>
            <a:ext cx="1469618" cy="1291244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305519" y="1949823"/>
            <a:ext cx="589521" cy="3644152"/>
          </a:xfrm>
          <a:prstGeom prst="leftBrace">
            <a:avLst>
              <a:gd name="adj1" fmla="val 109473"/>
              <a:gd name="adj2" fmla="val 50000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5391236" y="2216020"/>
            <a:ext cx="561918" cy="362167"/>
          </a:xfrm>
          <a:custGeom>
            <a:avLst/>
            <a:gdLst>
              <a:gd name="T0" fmla="*/ 2712 w 5381"/>
              <a:gd name="T1" fmla="*/ 2856 h 3947"/>
              <a:gd name="T2" fmla="*/ 1755 w 5381"/>
              <a:gd name="T3" fmla="*/ 2102 h 3947"/>
              <a:gd name="T4" fmla="*/ 1024 w 5381"/>
              <a:gd name="T5" fmla="*/ 2288 h 3947"/>
              <a:gd name="T6" fmla="*/ 1579 w 5381"/>
              <a:gd name="T7" fmla="*/ 2897 h 3947"/>
              <a:gd name="T8" fmla="*/ 2160 w 5381"/>
              <a:gd name="T9" fmla="*/ 3381 h 3947"/>
              <a:gd name="T10" fmla="*/ 2606 w 5381"/>
              <a:gd name="T11" fmla="*/ 3697 h 3947"/>
              <a:gd name="T12" fmla="*/ 2875 w 5381"/>
              <a:gd name="T13" fmla="*/ 3664 h 3947"/>
              <a:gd name="T14" fmla="*/ 3349 w 5381"/>
              <a:gd name="T15" fmla="*/ 3324 h 3947"/>
              <a:gd name="T16" fmla="*/ 3937 w 5381"/>
              <a:gd name="T17" fmla="*/ 2818 h 3947"/>
              <a:gd name="T18" fmla="*/ 4472 w 5381"/>
              <a:gd name="T19" fmla="*/ 2195 h 3947"/>
              <a:gd name="T20" fmla="*/ 4031 w 5381"/>
              <a:gd name="T21" fmla="*/ 2010 h 3947"/>
              <a:gd name="T22" fmla="*/ 3559 w 5381"/>
              <a:gd name="T23" fmla="*/ 2044 h 3947"/>
              <a:gd name="T24" fmla="*/ 1468 w 5381"/>
              <a:gd name="T25" fmla="*/ 184 h 3947"/>
              <a:gd name="T26" fmla="*/ 963 w 5381"/>
              <a:gd name="T27" fmla="*/ 435 h 3947"/>
              <a:gd name="T28" fmla="*/ 676 w 5381"/>
              <a:gd name="T29" fmla="*/ 858 h 3947"/>
              <a:gd name="T30" fmla="*/ 650 w 5381"/>
              <a:gd name="T31" fmla="*/ 1539 h 3947"/>
              <a:gd name="T32" fmla="*/ 2056 w 5381"/>
              <a:gd name="T33" fmla="*/ 1164 h 3947"/>
              <a:gd name="T34" fmla="*/ 2189 w 5381"/>
              <a:gd name="T35" fmla="*/ 1189 h 3947"/>
              <a:gd name="T36" fmla="*/ 3264 w 5381"/>
              <a:gd name="T37" fmla="*/ 804 h 3947"/>
              <a:gd name="T38" fmla="*/ 3801 w 5381"/>
              <a:gd name="T39" fmla="*/ 1527 h 3947"/>
              <a:gd name="T40" fmla="*/ 3932 w 5381"/>
              <a:gd name="T41" fmla="*/ 1516 h 3947"/>
              <a:gd name="T42" fmla="*/ 4803 w 5381"/>
              <a:gd name="T43" fmla="*/ 1444 h 3947"/>
              <a:gd name="T44" fmla="*/ 4730 w 5381"/>
              <a:gd name="T45" fmla="*/ 795 h 3947"/>
              <a:gd name="T46" fmla="*/ 4410 w 5381"/>
              <a:gd name="T47" fmla="*/ 386 h 3947"/>
              <a:gd name="T48" fmla="*/ 3878 w 5381"/>
              <a:gd name="T49" fmla="*/ 173 h 3947"/>
              <a:gd name="T50" fmla="*/ 3184 w 5381"/>
              <a:gd name="T51" fmla="*/ 317 h 3947"/>
              <a:gd name="T52" fmla="*/ 2825 w 5381"/>
              <a:gd name="T53" fmla="*/ 508 h 3947"/>
              <a:gd name="T54" fmla="*/ 2705 w 5381"/>
              <a:gd name="T55" fmla="*/ 567 h 3947"/>
              <a:gd name="T56" fmla="*/ 2575 w 5381"/>
              <a:gd name="T57" fmla="*/ 489 h 3947"/>
              <a:gd name="T58" fmla="*/ 2170 w 5381"/>
              <a:gd name="T59" fmla="*/ 284 h 3947"/>
              <a:gd name="T60" fmla="*/ 1643 w 5381"/>
              <a:gd name="T61" fmla="*/ 0 h 3947"/>
              <a:gd name="T62" fmla="*/ 2320 w 5381"/>
              <a:gd name="T63" fmla="*/ 165 h 3947"/>
              <a:gd name="T64" fmla="*/ 2712 w 5381"/>
              <a:gd name="T65" fmla="*/ 379 h 3947"/>
              <a:gd name="T66" fmla="*/ 3105 w 5381"/>
              <a:gd name="T67" fmla="*/ 165 h 3947"/>
              <a:gd name="T68" fmla="*/ 3781 w 5381"/>
              <a:gd name="T69" fmla="*/ 0 h 3947"/>
              <a:gd name="T70" fmla="*/ 4402 w 5381"/>
              <a:gd name="T71" fmla="*/ 178 h 3947"/>
              <a:gd name="T72" fmla="*/ 4808 w 5381"/>
              <a:gd name="T73" fmla="*/ 597 h 3947"/>
              <a:gd name="T74" fmla="*/ 4973 w 5381"/>
              <a:gd name="T75" fmla="*/ 1074 h 3947"/>
              <a:gd name="T76" fmla="*/ 4913 w 5381"/>
              <a:gd name="T77" fmla="*/ 1683 h 3947"/>
              <a:gd name="T78" fmla="*/ 5368 w 5381"/>
              <a:gd name="T79" fmla="*/ 1928 h 3947"/>
              <a:gd name="T80" fmla="*/ 5300 w 5381"/>
              <a:gd name="T81" fmla="*/ 2051 h 3947"/>
              <a:gd name="T82" fmla="*/ 4408 w 5381"/>
              <a:gd name="T83" fmla="*/ 2560 h 3947"/>
              <a:gd name="T84" fmla="*/ 3829 w 5381"/>
              <a:gd name="T85" fmla="*/ 3147 h 3947"/>
              <a:gd name="T86" fmla="*/ 3256 w 5381"/>
              <a:gd name="T87" fmla="*/ 3607 h 3947"/>
              <a:gd name="T88" fmla="*/ 2839 w 5381"/>
              <a:gd name="T89" fmla="*/ 3885 h 3947"/>
              <a:gd name="T90" fmla="*/ 2725 w 5381"/>
              <a:gd name="T91" fmla="*/ 3947 h 3947"/>
              <a:gd name="T92" fmla="*/ 2585 w 5381"/>
              <a:gd name="T93" fmla="*/ 3878 h 3947"/>
              <a:gd name="T94" fmla="*/ 2160 w 5381"/>
              <a:gd name="T95" fmla="*/ 3592 h 3947"/>
              <a:gd name="T96" fmla="*/ 1613 w 5381"/>
              <a:gd name="T97" fmla="*/ 3144 h 3947"/>
              <a:gd name="T98" fmla="*/ 1076 w 5381"/>
              <a:gd name="T99" fmla="*/ 2606 h 3947"/>
              <a:gd name="T100" fmla="*/ 82 w 5381"/>
              <a:gd name="T101" fmla="*/ 2147 h 3947"/>
              <a:gd name="T102" fmla="*/ 16 w 5381"/>
              <a:gd name="T103" fmla="*/ 2017 h 3947"/>
              <a:gd name="T104" fmla="*/ 508 w 5381"/>
              <a:gd name="T105" fmla="*/ 1670 h 3947"/>
              <a:gd name="T106" fmla="*/ 452 w 5381"/>
              <a:gd name="T107" fmla="*/ 1071 h 3947"/>
              <a:gd name="T108" fmla="*/ 616 w 5381"/>
              <a:gd name="T109" fmla="*/ 597 h 3947"/>
              <a:gd name="T110" fmla="*/ 1022 w 5381"/>
              <a:gd name="T111" fmla="*/ 178 h 3947"/>
              <a:gd name="T112" fmla="*/ 1643 w 5381"/>
              <a:gd name="T113" fmla="*/ 0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81" h="3947">
                <a:moveTo>
                  <a:pt x="3264" y="1179"/>
                </a:moveTo>
                <a:lnTo>
                  <a:pt x="2794" y="2794"/>
                </a:lnTo>
                <a:lnTo>
                  <a:pt x="2782" y="2818"/>
                </a:lnTo>
                <a:lnTo>
                  <a:pt x="2764" y="2838"/>
                </a:lnTo>
                <a:lnTo>
                  <a:pt x="2743" y="2851"/>
                </a:lnTo>
                <a:lnTo>
                  <a:pt x="2717" y="2856"/>
                </a:lnTo>
                <a:lnTo>
                  <a:pt x="2712" y="2856"/>
                </a:lnTo>
                <a:lnTo>
                  <a:pt x="2692" y="2853"/>
                </a:lnTo>
                <a:lnTo>
                  <a:pt x="2674" y="2846"/>
                </a:lnTo>
                <a:lnTo>
                  <a:pt x="2658" y="2836"/>
                </a:lnTo>
                <a:lnTo>
                  <a:pt x="2643" y="2821"/>
                </a:lnTo>
                <a:lnTo>
                  <a:pt x="2635" y="2804"/>
                </a:lnTo>
                <a:lnTo>
                  <a:pt x="2098" y="1426"/>
                </a:lnTo>
                <a:lnTo>
                  <a:pt x="1755" y="2102"/>
                </a:lnTo>
                <a:lnTo>
                  <a:pt x="1740" y="2123"/>
                </a:lnTo>
                <a:lnTo>
                  <a:pt x="1723" y="2136"/>
                </a:lnTo>
                <a:lnTo>
                  <a:pt x="1701" y="2146"/>
                </a:lnTo>
                <a:lnTo>
                  <a:pt x="1678" y="2147"/>
                </a:lnTo>
                <a:lnTo>
                  <a:pt x="926" y="2147"/>
                </a:lnTo>
                <a:lnTo>
                  <a:pt x="957" y="2195"/>
                </a:lnTo>
                <a:lnTo>
                  <a:pt x="1024" y="2288"/>
                </a:lnTo>
                <a:lnTo>
                  <a:pt x="1096" y="2381"/>
                </a:lnTo>
                <a:lnTo>
                  <a:pt x="1171" y="2471"/>
                </a:lnTo>
                <a:lnTo>
                  <a:pt x="1249" y="2561"/>
                </a:lnTo>
                <a:lnTo>
                  <a:pt x="1329" y="2648"/>
                </a:lnTo>
                <a:lnTo>
                  <a:pt x="1411" y="2733"/>
                </a:lnTo>
                <a:lnTo>
                  <a:pt x="1494" y="2815"/>
                </a:lnTo>
                <a:lnTo>
                  <a:pt x="1579" y="2897"/>
                </a:lnTo>
                <a:lnTo>
                  <a:pt x="1664" y="2974"/>
                </a:lnTo>
                <a:lnTo>
                  <a:pt x="1749" y="3049"/>
                </a:lnTo>
                <a:lnTo>
                  <a:pt x="1834" y="3123"/>
                </a:lnTo>
                <a:lnTo>
                  <a:pt x="1918" y="3191"/>
                </a:lnTo>
                <a:lnTo>
                  <a:pt x="2000" y="3258"/>
                </a:lnTo>
                <a:lnTo>
                  <a:pt x="2082" y="3322"/>
                </a:lnTo>
                <a:lnTo>
                  <a:pt x="2160" y="3381"/>
                </a:lnTo>
                <a:lnTo>
                  <a:pt x="2235" y="3438"/>
                </a:lnTo>
                <a:lnTo>
                  <a:pt x="2309" y="3491"/>
                </a:lnTo>
                <a:lnTo>
                  <a:pt x="2377" y="3540"/>
                </a:lnTo>
                <a:lnTo>
                  <a:pt x="2441" y="3585"/>
                </a:lnTo>
                <a:lnTo>
                  <a:pt x="2501" y="3626"/>
                </a:lnTo>
                <a:lnTo>
                  <a:pt x="2557" y="3664"/>
                </a:lnTo>
                <a:lnTo>
                  <a:pt x="2606" y="3697"/>
                </a:lnTo>
                <a:lnTo>
                  <a:pt x="2650" y="3725"/>
                </a:lnTo>
                <a:lnTo>
                  <a:pt x="2687" y="3749"/>
                </a:lnTo>
                <a:lnTo>
                  <a:pt x="2717" y="3769"/>
                </a:lnTo>
                <a:lnTo>
                  <a:pt x="2746" y="3749"/>
                </a:lnTo>
                <a:lnTo>
                  <a:pt x="2782" y="3726"/>
                </a:lnTo>
                <a:lnTo>
                  <a:pt x="2826" y="3697"/>
                </a:lnTo>
                <a:lnTo>
                  <a:pt x="2875" y="3664"/>
                </a:lnTo>
                <a:lnTo>
                  <a:pt x="2929" y="3628"/>
                </a:lnTo>
                <a:lnTo>
                  <a:pt x="2990" y="3587"/>
                </a:lnTo>
                <a:lnTo>
                  <a:pt x="3055" y="3541"/>
                </a:lnTo>
                <a:lnTo>
                  <a:pt x="3123" y="3492"/>
                </a:lnTo>
                <a:lnTo>
                  <a:pt x="3195" y="3440"/>
                </a:lnTo>
                <a:lnTo>
                  <a:pt x="3270" y="3383"/>
                </a:lnTo>
                <a:lnTo>
                  <a:pt x="3349" y="3324"/>
                </a:lnTo>
                <a:lnTo>
                  <a:pt x="3430" y="3260"/>
                </a:lnTo>
                <a:lnTo>
                  <a:pt x="3514" y="3193"/>
                </a:lnTo>
                <a:lnTo>
                  <a:pt x="3597" y="3124"/>
                </a:lnTo>
                <a:lnTo>
                  <a:pt x="3682" y="3052"/>
                </a:lnTo>
                <a:lnTo>
                  <a:pt x="3767" y="2977"/>
                </a:lnTo>
                <a:lnTo>
                  <a:pt x="3852" y="2898"/>
                </a:lnTo>
                <a:lnTo>
                  <a:pt x="3937" y="2818"/>
                </a:lnTo>
                <a:lnTo>
                  <a:pt x="4020" y="2735"/>
                </a:lnTo>
                <a:lnTo>
                  <a:pt x="4101" y="2650"/>
                </a:lnTo>
                <a:lnTo>
                  <a:pt x="4181" y="2563"/>
                </a:lnTo>
                <a:lnTo>
                  <a:pt x="4258" y="2473"/>
                </a:lnTo>
                <a:lnTo>
                  <a:pt x="4333" y="2381"/>
                </a:lnTo>
                <a:lnTo>
                  <a:pt x="4405" y="2288"/>
                </a:lnTo>
                <a:lnTo>
                  <a:pt x="4472" y="2195"/>
                </a:lnTo>
                <a:lnTo>
                  <a:pt x="4518" y="2125"/>
                </a:lnTo>
                <a:lnTo>
                  <a:pt x="4563" y="2051"/>
                </a:lnTo>
                <a:lnTo>
                  <a:pt x="4103" y="2051"/>
                </a:lnTo>
                <a:lnTo>
                  <a:pt x="4082" y="2048"/>
                </a:lnTo>
                <a:lnTo>
                  <a:pt x="4062" y="2040"/>
                </a:lnTo>
                <a:lnTo>
                  <a:pt x="4044" y="2026"/>
                </a:lnTo>
                <a:lnTo>
                  <a:pt x="4031" y="2010"/>
                </a:lnTo>
                <a:lnTo>
                  <a:pt x="3863" y="1722"/>
                </a:lnTo>
                <a:lnTo>
                  <a:pt x="3664" y="2015"/>
                </a:lnTo>
                <a:lnTo>
                  <a:pt x="3646" y="2031"/>
                </a:lnTo>
                <a:lnTo>
                  <a:pt x="3626" y="2044"/>
                </a:lnTo>
                <a:lnTo>
                  <a:pt x="3603" y="2051"/>
                </a:lnTo>
                <a:lnTo>
                  <a:pt x="3581" y="2051"/>
                </a:lnTo>
                <a:lnTo>
                  <a:pt x="3559" y="2044"/>
                </a:lnTo>
                <a:lnTo>
                  <a:pt x="3540" y="2033"/>
                </a:lnTo>
                <a:lnTo>
                  <a:pt x="3525" y="2015"/>
                </a:lnTo>
                <a:lnTo>
                  <a:pt x="3515" y="1994"/>
                </a:lnTo>
                <a:lnTo>
                  <a:pt x="3264" y="1179"/>
                </a:lnTo>
                <a:close/>
                <a:moveTo>
                  <a:pt x="1647" y="170"/>
                </a:moveTo>
                <a:lnTo>
                  <a:pt x="1556" y="173"/>
                </a:lnTo>
                <a:lnTo>
                  <a:pt x="1468" y="184"/>
                </a:lnTo>
                <a:lnTo>
                  <a:pt x="1383" y="204"/>
                </a:lnTo>
                <a:lnTo>
                  <a:pt x="1303" y="229"/>
                </a:lnTo>
                <a:lnTo>
                  <a:pt x="1226" y="260"/>
                </a:lnTo>
                <a:lnTo>
                  <a:pt x="1154" y="297"/>
                </a:lnTo>
                <a:lnTo>
                  <a:pt x="1086" y="338"/>
                </a:lnTo>
                <a:lnTo>
                  <a:pt x="1022" y="386"/>
                </a:lnTo>
                <a:lnTo>
                  <a:pt x="963" y="435"/>
                </a:lnTo>
                <a:lnTo>
                  <a:pt x="908" y="489"/>
                </a:lnTo>
                <a:lnTo>
                  <a:pt x="857" y="546"/>
                </a:lnTo>
                <a:lnTo>
                  <a:pt x="811" y="606"/>
                </a:lnTo>
                <a:lnTo>
                  <a:pt x="771" y="667"/>
                </a:lnTo>
                <a:lnTo>
                  <a:pt x="735" y="731"/>
                </a:lnTo>
                <a:lnTo>
                  <a:pt x="704" y="795"/>
                </a:lnTo>
                <a:lnTo>
                  <a:pt x="676" y="858"/>
                </a:lnTo>
                <a:lnTo>
                  <a:pt x="655" y="922"/>
                </a:lnTo>
                <a:lnTo>
                  <a:pt x="632" y="1020"/>
                </a:lnTo>
                <a:lnTo>
                  <a:pt x="617" y="1120"/>
                </a:lnTo>
                <a:lnTo>
                  <a:pt x="612" y="1223"/>
                </a:lnTo>
                <a:lnTo>
                  <a:pt x="616" y="1326"/>
                </a:lnTo>
                <a:lnTo>
                  <a:pt x="629" y="1431"/>
                </a:lnTo>
                <a:lnTo>
                  <a:pt x="650" y="1539"/>
                </a:lnTo>
                <a:lnTo>
                  <a:pt x="679" y="1647"/>
                </a:lnTo>
                <a:lnTo>
                  <a:pt x="718" y="1757"/>
                </a:lnTo>
                <a:lnTo>
                  <a:pt x="767" y="1868"/>
                </a:lnTo>
                <a:lnTo>
                  <a:pt x="823" y="1979"/>
                </a:lnTo>
                <a:lnTo>
                  <a:pt x="1638" y="1979"/>
                </a:lnTo>
                <a:lnTo>
                  <a:pt x="2041" y="1184"/>
                </a:lnTo>
                <a:lnTo>
                  <a:pt x="2056" y="1164"/>
                </a:lnTo>
                <a:lnTo>
                  <a:pt x="2072" y="1150"/>
                </a:lnTo>
                <a:lnTo>
                  <a:pt x="2093" y="1141"/>
                </a:lnTo>
                <a:lnTo>
                  <a:pt x="2118" y="1138"/>
                </a:lnTo>
                <a:lnTo>
                  <a:pt x="2141" y="1141"/>
                </a:lnTo>
                <a:lnTo>
                  <a:pt x="2162" y="1153"/>
                </a:lnTo>
                <a:lnTo>
                  <a:pt x="2178" y="1169"/>
                </a:lnTo>
                <a:lnTo>
                  <a:pt x="2189" y="1189"/>
                </a:lnTo>
                <a:lnTo>
                  <a:pt x="2707" y="2512"/>
                </a:lnTo>
                <a:lnTo>
                  <a:pt x="3182" y="867"/>
                </a:lnTo>
                <a:lnTo>
                  <a:pt x="3192" y="847"/>
                </a:lnTo>
                <a:lnTo>
                  <a:pt x="3205" y="829"/>
                </a:lnTo>
                <a:lnTo>
                  <a:pt x="3223" y="816"/>
                </a:lnTo>
                <a:lnTo>
                  <a:pt x="3243" y="808"/>
                </a:lnTo>
                <a:lnTo>
                  <a:pt x="3264" y="804"/>
                </a:lnTo>
                <a:lnTo>
                  <a:pt x="3285" y="809"/>
                </a:lnTo>
                <a:lnTo>
                  <a:pt x="3306" y="819"/>
                </a:lnTo>
                <a:lnTo>
                  <a:pt x="3323" y="831"/>
                </a:lnTo>
                <a:lnTo>
                  <a:pt x="3337" y="847"/>
                </a:lnTo>
                <a:lnTo>
                  <a:pt x="3345" y="867"/>
                </a:lnTo>
                <a:lnTo>
                  <a:pt x="3628" y="1784"/>
                </a:lnTo>
                <a:lnTo>
                  <a:pt x="3801" y="1527"/>
                </a:lnTo>
                <a:lnTo>
                  <a:pt x="3814" y="1511"/>
                </a:lnTo>
                <a:lnTo>
                  <a:pt x="3832" y="1500"/>
                </a:lnTo>
                <a:lnTo>
                  <a:pt x="3852" y="1495"/>
                </a:lnTo>
                <a:lnTo>
                  <a:pt x="3873" y="1491"/>
                </a:lnTo>
                <a:lnTo>
                  <a:pt x="3896" y="1495"/>
                </a:lnTo>
                <a:lnTo>
                  <a:pt x="3915" y="1503"/>
                </a:lnTo>
                <a:lnTo>
                  <a:pt x="3932" y="1516"/>
                </a:lnTo>
                <a:lnTo>
                  <a:pt x="3945" y="1532"/>
                </a:lnTo>
                <a:lnTo>
                  <a:pt x="4154" y="1892"/>
                </a:lnTo>
                <a:lnTo>
                  <a:pt x="4657" y="1892"/>
                </a:lnTo>
                <a:lnTo>
                  <a:pt x="4706" y="1778"/>
                </a:lnTo>
                <a:lnTo>
                  <a:pt x="4748" y="1665"/>
                </a:lnTo>
                <a:lnTo>
                  <a:pt x="4779" y="1554"/>
                </a:lnTo>
                <a:lnTo>
                  <a:pt x="4803" y="1444"/>
                </a:lnTo>
                <a:lnTo>
                  <a:pt x="4817" y="1336"/>
                </a:lnTo>
                <a:lnTo>
                  <a:pt x="4821" y="1230"/>
                </a:lnTo>
                <a:lnTo>
                  <a:pt x="4817" y="1125"/>
                </a:lnTo>
                <a:lnTo>
                  <a:pt x="4802" y="1024"/>
                </a:lnTo>
                <a:lnTo>
                  <a:pt x="4779" y="922"/>
                </a:lnTo>
                <a:lnTo>
                  <a:pt x="4758" y="858"/>
                </a:lnTo>
                <a:lnTo>
                  <a:pt x="4730" y="795"/>
                </a:lnTo>
                <a:lnTo>
                  <a:pt x="4699" y="731"/>
                </a:lnTo>
                <a:lnTo>
                  <a:pt x="4661" y="667"/>
                </a:lnTo>
                <a:lnTo>
                  <a:pt x="4621" y="606"/>
                </a:lnTo>
                <a:lnTo>
                  <a:pt x="4575" y="546"/>
                </a:lnTo>
                <a:lnTo>
                  <a:pt x="4524" y="489"/>
                </a:lnTo>
                <a:lnTo>
                  <a:pt x="4469" y="435"/>
                </a:lnTo>
                <a:lnTo>
                  <a:pt x="4410" y="386"/>
                </a:lnTo>
                <a:lnTo>
                  <a:pt x="4345" y="338"/>
                </a:lnTo>
                <a:lnTo>
                  <a:pt x="4278" y="297"/>
                </a:lnTo>
                <a:lnTo>
                  <a:pt x="4204" y="260"/>
                </a:lnTo>
                <a:lnTo>
                  <a:pt x="4129" y="229"/>
                </a:lnTo>
                <a:lnTo>
                  <a:pt x="4049" y="204"/>
                </a:lnTo>
                <a:lnTo>
                  <a:pt x="3964" y="184"/>
                </a:lnTo>
                <a:lnTo>
                  <a:pt x="3878" y="173"/>
                </a:lnTo>
                <a:lnTo>
                  <a:pt x="3786" y="170"/>
                </a:lnTo>
                <a:lnTo>
                  <a:pt x="3677" y="175"/>
                </a:lnTo>
                <a:lnTo>
                  <a:pt x="3568" y="189"/>
                </a:lnTo>
                <a:lnTo>
                  <a:pt x="3456" y="215"/>
                </a:lnTo>
                <a:lnTo>
                  <a:pt x="3345" y="251"/>
                </a:lnTo>
                <a:lnTo>
                  <a:pt x="3262" y="284"/>
                </a:lnTo>
                <a:lnTo>
                  <a:pt x="3184" y="317"/>
                </a:lnTo>
                <a:lnTo>
                  <a:pt x="3112" y="348"/>
                </a:lnTo>
                <a:lnTo>
                  <a:pt x="3048" y="379"/>
                </a:lnTo>
                <a:lnTo>
                  <a:pt x="2990" y="410"/>
                </a:lnTo>
                <a:lnTo>
                  <a:pt x="2939" y="438"/>
                </a:lnTo>
                <a:lnTo>
                  <a:pt x="2893" y="464"/>
                </a:lnTo>
                <a:lnTo>
                  <a:pt x="2856" y="489"/>
                </a:lnTo>
                <a:lnTo>
                  <a:pt x="2825" y="508"/>
                </a:lnTo>
                <a:lnTo>
                  <a:pt x="2800" y="526"/>
                </a:lnTo>
                <a:lnTo>
                  <a:pt x="2782" y="538"/>
                </a:lnTo>
                <a:lnTo>
                  <a:pt x="2771" y="546"/>
                </a:lnTo>
                <a:lnTo>
                  <a:pt x="2767" y="549"/>
                </a:lnTo>
                <a:lnTo>
                  <a:pt x="2748" y="561"/>
                </a:lnTo>
                <a:lnTo>
                  <a:pt x="2727" y="567"/>
                </a:lnTo>
                <a:lnTo>
                  <a:pt x="2705" y="567"/>
                </a:lnTo>
                <a:lnTo>
                  <a:pt x="2686" y="561"/>
                </a:lnTo>
                <a:lnTo>
                  <a:pt x="2666" y="549"/>
                </a:lnTo>
                <a:lnTo>
                  <a:pt x="2661" y="546"/>
                </a:lnTo>
                <a:lnTo>
                  <a:pt x="2650" y="538"/>
                </a:lnTo>
                <a:lnTo>
                  <a:pt x="2632" y="526"/>
                </a:lnTo>
                <a:lnTo>
                  <a:pt x="2606" y="508"/>
                </a:lnTo>
                <a:lnTo>
                  <a:pt x="2575" y="489"/>
                </a:lnTo>
                <a:lnTo>
                  <a:pt x="2536" y="464"/>
                </a:lnTo>
                <a:lnTo>
                  <a:pt x="2492" y="438"/>
                </a:lnTo>
                <a:lnTo>
                  <a:pt x="2439" y="410"/>
                </a:lnTo>
                <a:lnTo>
                  <a:pt x="2382" y="379"/>
                </a:lnTo>
                <a:lnTo>
                  <a:pt x="2318" y="348"/>
                </a:lnTo>
                <a:lnTo>
                  <a:pt x="2247" y="317"/>
                </a:lnTo>
                <a:lnTo>
                  <a:pt x="2170" y="284"/>
                </a:lnTo>
                <a:lnTo>
                  <a:pt x="2087" y="251"/>
                </a:lnTo>
                <a:lnTo>
                  <a:pt x="1998" y="224"/>
                </a:lnTo>
                <a:lnTo>
                  <a:pt x="1910" y="201"/>
                </a:lnTo>
                <a:lnTo>
                  <a:pt x="1822" y="183"/>
                </a:lnTo>
                <a:lnTo>
                  <a:pt x="1734" y="173"/>
                </a:lnTo>
                <a:lnTo>
                  <a:pt x="1647" y="170"/>
                </a:lnTo>
                <a:close/>
                <a:moveTo>
                  <a:pt x="1643" y="0"/>
                </a:moveTo>
                <a:lnTo>
                  <a:pt x="1739" y="4"/>
                </a:lnTo>
                <a:lnTo>
                  <a:pt x="1837" y="14"/>
                </a:lnTo>
                <a:lnTo>
                  <a:pt x="1936" y="34"/>
                </a:lnTo>
                <a:lnTo>
                  <a:pt x="2038" y="60"/>
                </a:lnTo>
                <a:lnTo>
                  <a:pt x="2139" y="93"/>
                </a:lnTo>
                <a:lnTo>
                  <a:pt x="2234" y="129"/>
                </a:lnTo>
                <a:lnTo>
                  <a:pt x="2320" y="165"/>
                </a:lnTo>
                <a:lnTo>
                  <a:pt x="2400" y="201"/>
                </a:lnTo>
                <a:lnTo>
                  <a:pt x="2470" y="237"/>
                </a:lnTo>
                <a:lnTo>
                  <a:pt x="2534" y="269"/>
                </a:lnTo>
                <a:lnTo>
                  <a:pt x="2591" y="302"/>
                </a:lnTo>
                <a:lnTo>
                  <a:pt x="2638" y="332"/>
                </a:lnTo>
                <a:lnTo>
                  <a:pt x="2679" y="358"/>
                </a:lnTo>
                <a:lnTo>
                  <a:pt x="2712" y="379"/>
                </a:lnTo>
                <a:lnTo>
                  <a:pt x="2745" y="358"/>
                </a:lnTo>
                <a:lnTo>
                  <a:pt x="2785" y="332"/>
                </a:lnTo>
                <a:lnTo>
                  <a:pt x="2834" y="302"/>
                </a:lnTo>
                <a:lnTo>
                  <a:pt x="2890" y="269"/>
                </a:lnTo>
                <a:lnTo>
                  <a:pt x="2954" y="237"/>
                </a:lnTo>
                <a:lnTo>
                  <a:pt x="3025" y="201"/>
                </a:lnTo>
                <a:lnTo>
                  <a:pt x="3105" y="165"/>
                </a:lnTo>
                <a:lnTo>
                  <a:pt x="3190" y="129"/>
                </a:lnTo>
                <a:lnTo>
                  <a:pt x="3285" y="93"/>
                </a:lnTo>
                <a:lnTo>
                  <a:pt x="3385" y="60"/>
                </a:lnTo>
                <a:lnTo>
                  <a:pt x="3486" y="34"/>
                </a:lnTo>
                <a:lnTo>
                  <a:pt x="3584" y="14"/>
                </a:lnTo>
                <a:lnTo>
                  <a:pt x="3682" y="4"/>
                </a:lnTo>
                <a:lnTo>
                  <a:pt x="3781" y="0"/>
                </a:lnTo>
                <a:lnTo>
                  <a:pt x="3881" y="4"/>
                </a:lnTo>
                <a:lnTo>
                  <a:pt x="3977" y="16"/>
                </a:lnTo>
                <a:lnTo>
                  <a:pt x="4070" y="36"/>
                </a:lnTo>
                <a:lnTo>
                  <a:pt x="4160" y="62"/>
                </a:lnTo>
                <a:lnTo>
                  <a:pt x="4245" y="96"/>
                </a:lnTo>
                <a:lnTo>
                  <a:pt x="4325" y="134"/>
                </a:lnTo>
                <a:lnTo>
                  <a:pt x="4402" y="178"/>
                </a:lnTo>
                <a:lnTo>
                  <a:pt x="4474" y="227"/>
                </a:lnTo>
                <a:lnTo>
                  <a:pt x="4541" y="281"/>
                </a:lnTo>
                <a:lnTo>
                  <a:pt x="4604" y="338"/>
                </a:lnTo>
                <a:lnTo>
                  <a:pt x="4661" y="399"/>
                </a:lnTo>
                <a:lnTo>
                  <a:pt x="4715" y="463"/>
                </a:lnTo>
                <a:lnTo>
                  <a:pt x="4764" y="530"/>
                </a:lnTo>
                <a:lnTo>
                  <a:pt x="4808" y="597"/>
                </a:lnTo>
                <a:lnTo>
                  <a:pt x="4848" y="665"/>
                </a:lnTo>
                <a:lnTo>
                  <a:pt x="4880" y="736"/>
                </a:lnTo>
                <a:lnTo>
                  <a:pt x="4910" y="806"/>
                </a:lnTo>
                <a:lnTo>
                  <a:pt x="4932" y="876"/>
                </a:lnTo>
                <a:lnTo>
                  <a:pt x="4949" y="939"/>
                </a:lnTo>
                <a:lnTo>
                  <a:pt x="4963" y="1004"/>
                </a:lnTo>
                <a:lnTo>
                  <a:pt x="4973" y="1074"/>
                </a:lnTo>
                <a:lnTo>
                  <a:pt x="4981" y="1150"/>
                </a:lnTo>
                <a:lnTo>
                  <a:pt x="4983" y="1228"/>
                </a:lnTo>
                <a:lnTo>
                  <a:pt x="4981" y="1312"/>
                </a:lnTo>
                <a:lnTo>
                  <a:pt x="4973" y="1398"/>
                </a:lnTo>
                <a:lnTo>
                  <a:pt x="4960" y="1490"/>
                </a:lnTo>
                <a:lnTo>
                  <a:pt x="4941" y="1585"/>
                </a:lnTo>
                <a:lnTo>
                  <a:pt x="4913" y="1683"/>
                </a:lnTo>
                <a:lnTo>
                  <a:pt x="4879" y="1786"/>
                </a:lnTo>
                <a:lnTo>
                  <a:pt x="4835" y="1892"/>
                </a:lnTo>
                <a:lnTo>
                  <a:pt x="5290" y="1892"/>
                </a:lnTo>
                <a:lnTo>
                  <a:pt x="5313" y="1894"/>
                </a:lnTo>
                <a:lnTo>
                  <a:pt x="5334" y="1902"/>
                </a:lnTo>
                <a:lnTo>
                  <a:pt x="5354" y="1914"/>
                </a:lnTo>
                <a:lnTo>
                  <a:pt x="5368" y="1928"/>
                </a:lnTo>
                <a:lnTo>
                  <a:pt x="5378" y="1946"/>
                </a:lnTo>
                <a:lnTo>
                  <a:pt x="5381" y="1969"/>
                </a:lnTo>
                <a:lnTo>
                  <a:pt x="5378" y="1995"/>
                </a:lnTo>
                <a:lnTo>
                  <a:pt x="5367" y="2018"/>
                </a:lnTo>
                <a:lnTo>
                  <a:pt x="5349" y="2035"/>
                </a:lnTo>
                <a:lnTo>
                  <a:pt x="5326" y="2046"/>
                </a:lnTo>
                <a:lnTo>
                  <a:pt x="5300" y="2051"/>
                </a:lnTo>
                <a:lnTo>
                  <a:pt x="4763" y="2051"/>
                </a:lnTo>
                <a:lnTo>
                  <a:pt x="4720" y="2128"/>
                </a:lnTo>
                <a:lnTo>
                  <a:pt x="4673" y="2205"/>
                </a:lnTo>
                <a:lnTo>
                  <a:pt x="4621" y="2282"/>
                </a:lnTo>
                <a:lnTo>
                  <a:pt x="4554" y="2375"/>
                </a:lnTo>
                <a:lnTo>
                  <a:pt x="4482" y="2468"/>
                </a:lnTo>
                <a:lnTo>
                  <a:pt x="4408" y="2560"/>
                </a:lnTo>
                <a:lnTo>
                  <a:pt x="4330" y="2650"/>
                </a:lnTo>
                <a:lnTo>
                  <a:pt x="4252" y="2738"/>
                </a:lnTo>
                <a:lnTo>
                  <a:pt x="4168" y="2823"/>
                </a:lnTo>
                <a:lnTo>
                  <a:pt x="4085" y="2908"/>
                </a:lnTo>
                <a:lnTo>
                  <a:pt x="4000" y="2990"/>
                </a:lnTo>
                <a:lnTo>
                  <a:pt x="3915" y="3070"/>
                </a:lnTo>
                <a:lnTo>
                  <a:pt x="3829" y="3147"/>
                </a:lnTo>
                <a:lnTo>
                  <a:pt x="3744" y="3222"/>
                </a:lnTo>
                <a:lnTo>
                  <a:pt x="3657" y="3293"/>
                </a:lnTo>
                <a:lnTo>
                  <a:pt x="3574" y="3363"/>
                </a:lnTo>
                <a:lnTo>
                  <a:pt x="3491" y="3428"/>
                </a:lnTo>
                <a:lnTo>
                  <a:pt x="3409" y="3491"/>
                </a:lnTo>
                <a:lnTo>
                  <a:pt x="3331" y="3551"/>
                </a:lnTo>
                <a:lnTo>
                  <a:pt x="3256" y="3607"/>
                </a:lnTo>
                <a:lnTo>
                  <a:pt x="3182" y="3659"/>
                </a:lnTo>
                <a:lnTo>
                  <a:pt x="3114" y="3707"/>
                </a:lnTo>
                <a:lnTo>
                  <a:pt x="3048" y="3751"/>
                </a:lnTo>
                <a:lnTo>
                  <a:pt x="2990" y="3792"/>
                </a:lnTo>
                <a:lnTo>
                  <a:pt x="2934" y="3828"/>
                </a:lnTo>
                <a:lnTo>
                  <a:pt x="2883" y="3859"/>
                </a:lnTo>
                <a:lnTo>
                  <a:pt x="2839" y="3885"/>
                </a:lnTo>
                <a:lnTo>
                  <a:pt x="2802" y="3908"/>
                </a:lnTo>
                <a:lnTo>
                  <a:pt x="2771" y="3926"/>
                </a:lnTo>
                <a:lnTo>
                  <a:pt x="2748" y="3937"/>
                </a:lnTo>
                <a:lnTo>
                  <a:pt x="2748" y="3942"/>
                </a:lnTo>
                <a:lnTo>
                  <a:pt x="2732" y="3942"/>
                </a:lnTo>
                <a:lnTo>
                  <a:pt x="2728" y="3945"/>
                </a:lnTo>
                <a:lnTo>
                  <a:pt x="2725" y="3947"/>
                </a:lnTo>
                <a:lnTo>
                  <a:pt x="2723" y="3947"/>
                </a:lnTo>
                <a:lnTo>
                  <a:pt x="2722" y="3947"/>
                </a:lnTo>
                <a:lnTo>
                  <a:pt x="2722" y="3942"/>
                </a:lnTo>
                <a:lnTo>
                  <a:pt x="2697" y="3934"/>
                </a:lnTo>
                <a:lnTo>
                  <a:pt x="2665" y="3921"/>
                </a:lnTo>
                <a:lnTo>
                  <a:pt x="2629" y="3903"/>
                </a:lnTo>
                <a:lnTo>
                  <a:pt x="2585" y="3878"/>
                </a:lnTo>
                <a:lnTo>
                  <a:pt x="2537" y="3850"/>
                </a:lnTo>
                <a:lnTo>
                  <a:pt x="2483" y="3818"/>
                </a:lnTo>
                <a:lnTo>
                  <a:pt x="2426" y="3780"/>
                </a:lnTo>
                <a:lnTo>
                  <a:pt x="2366" y="3739"/>
                </a:lnTo>
                <a:lnTo>
                  <a:pt x="2301" y="3693"/>
                </a:lnTo>
                <a:lnTo>
                  <a:pt x="2232" y="3644"/>
                </a:lnTo>
                <a:lnTo>
                  <a:pt x="2160" y="3592"/>
                </a:lnTo>
                <a:lnTo>
                  <a:pt x="2087" y="3536"/>
                </a:lnTo>
                <a:lnTo>
                  <a:pt x="2010" y="3477"/>
                </a:lnTo>
                <a:lnTo>
                  <a:pt x="1933" y="3415"/>
                </a:lnTo>
                <a:lnTo>
                  <a:pt x="1855" y="3352"/>
                </a:lnTo>
                <a:lnTo>
                  <a:pt x="1775" y="3284"/>
                </a:lnTo>
                <a:lnTo>
                  <a:pt x="1693" y="3216"/>
                </a:lnTo>
                <a:lnTo>
                  <a:pt x="1613" y="3144"/>
                </a:lnTo>
                <a:lnTo>
                  <a:pt x="1533" y="3070"/>
                </a:lnTo>
                <a:lnTo>
                  <a:pt x="1453" y="2997"/>
                </a:lnTo>
                <a:lnTo>
                  <a:pt x="1373" y="2920"/>
                </a:lnTo>
                <a:lnTo>
                  <a:pt x="1296" y="2843"/>
                </a:lnTo>
                <a:lnTo>
                  <a:pt x="1220" y="2764"/>
                </a:lnTo>
                <a:lnTo>
                  <a:pt x="1146" y="2686"/>
                </a:lnTo>
                <a:lnTo>
                  <a:pt x="1076" y="2606"/>
                </a:lnTo>
                <a:lnTo>
                  <a:pt x="1007" y="2527"/>
                </a:lnTo>
                <a:lnTo>
                  <a:pt x="942" y="2447"/>
                </a:lnTo>
                <a:lnTo>
                  <a:pt x="882" y="2367"/>
                </a:lnTo>
                <a:lnTo>
                  <a:pt x="823" y="2287"/>
                </a:lnTo>
                <a:lnTo>
                  <a:pt x="774" y="2218"/>
                </a:lnTo>
                <a:lnTo>
                  <a:pt x="731" y="2147"/>
                </a:lnTo>
                <a:lnTo>
                  <a:pt x="82" y="2147"/>
                </a:lnTo>
                <a:lnTo>
                  <a:pt x="56" y="2144"/>
                </a:lnTo>
                <a:lnTo>
                  <a:pt x="33" y="2133"/>
                </a:lnTo>
                <a:lnTo>
                  <a:pt x="16" y="2115"/>
                </a:lnTo>
                <a:lnTo>
                  <a:pt x="5" y="2092"/>
                </a:lnTo>
                <a:lnTo>
                  <a:pt x="0" y="2066"/>
                </a:lnTo>
                <a:lnTo>
                  <a:pt x="5" y="2040"/>
                </a:lnTo>
                <a:lnTo>
                  <a:pt x="16" y="2017"/>
                </a:lnTo>
                <a:lnTo>
                  <a:pt x="33" y="2000"/>
                </a:lnTo>
                <a:lnTo>
                  <a:pt x="56" y="1989"/>
                </a:lnTo>
                <a:lnTo>
                  <a:pt x="82" y="1984"/>
                </a:lnTo>
                <a:lnTo>
                  <a:pt x="635" y="1984"/>
                </a:lnTo>
                <a:lnTo>
                  <a:pt x="583" y="1876"/>
                </a:lnTo>
                <a:lnTo>
                  <a:pt x="542" y="1771"/>
                </a:lnTo>
                <a:lnTo>
                  <a:pt x="508" y="1670"/>
                </a:lnTo>
                <a:lnTo>
                  <a:pt x="482" y="1573"/>
                </a:lnTo>
                <a:lnTo>
                  <a:pt x="462" y="1478"/>
                </a:lnTo>
                <a:lnTo>
                  <a:pt x="451" y="1390"/>
                </a:lnTo>
                <a:lnTo>
                  <a:pt x="442" y="1303"/>
                </a:lnTo>
                <a:lnTo>
                  <a:pt x="441" y="1222"/>
                </a:lnTo>
                <a:lnTo>
                  <a:pt x="444" y="1145"/>
                </a:lnTo>
                <a:lnTo>
                  <a:pt x="452" y="1071"/>
                </a:lnTo>
                <a:lnTo>
                  <a:pt x="462" y="1002"/>
                </a:lnTo>
                <a:lnTo>
                  <a:pt x="475" y="937"/>
                </a:lnTo>
                <a:lnTo>
                  <a:pt x="491" y="876"/>
                </a:lnTo>
                <a:lnTo>
                  <a:pt x="514" y="806"/>
                </a:lnTo>
                <a:lnTo>
                  <a:pt x="542" y="736"/>
                </a:lnTo>
                <a:lnTo>
                  <a:pt x="576" y="665"/>
                </a:lnTo>
                <a:lnTo>
                  <a:pt x="616" y="597"/>
                </a:lnTo>
                <a:lnTo>
                  <a:pt x="660" y="530"/>
                </a:lnTo>
                <a:lnTo>
                  <a:pt x="707" y="463"/>
                </a:lnTo>
                <a:lnTo>
                  <a:pt x="761" y="399"/>
                </a:lnTo>
                <a:lnTo>
                  <a:pt x="820" y="338"/>
                </a:lnTo>
                <a:lnTo>
                  <a:pt x="883" y="281"/>
                </a:lnTo>
                <a:lnTo>
                  <a:pt x="950" y="227"/>
                </a:lnTo>
                <a:lnTo>
                  <a:pt x="1022" y="178"/>
                </a:lnTo>
                <a:lnTo>
                  <a:pt x="1099" y="134"/>
                </a:lnTo>
                <a:lnTo>
                  <a:pt x="1179" y="96"/>
                </a:lnTo>
                <a:lnTo>
                  <a:pt x="1264" y="62"/>
                </a:lnTo>
                <a:lnTo>
                  <a:pt x="1352" y="36"/>
                </a:lnTo>
                <a:lnTo>
                  <a:pt x="1445" y="16"/>
                </a:lnTo>
                <a:lnTo>
                  <a:pt x="1541" y="4"/>
                </a:lnTo>
                <a:lnTo>
                  <a:pt x="1643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9731" y="4779080"/>
            <a:ext cx="483345" cy="424418"/>
            <a:chOff x="-7300913" y="-149225"/>
            <a:chExt cx="5207000" cy="5203825"/>
          </a:xfrm>
          <a:solidFill>
            <a:sysClr val="window" lastClr="FFFFFF"/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3133725" y="227013"/>
              <a:ext cx="488950" cy="490538"/>
            </a:xfrm>
            <a:custGeom>
              <a:avLst/>
              <a:gdLst>
                <a:gd name="T0" fmla="*/ 115 w 616"/>
                <a:gd name="T1" fmla="*/ 0 h 618"/>
                <a:gd name="T2" fmla="*/ 145 w 616"/>
                <a:gd name="T3" fmla="*/ 6 h 618"/>
                <a:gd name="T4" fmla="*/ 223 w 616"/>
                <a:gd name="T5" fmla="*/ 40 h 618"/>
                <a:gd name="T6" fmla="*/ 299 w 616"/>
                <a:gd name="T7" fmla="*/ 82 h 618"/>
                <a:gd name="T8" fmla="*/ 367 w 616"/>
                <a:gd name="T9" fmla="*/ 132 h 618"/>
                <a:gd name="T10" fmla="*/ 430 w 616"/>
                <a:gd name="T11" fmla="*/ 188 h 618"/>
                <a:gd name="T12" fmla="*/ 486 w 616"/>
                <a:gd name="T13" fmla="*/ 250 h 618"/>
                <a:gd name="T14" fmla="*/ 536 w 616"/>
                <a:gd name="T15" fmla="*/ 319 h 618"/>
                <a:gd name="T16" fmla="*/ 576 w 616"/>
                <a:gd name="T17" fmla="*/ 393 h 618"/>
                <a:gd name="T18" fmla="*/ 610 w 616"/>
                <a:gd name="T19" fmla="*/ 473 h 618"/>
                <a:gd name="T20" fmla="*/ 616 w 616"/>
                <a:gd name="T21" fmla="*/ 501 h 618"/>
                <a:gd name="T22" fmla="*/ 614 w 616"/>
                <a:gd name="T23" fmla="*/ 531 h 618"/>
                <a:gd name="T24" fmla="*/ 606 w 616"/>
                <a:gd name="T25" fmla="*/ 557 h 618"/>
                <a:gd name="T26" fmla="*/ 590 w 616"/>
                <a:gd name="T27" fmla="*/ 580 h 618"/>
                <a:gd name="T28" fmla="*/ 570 w 616"/>
                <a:gd name="T29" fmla="*/ 598 h 618"/>
                <a:gd name="T30" fmla="*/ 544 w 616"/>
                <a:gd name="T31" fmla="*/ 612 h 618"/>
                <a:gd name="T32" fmla="*/ 506 w 616"/>
                <a:gd name="T33" fmla="*/ 618 h 618"/>
                <a:gd name="T34" fmla="*/ 480 w 616"/>
                <a:gd name="T35" fmla="*/ 616 h 618"/>
                <a:gd name="T36" fmla="*/ 456 w 616"/>
                <a:gd name="T37" fmla="*/ 606 h 618"/>
                <a:gd name="T38" fmla="*/ 434 w 616"/>
                <a:gd name="T39" fmla="*/ 590 h 618"/>
                <a:gd name="T40" fmla="*/ 416 w 616"/>
                <a:gd name="T41" fmla="*/ 570 h 618"/>
                <a:gd name="T42" fmla="*/ 404 w 616"/>
                <a:gd name="T43" fmla="*/ 547 h 618"/>
                <a:gd name="T44" fmla="*/ 377 w 616"/>
                <a:gd name="T45" fmla="*/ 483 h 618"/>
                <a:gd name="T46" fmla="*/ 341 w 616"/>
                <a:gd name="T47" fmla="*/ 423 h 618"/>
                <a:gd name="T48" fmla="*/ 299 w 616"/>
                <a:gd name="T49" fmla="*/ 367 h 618"/>
                <a:gd name="T50" fmla="*/ 249 w 616"/>
                <a:gd name="T51" fmla="*/ 319 h 618"/>
                <a:gd name="T52" fmla="*/ 195 w 616"/>
                <a:gd name="T53" fmla="*/ 275 h 618"/>
                <a:gd name="T54" fmla="*/ 135 w 616"/>
                <a:gd name="T55" fmla="*/ 242 h 618"/>
                <a:gd name="T56" fmla="*/ 71 w 616"/>
                <a:gd name="T57" fmla="*/ 214 h 618"/>
                <a:gd name="T58" fmla="*/ 45 w 616"/>
                <a:gd name="T59" fmla="*/ 200 h 618"/>
                <a:gd name="T60" fmla="*/ 24 w 616"/>
                <a:gd name="T61" fmla="*/ 180 h 618"/>
                <a:gd name="T62" fmla="*/ 10 w 616"/>
                <a:gd name="T63" fmla="*/ 158 h 618"/>
                <a:gd name="T64" fmla="*/ 0 w 616"/>
                <a:gd name="T65" fmla="*/ 130 h 618"/>
                <a:gd name="T66" fmla="*/ 0 w 616"/>
                <a:gd name="T67" fmla="*/ 102 h 618"/>
                <a:gd name="T68" fmla="*/ 6 w 616"/>
                <a:gd name="T69" fmla="*/ 74 h 618"/>
                <a:gd name="T70" fmla="*/ 18 w 616"/>
                <a:gd name="T71" fmla="*/ 48 h 618"/>
                <a:gd name="T72" fmla="*/ 38 w 616"/>
                <a:gd name="T73" fmla="*/ 26 h 618"/>
                <a:gd name="T74" fmla="*/ 61 w 616"/>
                <a:gd name="T75" fmla="*/ 12 h 618"/>
                <a:gd name="T76" fmla="*/ 87 w 616"/>
                <a:gd name="T77" fmla="*/ 2 h 618"/>
                <a:gd name="T78" fmla="*/ 115 w 616"/>
                <a:gd name="T7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18">
                  <a:moveTo>
                    <a:pt x="115" y="0"/>
                  </a:moveTo>
                  <a:lnTo>
                    <a:pt x="145" y="6"/>
                  </a:lnTo>
                  <a:lnTo>
                    <a:pt x="223" y="40"/>
                  </a:lnTo>
                  <a:lnTo>
                    <a:pt x="299" y="82"/>
                  </a:lnTo>
                  <a:lnTo>
                    <a:pt x="367" y="132"/>
                  </a:lnTo>
                  <a:lnTo>
                    <a:pt x="430" y="188"/>
                  </a:lnTo>
                  <a:lnTo>
                    <a:pt x="486" y="250"/>
                  </a:lnTo>
                  <a:lnTo>
                    <a:pt x="536" y="319"/>
                  </a:lnTo>
                  <a:lnTo>
                    <a:pt x="576" y="393"/>
                  </a:lnTo>
                  <a:lnTo>
                    <a:pt x="610" y="473"/>
                  </a:lnTo>
                  <a:lnTo>
                    <a:pt x="616" y="501"/>
                  </a:lnTo>
                  <a:lnTo>
                    <a:pt x="614" y="531"/>
                  </a:lnTo>
                  <a:lnTo>
                    <a:pt x="606" y="557"/>
                  </a:lnTo>
                  <a:lnTo>
                    <a:pt x="590" y="580"/>
                  </a:lnTo>
                  <a:lnTo>
                    <a:pt x="570" y="598"/>
                  </a:lnTo>
                  <a:lnTo>
                    <a:pt x="544" y="612"/>
                  </a:lnTo>
                  <a:lnTo>
                    <a:pt x="506" y="618"/>
                  </a:lnTo>
                  <a:lnTo>
                    <a:pt x="480" y="616"/>
                  </a:lnTo>
                  <a:lnTo>
                    <a:pt x="456" y="606"/>
                  </a:lnTo>
                  <a:lnTo>
                    <a:pt x="434" y="590"/>
                  </a:lnTo>
                  <a:lnTo>
                    <a:pt x="416" y="570"/>
                  </a:lnTo>
                  <a:lnTo>
                    <a:pt x="404" y="547"/>
                  </a:lnTo>
                  <a:lnTo>
                    <a:pt x="377" y="483"/>
                  </a:lnTo>
                  <a:lnTo>
                    <a:pt x="341" y="423"/>
                  </a:lnTo>
                  <a:lnTo>
                    <a:pt x="299" y="367"/>
                  </a:lnTo>
                  <a:lnTo>
                    <a:pt x="249" y="319"/>
                  </a:lnTo>
                  <a:lnTo>
                    <a:pt x="195" y="275"/>
                  </a:lnTo>
                  <a:lnTo>
                    <a:pt x="135" y="242"/>
                  </a:lnTo>
                  <a:lnTo>
                    <a:pt x="71" y="214"/>
                  </a:lnTo>
                  <a:lnTo>
                    <a:pt x="45" y="200"/>
                  </a:lnTo>
                  <a:lnTo>
                    <a:pt x="24" y="180"/>
                  </a:lnTo>
                  <a:lnTo>
                    <a:pt x="10" y="158"/>
                  </a:lnTo>
                  <a:lnTo>
                    <a:pt x="0" y="130"/>
                  </a:lnTo>
                  <a:lnTo>
                    <a:pt x="0" y="102"/>
                  </a:lnTo>
                  <a:lnTo>
                    <a:pt x="6" y="74"/>
                  </a:lnTo>
                  <a:lnTo>
                    <a:pt x="18" y="48"/>
                  </a:lnTo>
                  <a:lnTo>
                    <a:pt x="38" y="26"/>
                  </a:lnTo>
                  <a:lnTo>
                    <a:pt x="61" y="12"/>
                  </a:lnTo>
                  <a:lnTo>
                    <a:pt x="87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-5391150" y="-149225"/>
              <a:ext cx="3122613" cy="2949575"/>
            </a:xfrm>
            <a:custGeom>
              <a:avLst/>
              <a:gdLst>
                <a:gd name="T0" fmla="*/ 1496 w 3936"/>
                <a:gd name="T1" fmla="*/ 36 h 3716"/>
                <a:gd name="T2" fmla="*/ 1730 w 3936"/>
                <a:gd name="T3" fmla="*/ 136 h 3716"/>
                <a:gd name="T4" fmla="*/ 1742 w 3936"/>
                <a:gd name="T5" fmla="*/ 245 h 3716"/>
                <a:gd name="T6" fmla="*/ 1654 w 3936"/>
                <a:gd name="T7" fmla="*/ 309 h 3716"/>
                <a:gd name="T8" fmla="*/ 1405 w 3936"/>
                <a:gd name="T9" fmla="*/ 239 h 3716"/>
                <a:gd name="T10" fmla="*/ 992 w 3936"/>
                <a:gd name="T11" fmla="*/ 241 h 3716"/>
                <a:gd name="T12" fmla="*/ 623 w 3936"/>
                <a:gd name="T13" fmla="*/ 409 h 3716"/>
                <a:gd name="T14" fmla="*/ 353 w 3936"/>
                <a:gd name="T15" fmla="*/ 706 h 3716"/>
                <a:gd name="T16" fmla="*/ 224 w 3936"/>
                <a:gd name="T17" fmla="*/ 1094 h 3716"/>
                <a:gd name="T18" fmla="*/ 262 w 3936"/>
                <a:gd name="T19" fmla="*/ 1513 h 3716"/>
                <a:gd name="T20" fmla="*/ 449 w 3936"/>
                <a:gd name="T21" fmla="*/ 1981 h 3716"/>
                <a:gd name="T22" fmla="*/ 776 w 3936"/>
                <a:gd name="T23" fmla="*/ 2474 h 3716"/>
                <a:gd name="T24" fmla="*/ 1233 w 3936"/>
                <a:gd name="T25" fmla="*/ 2954 h 3716"/>
                <a:gd name="T26" fmla="*/ 1807 w 3936"/>
                <a:gd name="T27" fmla="*/ 3385 h 3716"/>
                <a:gd name="T28" fmla="*/ 2430 w 3936"/>
                <a:gd name="T29" fmla="*/ 3177 h 3716"/>
                <a:gd name="T30" fmla="*/ 2946 w 3936"/>
                <a:gd name="T31" fmla="*/ 2719 h 3716"/>
                <a:gd name="T32" fmla="*/ 3339 w 3936"/>
                <a:gd name="T33" fmla="*/ 2227 h 3716"/>
                <a:gd name="T34" fmla="*/ 3599 w 3936"/>
                <a:gd name="T35" fmla="*/ 1742 h 3716"/>
                <a:gd name="T36" fmla="*/ 3712 w 3936"/>
                <a:gd name="T37" fmla="*/ 1302 h 3716"/>
                <a:gd name="T38" fmla="*/ 3666 w 3936"/>
                <a:gd name="T39" fmla="*/ 891 h 3716"/>
                <a:gd name="T40" fmla="*/ 3463 w 3936"/>
                <a:gd name="T41" fmla="*/ 544 h 3716"/>
                <a:gd name="T42" fmla="*/ 3140 w 3936"/>
                <a:gd name="T43" fmla="*/ 307 h 3716"/>
                <a:gd name="T44" fmla="*/ 2733 w 3936"/>
                <a:gd name="T45" fmla="*/ 219 h 3716"/>
                <a:gd name="T46" fmla="*/ 2338 w 3936"/>
                <a:gd name="T47" fmla="*/ 303 h 3716"/>
                <a:gd name="T48" fmla="*/ 2011 w 3936"/>
                <a:gd name="T49" fmla="*/ 534 h 3716"/>
                <a:gd name="T50" fmla="*/ 1825 w 3936"/>
                <a:gd name="T51" fmla="*/ 811 h 3716"/>
                <a:gd name="T52" fmla="*/ 1724 w 3936"/>
                <a:gd name="T53" fmla="*/ 849 h 3716"/>
                <a:gd name="T54" fmla="*/ 1640 w 3936"/>
                <a:gd name="T55" fmla="*/ 779 h 3716"/>
                <a:gd name="T56" fmla="*/ 1696 w 3936"/>
                <a:gd name="T57" fmla="*/ 592 h 3716"/>
                <a:gd name="T58" fmla="*/ 1995 w 3936"/>
                <a:gd name="T59" fmla="*/ 255 h 3716"/>
                <a:gd name="T60" fmla="*/ 2394 w 3936"/>
                <a:gd name="T61" fmla="*/ 50 h 3716"/>
                <a:gd name="T62" fmla="*/ 2857 w 3936"/>
                <a:gd name="T63" fmla="*/ 6 h 3716"/>
                <a:gd name="T64" fmla="*/ 3305 w 3936"/>
                <a:gd name="T65" fmla="*/ 145 h 3716"/>
                <a:gd name="T66" fmla="*/ 3660 w 3936"/>
                <a:gd name="T67" fmla="*/ 439 h 3716"/>
                <a:gd name="T68" fmla="*/ 3882 w 3936"/>
                <a:gd name="T69" fmla="*/ 845 h 3716"/>
                <a:gd name="T70" fmla="*/ 3932 w 3936"/>
                <a:gd name="T71" fmla="*/ 1306 h 3716"/>
                <a:gd name="T72" fmla="*/ 3824 w 3936"/>
                <a:gd name="T73" fmla="*/ 1764 h 3716"/>
                <a:gd name="T74" fmla="*/ 3575 w 3936"/>
                <a:gd name="T75" fmla="*/ 2268 h 3716"/>
                <a:gd name="T76" fmla="*/ 3188 w 3936"/>
                <a:gd name="T77" fmla="*/ 2783 h 3716"/>
                <a:gd name="T78" fmla="*/ 2669 w 3936"/>
                <a:gd name="T79" fmla="*/ 3273 h 3716"/>
                <a:gd name="T80" fmla="*/ 2021 w 3936"/>
                <a:gd name="T81" fmla="*/ 3702 h 3716"/>
                <a:gd name="T82" fmla="*/ 1915 w 3936"/>
                <a:gd name="T83" fmla="*/ 3702 h 3716"/>
                <a:gd name="T84" fmla="*/ 1267 w 3936"/>
                <a:gd name="T85" fmla="*/ 3273 h 3716"/>
                <a:gd name="T86" fmla="*/ 748 w 3936"/>
                <a:gd name="T87" fmla="*/ 2783 h 3716"/>
                <a:gd name="T88" fmla="*/ 361 w 3936"/>
                <a:gd name="T89" fmla="*/ 2268 h 3716"/>
                <a:gd name="T90" fmla="*/ 112 w 3936"/>
                <a:gd name="T91" fmla="*/ 1764 h 3716"/>
                <a:gd name="T92" fmla="*/ 4 w 3936"/>
                <a:gd name="T93" fmla="*/ 1306 h 3716"/>
                <a:gd name="T94" fmla="*/ 54 w 3936"/>
                <a:gd name="T95" fmla="*/ 845 h 3716"/>
                <a:gd name="T96" fmla="*/ 276 w 3936"/>
                <a:gd name="T97" fmla="*/ 439 h 3716"/>
                <a:gd name="T98" fmla="*/ 631 w 3936"/>
                <a:gd name="T99" fmla="*/ 145 h 3716"/>
                <a:gd name="T100" fmla="*/ 1079 w 3936"/>
                <a:gd name="T101" fmla="*/ 6 h 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36" h="3716">
                  <a:moveTo>
                    <a:pt x="1203" y="0"/>
                  </a:moveTo>
                  <a:lnTo>
                    <a:pt x="1303" y="4"/>
                  </a:lnTo>
                  <a:lnTo>
                    <a:pt x="1401" y="16"/>
                  </a:lnTo>
                  <a:lnTo>
                    <a:pt x="1496" y="36"/>
                  </a:lnTo>
                  <a:lnTo>
                    <a:pt x="1592" y="64"/>
                  </a:lnTo>
                  <a:lnTo>
                    <a:pt x="1684" y="100"/>
                  </a:lnTo>
                  <a:lnTo>
                    <a:pt x="1710" y="116"/>
                  </a:lnTo>
                  <a:lnTo>
                    <a:pt x="1730" y="136"/>
                  </a:lnTo>
                  <a:lnTo>
                    <a:pt x="1742" y="161"/>
                  </a:lnTo>
                  <a:lnTo>
                    <a:pt x="1750" y="187"/>
                  </a:lnTo>
                  <a:lnTo>
                    <a:pt x="1750" y="217"/>
                  </a:lnTo>
                  <a:lnTo>
                    <a:pt x="1742" y="245"/>
                  </a:lnTo>
                  <a:lnTo>
                    <a:pt x="1726" y="269"/>
                  </a:lnTo>
                  <a:lnTo>
                    <a:pt x="1706" y="289"/>
                  </a:lnTo>
                  <a:lnTo>
                    <a:pt x="1680" y="303"/>
                  </a:lnTo>
                  <a:lnTo>
                    <a:pt x="1654" y="309"/>
                  </a:lnTo>
                  <a:lnTo>
                    <a:pt x="1626" y="309"/>
                  </a:lnTo>
                  <a:lnTo>
                    <a:pt x="1596" y="301"/>
                  </a:lnTo>
                  <a:lnTo>
                    <a:pt x="1502" y="265"/>
                  </a:lnTo>
                  <a:lnTo>
                    <a:pt x="1405" y="239"/>
                  </a:lnTo>
                  <a:lnTo>
                    <a:pt x="1305" y="223"/>
                  </a:lnTo>
                  <a:lnTo>
                    <a:pt x="1203" y="219"/>
                  </a:lnTo>
                  <a:lnTo>
                    <a:pt x="1095" y="225"/>
                  </a:lnTo>
                  <a:lnTo>
                    <a:pt x="992" y="241"/>
                  </a:lnTo>
                  <a:lnTo>
                    <a:pt x="892" y="269"/>
                  </a:lnTo>
                  <a:lnTo>
                    <a:pt x="796" y="307"/>
                  </a:lnTo>
                  <a:lnTo>
                    <a:pt x="706" y="353"/>
                  </a:lnTo>
                  <a:lnTo>
                    <a:pt x="623" y="409"/>
                  </a:lnTo>
                  <a:lnTo>
                    <a:pt x="543" y="472"/>
                  </a:lnTo>
                  <a:lnTo>
                    <a:pt x="473" y="544"/>
                  </a:lnTo>
                  <a:lnTo>
                    <a:pt x="409" y="622"/>
                  </a:lnTo>
                  <a:lnTo>
                    <a:pt x="353" y="706"/>
                  </a:lnTo>
                  <a:lnTo>
                    <a:pt x="306" y="797"/>
                  </a:lnTo>
                  <a:lnTo>
                    <a:pt x="270" y="891"/>
                  </a:lnTo>
                  <a:lnTo>
                    <a:pt x="242" y="991"/>
                  </a:lnTo>
                  <a:lnTo>
                    <a:pt x="224" y="1094"/>
                  </a:lnTo>
                  <a:lnTo>
                    <a:pt x="220" y="1202"/>
                  </a:lnTo>
                  <a:lnTo>
                    <a:pt x="224" y="1302"/>
                  </a:lnTo>
                  <a:lnTo>
                    <a:pt x="238" y="1405"/>
                  </a:lnTo>
                  <a:lnTo>
                    <a:pt x="262" y="1513"/>
                  </a:lnTo>
                  <a:lnTo>
                    <a:pt x="296" y="1627"/>
                  </a:lnTo>
                  <a:lnTo>
                    <a:pt x="337" y="1742"/>
                  </a:lnTo>
                  <a:lnTo>
                    <a:pt x="389" y="1860"/>
                  </a:lnTo>
                  <a:lnTo>
                    <a:pt x="449" y="1981"/>
                  </a:lnTo>
                  <a:lnTo>
                    <a:pt x="519" y="2103"/>
                  </a:lnTo>
                  <a:lnTo>
                    <a:pt x="597" y="2227"/>
                  </a:lnTo>
                  <a:lnTo>
                    <a:pt x="683" y="2350"/>
                  </a:lnTo>
                  <a:lnTo>
                    <a:pt x="776" y="2474"/>
                  </a:lnTo>
                  <a:lnTo>
                    <a:pt x="878" y="2597"/>
                  </a:lnTo>
                  <a:lnTo>
                    <a:pt x="990" y="2719"/>
                  </a:lnTo>
                  <a:lnTo>
                    <a:pt x="1107" y="2836"/>
                  </a:lnTo>
                  <a:lnTo>
                    <a:pt x="1233" y="2954"/>
                  </a:lnTo>
                  <a:lnTo>
                    <a:pt x="1365" y="3068"/>
                  </a:lnTo>
                  <a:lnTo>
                    <a:pt x="1506" y="3177"/>
                  </a:lnTo>
                  <a:lnTo>
                    <a:pt x="1652" y="3285"/>
                  </a:lnTo>
                  <a:lnTo>
                    <a:pt x="1807" y="3385"/>
                  </a:lnTo>
                  <a:lnTo>
                    <a:pt x="1969" y="3480"/>
                  </a:lnTo>
                  <a:lnTo>
                    <a:pt x="2129" y="3385"/>
                  </a:lnTo>
                  <a:lnTo>
                    <a:pt x="2284" y="3285"/>
                  </a:lnTo>
                  <a:lnTo>
                    <a:pt x="2430" y="3177"/>
                  </a:lnTo>
                  <a:lnTo>
                    <a:pt x="2571" y="3068"/>
                  </a:lnTo>
                  <a:lnTo>
                    <a:pt x="2703" y="2954"/>
                  </a:lnTo>
                  <a:lnTo>
                    <a:pt x="2829" y="2836"/>
                  </a:lnTo>
                  <a:lnTo>
                    <a:pt x="2946" y="2719"/>
                  </a:lnTo>
                  <a:lnTo>
                    <a:pt x="3058" y="2597"/>
                  </a:lnTo>
                  <a:lnTo>
                    <a:pt x="3160" y="2474"/>
                  </a:lnTo>
                  <a:lnTo>
                    <a:pt x="3253" y="2350"/>
                  </a:lnTo>
                  <a:lnTo>
                    <a:pt x="3339" y="2227"/>
                  </a:lnTo>
                  <a:lnTo>
                    <a:pt x="3417" y="2103"/>
                  </a:lnTo>
                  <a:lnTo>
                    <a:pt x="3487" y="1981"/>
                  </a:lnTo>
                  <a:lnTo>
                    <a:pt x="3547" y="1860"/>
                  </a:lnTo>
                  <a:lnTo>
                    <a:pt x="3599" y="1742"/>
                  </a:lnTo>
                  <a:lnTo>
                    <a:pt x="3640" y="1627"/>
                  </a:lnTo>
                  <a:lnTo>
                    <a:pt x="3674" y="1513"/>
                  </a:lnTo>
                  <a:lnTo>
                    <a:pt x="3698" y="1405"/>
                  </a:lnTo>
                  <a:lnTo>
                    <a:pt x="3712" y="1302"/>
                  </a:lnTo>
                  <a:lnTo>
                    <a:pt x="3718" y="1202"/>
                  </a:lnTo>
                  <a:lnTo>
                    <a:pt x="3712" y="1094"/>
                  </a:lnTo>
                  <a:lnTo>
                    <a:pt x="3694" y="991"/>
                  </a:lnTo>
                  <a:lnTo>
                    <a:pt x="3666" y="891"/>
                  </a:lnTo>
                  <a:lnTo>
                    <a:pt x="3630" y="797"/>
                  </a:lnTo>
                  <a:lnTo>
                    <a:pt x="3583" y="706"/>
                  </a:lnTo>
                  <a:lnTo>
                    <a:pt x="3527" y="622"/>
                  </a:lnTo>
                  <a:lnTo>
                    <a:pt x="3463" y="544"/>
                  </a:lnTo>
                  <a:lnTo>
                    <a:pt x="3393" y="472"/>
                  </a:lnTo>
                  <a:lnTo>
                    <a:pt x="3313" y="409"/>
                  </a:lnTo>
                  <a:lnTo>
                    <a:pt x="3230" y="353"/>
                  </a:lnTo>
                  <a:lnTo>
                    <a:pt x="3140" y="307"/>
                  </a:lnTo>
                  <a:lnTo>
                    <a:pt x="3044" y="269"/>
                  </a:lnTo>
                  <a:lnTo>
                    <a:pt x="2944" y="241"/>
                  </a:lnTo>
                  <a:lnTo>
                    <a:pt x="2841" y="225"/>
                  </a:lnTo>
                  <a:lnTo>
                    <a:pt x="2733" y="219"/>
                  </a:lnTo>
                  <a:lnTo>
                    <a:pt x="2631" y="225"/>
                  </a:lnTo>
                  <a:lnTo>
                    <a:pt x="2529" y="241"/>
                  </a:lnTo>
                  <a:lnTo>
                    <a:pt x="2432" y="267"/>
                  </a:lnTo>
                  <a:lnTo>
                    <a:pt x="2338" y="303"/>
                  </a:lnTo>
                  <a:lnTo>
                    <a:pt x="2248" y="347"/>
                  </a:lnTo>
                  <a:lnTo>
                    <a:pt x="2162" y="401"/>
                  </a:lnTo>
                  <a:lnTo>
                    <a:pt x="2085" y="464"/>
                  </a:lnTo>
                  <a:lnTo>
                    <a:pt x="2011" y="534"/>
                  </a:lnTo>
                  <a:lnTo>
                    <a:pt x="1947" y="612"/>
                  </a:lnTo>
                  <a:lnTo>
                    <a:pt x="1889" y="696"/>
                  </a:lnTo>
                  <a:lnTo>
                    <a:pt x="1841" y="787"/>
                  </a:lnTo>
                  <a:lnTo>
                    <a:pt x="1825" y="811"/>
                  </a:lnTo>
                  <a:lnTo>
                    <a:pt x="1803" y="831"/>
                  </a:lnTo>
                  <a:lnTo>
                    <a:pt x="1780" y="843"/>
                  </a:lnTo>
                  <a:lnTo>
                    <a:pt x="1752" y="849"/>
                  </a:lnTo>
                  <a:lnTo>
                    <a:pt x="1724" y="849"/>
                  </a:lnTo>
                  <a:lnTo>
                    <a:pt x="1696" y="841"/>
                  </a:lnTo>
                  <a:lnTo>
                    <a:pt x="1672" y="825"/>
                  </a:lnTo>
                  <a:lnTo>
                    <a:pt x="1652" y="803"/>
                  </a:lnTo>
                  <a:lnTo>
                    <a:pt x="1640" y="779"/>
                  </a:lnTo>
                  <a:lnTo>
                    <a:pt x="1634" y="751"/>
                  </a:lnTo>
                  <a:lnTo>
                    <a:pt x="1634" y="724"/>
                  </a:lnTo>
                  <a:lnTo>
                    <a:pt x="1642" y="696"/>
                  </a:lnTo>
                  <a:lnTo>
                    <a:pt x="1696" y="592"/>
                  </a:lnTo>
                  <a:lnTo>
                    <a:pt x="1760" y="496"/>
                  </a:lnTo>
                  <a:lnTo>
                    <a:pt x="1831" y="409"/>
                  </a:lnTo>
                  <a:lnTo>
                    <a:pt x="1909" y="327"/>
                  </a:lnTo>
                  <a:lnTo>
                    <a:pt x="1995" y="255"/>
                  </a:lnTo>
                  <a:lnTo>
                    <a:pt x="2087" y="189"/>
                  </a:lnTo>
                  <a:lnTo>
                    <a:pt x="2184" y="134"/>
                  </a:lnTo>
                  <a:lnTo>
                    <a:pt x="2288" y="86"/>
                  </a:lnTo>
                  <a:lnTo>
                    <a:pt x="2394" y="50"/>
                  </a:lnTo>
                  <a:lnTo>
                    <a:pt x="2504" y="22"/>
                  </a:lnTo>
                  <a:lnTo>
                    <a:pt x="2617" y="6"/>
                  </a:lnTo>
                  <a:lnTo>
                    <a:pt x="2733" y="0"/>
                  </a:lnTo>
                  <a:lnTo>
                    <a:pt x="2857" y="6"/>
                  </a:lnTo>
                  <a:lnTo>
                    <a:pt x="2976" y="24"/>
                  </a:lnTo>
                  <a:lnTo>
                    <a:pt x="3090" y="54"/>
                  </a:lnTo>
                  <a:lnTo>
                    <a:pt x="3202" y="96"/>
                  </a:lnTo>
                  <a:lnTo>
                    <a:pt x="3305" y="145"/>
                  </a:lnTo>
                  <a:lnTo>
                    <a:pt x="3405" y="205"/>
                  </a:lnTo>
                  <a:lnTo>
                    <a:pt x="3499" y="275"/>
                  </a:lnTo>
                  <a:lnTo>
                    <a:pt x="3583" y="353"/>
                  </a:lnTo>
                  <a:lnTo>
                    <a:pt x="3660" y="439"/>
                  </a:lnTo>
                  <a:lnTo>
                    <a:pt x="3730" y="530"/>
                  </a:lnTo>
                  <a:lnTo>
                    <a:pt x="3790" y="630"/>
                  </a:lnTo>
                  <a:lnTo>
                    <a:pt x="3842" y="736"/>
                  </a:lnTo>
                  <a:lnTo>
                    <a:pt x="3882" y="845"/>
                  </a:lnTo>
                  <a:lnTo>
                    <a:pt x="3912" y="961"/>
                  </a:lnTo>
                  <a:lnTo>
                    <a:pt x="3930" y="1080"/>
                  </a:lnTo>
                  <a:lnTo>
                    <a:pt x="3936" y="1202"/>
                  </a:lnTo>
                  <a:lnTo>
                    <a:pt x="3932" y="1306"/>
                  </a:lnTo>
                  <a:lnTo>
                    <a:pt x="3918" y="1413"/>
                  </a:lnTo>
                  <a:lnTo>
                    <a:pt x="3896" y="1527"/>
                  </a:lnTo>
                  <a:lnTo>
                    <a:pt x="3864" y="1644"/>
                  </a:lnTo>
                  <a:lnTo>
                    <a:pt x="3824" y="1764"/>
                  </a:lnTo>
                  <a:lnTo>
                    <a:pt x="3774" y="1888"/>
                  </a:lnTo>
                  <a:lnTo>
                    <a:pt x="3716" y="2013"/>
                  </a:lnTo>
                  <a:lnTo>
                    <a:pt x="3648" y="2141"/>
                  </a:lnTo>
                  <a:lnTo>
                    <a:pt x="3575" y="2268"/>
                  </a:lnTo>
                  <a:lnTo>
                    <a:pt x="3491" y="2398"/>
                  </a:lnTo>
                  <a:lnTo>
                    <a:pt x="3397" y="2528"/>
                  </a:lnTo>
                  <a:lnTo>
                    <a:pt x="3297" y="2655"/>
                  </a:lnTo>
                  <a:lnTo>
                    <a:pt x="3188" y="2783"/>
                  </a:lnTo>
                  <a:lnTo>
                    <a:pt x="3070" y="2908"/>
                  </a:lnTo>
                  <a:lnTo>
                    <a:pt x="2944" y="3034"/>
                  </a:lnTo>
                  <a:lnTo>
                    <a:pt x="2811" y="3153"/>
                  </a:lnTo>
                  <a:lnTo>
                    <a:pt x="2669" y="3273"/>
                  </a:lnTo>
                  <a:lnTo>
                    <a:pt x="2518" y="3387"/>
                  </a:lnTo>
                  <a:lnTo>
                    <a:pt x="2360" y="3496"/>
                  </a:lnTo>
                  <a:lnTo>
                    <a:pt x="2194" y="3602"/>
                  </a:lnTo>
                  <a:lnTo>
                    <a:pt x="2021" y="3702"/>
                  </a:lnTo>
                  <a:lnTo>
                    <a:pt x="1995" y="3712"/>
                  </a:lnTo>
                  <a:lnTo>
                    <a:pt x="1969" y="3716"/>
                  </a:lnTo>
                  <a:lnTo>
                    <a:pt x="1941" y="3712"/>
                  </a:lnTo>
                  <a:lnTo>
                    <a:pt x="1915" y="3702"/>
                  </a:lnTo>
                  <a:lnTo>
                    <a:pt x="1742" y="3602"/>
                  </a:lnTo>
                  <a:lnTo>
                    <a:pt x="1576" y="3496"/>
                  </a:lnTo>
                  <a:lnTo>
                    <a:pt x="1419" y="3387"/>
                  </a:lnTo>
                  <a:lnTo>
                    <a:pt x="1267" y="3273"/>
                  </a:lnTo>
                  <a:lnTo>
                    <a:pt x="1125" y="3153"/>
                  </a:lnTo>
                  <a:lnTo>
                    <a:pt x="992" y="3034"/>
                  </a:lnTo>
                  <a:lnTo>
                    <a:pt x="866" y="2908"/>
                  </a:lnTo>
                  <a:lnTo>
                    <a:pt x="748" y="2783"/>
                  </a:lnTo>
                  <a:lnTo>
                    <a:pt x="639" y="2655"/>
                  </a:lnTo>
                  <a:lnTo>
                    <a:pt x="539" y="2528"/>
                  </a:lnTo>
                  <a:lnTo>
                    <a:pt x="447" y="2398"/>
                  </a:lnTo>
                  <a:lnTo>
                    <a:pt x="361" y="2268"/>
                  </a:lnTo>
                  <a:lnTo>
                    <a:pt x="288" y="2141"/>
                  </a:lnTo>
                  <a:lnTo>
                    <a:pt x="220" y="2013"/>
                  </a:lnTo>
                  <a:lnTo>
                    <a:pt x="162" y="1888"/>
                  </a:lnTo>
                  <a:lnTo>
                    <a:pt x="112" y="1764"/>
                  </a:lnTo>
                  <a:lnTo>
                    <a:pt x="72" y="1644"/>
                  </a:lnTo>
                  <a:lnTo>
                    <a:pt x="40" y="1527"/>
                  </a:lnTo>
                  <a:lnTo>
                    <a:pt x="18" y="1413"/>
                  </a:lnTo>
                  <a:lnTo>
                    <a:pt x="4" y="1306"/>
                  </a:lnTo>
                  <a:lnTo>
                    <a:pt x="0" y="1202"/>
                  </a:lnTo>
                  <a:lnTo>
                    <a:pt x="6" y="1080"/>
                  </a:lnTo>
                  <a:lnTo>
                    <a:pt x="24" y="961"/>
                  </a:lnTo>
                  <a:lnTo>
                    <a:pt x="54" y="845"/>
                  </a:lnTo>
                  <a:lnTo>
                    <a:pt x="94" y="736"/>
                  </a:lnTo>
                  <a:lnTo>
                    <a:pt x="146" y="630"/>
                  </a:lnTo>
                  <a:lnTo>
                    <a:pt x="206" y="530"/>
                  </a:lnTo>
                  <a:lnTo>
                    <a:pt x="276" y="439"/>
                  </a:lnTo>
                  <a:lnTo>
                    <a:pt x="353" y="353"/>
                  </a:lnTo>
                  <a:lnTo>
                    <a:pt x="439" y="275"/>
                  </a:lnTo>
                  <a:lnTo>
                    <a:pt x="531" y="205"/>
                  </a:lnTo>
                  <a:lnTo>
                    <a:pt x="631" y="145"/>
                  </a:lnTo>
                  <a:lnTo>
                    <a:pt x="734" y="96"/>
                  </a:lnTo>
                  <a:lnTo>
                    <a:pt x="846" y="54"/>
                  </a:lnTo>
                  <a:lnTo>
                    <a:pt x="960" y="24"/>
                  </a:lnTo>
                  <a:lnTo>
                    <a:pt x="1079" y="6"/>
                  </a:lnTo>
                  <a:lnTo>
                    <a:pt x="1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6259513" y="2971800"/>
              <a:ext cx="2603500" cy="782638"/>
            </a:xfrm>
            <a:custGeom>
              <a:avLst/>
              <a:gdLst>
                <a:gd name="T0" fmla="*/ 984 w 3279"/>
                <a:gd name="T1" fmla="*/ 0 h 985"/>
                <a:gd name="T2" fmla="*/ 1121 w 3279"/>
                <a:gd name="T3" fmla="*/ 24 h 985"/>
                <a:gd name="T4" fmla="*/ 1265 w 3279"/>
                <a:gd name="T5" fmla="*/ 88 h 985"/>
                <a:gd name="T6" fmla="*/ 1417 w 3279"/>
                <a:gd name="T7" fmla="*/ 179 h 985"/>
                <a:gd name="T8" fmla="*/ 1572 w 3279"/>
                <a:gd name="T9" fmla="*/ 291 h 985"/>
                <a:gd name="T10" fmla="*/ 1710 w 3279"/>
                <a:gd name="T11" fmla="*/ 395 h 985"/>
                <a:gd name="T12" fmla="*/ 1827 w 3279"/>
                <a:gd name="T13" fmla="*/ 480 h 985"/>
                <a:gd name="T14" fmla="*/ 1943 w 3279"/>
                <a:gd name="T15" fmla="*/ 558 h 985"/>
                <a:gd name="T16" fmla="*/ 2051 w 3279"/>
                <a:gd name="T17" fmla="*/ 618 h 985"/>
                <a:gd name="T18" fmla="*/ 2147 w 3279"/>
                <a:gd name="T19" fmla="*/ 652 h 985"/>
                <a:gd name="T20" fmla="*/ 2843 w 3279"/>
                <a:gd name="T21" fmla="*/ 656 h 985"/>
                <a:gd name="T22" fmla="*/ 2982 w 3279"/>
                <a:gd name="T23" fmla="*/ 670 h 985"/>
                <a:gd name="T24" fmla="*/ 3092 w 3279"/>
                <a:gd name="T25" fmla="*/ 701 h 985"/>
                <a:gd name="T26" fmla="*/ 3172 w 3279"/>
                <a:gd name="T27" fmla="*/ 741 h 985"/>
                <a:gd name="T28" fmla="*/ 3224 w 3279"/>
                <a:gd name="T29" fmla="*/ 777 h 985"/>
                <a:gd name="T30" fmla="*/ 3248 w 3279"/>
                <a:gd name="T31" fmla="*/ 797 h 985"/>
                <a:gd name="T32" fmla="*/ 3275 w 3279"/>
                <a:gd name="T33" fmla="*/ 847 h 985"/>
                <a:gd name="T34" fmla="*/ 3275 w 3279"/>
                <a:gd name="T35" fmla="*/ 903 h 985"/>
                <a:gd name="T36" fmla="*/ 3248 w 3279"/>
                <a:gd name="T37" fmla="*/ 953 h 985"/>
                <a:gd name="T38" fmla="*/ 3198 w 3279"/>
                <a:gd name="T39" fmla="*/ 981 h 985"/>
                <a:gd name="T40" fmla="*/ 3142 w 3279"/>
                <a:gd name="T41" fmla="*/ 981 h 985"/>
                <a:gd name="T42" fmla="*/ 3094 w 3279"/>
                <a:gd name="T43" fmla="*/ 953 h 985"/>
                <a:gd name="T44" fmla="*/ 3076 w 3279"/>
                <a:gd name="T45" fmla="*/ 939 h 985"/>
                <a:gd name="T46" fmla="*/ 3030 w 3279"/>
                <a:gd name="T47" fmla="*/ 913 h 985"/>
                <a:gd name="T48" fmla="*/ 2950 w 3279"/>
                <a:gd name="T49" fmla="*/ 887 h 985"/>
                <a:gd name="T50" fmla="*/ 2843 w 3279"/>
                <a:gd name="T51" fmla="*/ 875 h 985"/>
                <a:gd name="T52" fmla="*/ 2119 w 3279"/>
                <a:gd name="T53" fmla="*/ 869 h 985"/>
                <a:gd name="T54" fmla="*/ 1977 w 3279"/>
                <a:gd name="T55" fmla="*/ 825 h 985"/>
                <a:gd name="T56" fmla="*/ 1829 w 3279"/>
                <a:gd name="T57" fmla="*/ 745 h 985"/>
                <a:gd name="T58" fmla="*/ 1678 w 3279"/>
                <a:gd name="T59" fmla="*/ 642 h 985"/>
                <a:gd name="T60" fmla="*/ 1520 w 3279"/>
                <a:gd name="T61" fmla="*/ 526 h 985"/>
                <a:gd name="T62" fmla="*/ 1403 w 3279"/>
                <a:gd name="T63" fmla="*/ 438 h 985"/>
                <a:gd name="T64" fmla="*/ 1285 w 3279"/>
                <a:gd name="T65" fmla="*/ 355 h 985"/>
                <a:gd name="T66" fmla="*/ 1173 w 3279"/>
                <a:gd name="T67" fmla="*/ 285 h 985"/>
                <a:gd name="T68" fmla="*/ 1069 w 3279"/>
                <a:gd name="T69" fmla="*/ 237 h 985"/>
                <a:gd name="T70" fmla="*/ 984 w 3279"/>
                <a:gd name="T71" fmla="*/ 219 h 985"/>
                <a:gd name="T72" fmla="*/ 74 w 3279"/>
                <a:gd name="T73" fmla="*/ 213 h 985"/>
                <a:gd name="T74" fmla="*/ 20 w 3279"/>
                <a:gd name="T75" fmla="*/ 175 h 985"/>
                <a:gd name="T76" fmla="*/ 0 w 3279"/>
                <a:gd name="T77" fmla="*/ 109 h 985"/>
                <a:gd name="T78" fmla="*/ 20 w 3279"/>
                <a:gd name="T79" fmla="*/ 46 h 985"/>
                <a:gd name="T80" fmla="*/ 74 w 3279"/>
                <a:gd name="T81" fmla="*/ 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9" h="985">
                  <a:moveTo>
                    <a:pt x="110" y="0"/>
                  </a:moveTo>
                  <a:lnTo>
                    <a:pt x="984" y="0"/>
                  </a:lnTo>
                  <a:lnTo>
                    <a:pt x="1052" y="6"/>
                  </a:lnTo>
                  <a:lnTo>
                    <a:pt x="1121" y="24"/>
                  </a:lnTo>
                  <a:lnTo>
                    <a:pt x="1193" y="52"/>
                  </a:lnTo>
                  <a:lnTo>
                    <a:pt x="1265" y="88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2" y="233"/>
                  </a:lnTo>
                  <a:lnTo>
                    <a:pt x="1572" y="291"/>
                  </a:lnTo>
                  <a:lnTo>
                    <a:pt x="1650" y="351"/>
                  </a:lnTo>
                  <a:lnTo>
                    <a:pt x="1710" y="395"/>
                  </a:lnTo>
                  <a:lnTo>
                    <a:pt x="1768" y="436"/>
                  </a:lnTo>
                  <a:lnTo>
                    <a:pt x="1827" y="480"/>
                  </a:lnTo>
                  <a:lnTo>
                    <a:pt x="1885" y="520"/>
                  </a:lnTo>
                  <a:lnTo>
                    <a:pt x="1943" y="558"/>
                  </a:lnTo>
                  <a:lnTo>
                    <a:pt x="1997" y="590"/>
                  </a:lnTo>
                  <a:lnTo>
                    <a:pt x="2051" y="618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6" y="656"/>
                  </a:lnTo>
                  <a:lnTo>
                    <a:pt x="2843" y="656"/>
                  </a:lnTo>
                  <a:lnTo>
                    <a:pt x="2916" y="660"/>
                  </a:lnTo>
                  <a:lnTo>
                    <a:pt x="2982" y="670"/>
                  </a:lnTo>
                  <a:lnTo>
                    <a:pt x="3040" y="684"/>
                  </a:lnTo>
                  <a:lnTo>
                    <a:pt x="3092" y="701"/>
                  </a:lnTo>
                  <a:lnTo>
                    <a:pt x="3136" y="721"/>
                  </a:lnTo>
                  <a:lnTo>
                    <a:pt x="3172" y="741"/>
                  </a:lnTo>
                  <a:lnTo>
                    <a:pt x="3202" y="761"/>
                  </a:lnTo>
                  <a:lnTo>
                    <a:pt x="3224" y="777"/>
                  </a:lnTo>
                  <a:lnTo>
                    <a:pt x="3240" y="789"/>
                  </a:lnTo>
                  <a:lnTo>
                    <a:pt x="3248" y="797"/>
                  </a:lnTo>
                  <a:lnTo>
                    <a:pt x="3265" y="821"/>
                  </a:lnTo>
                  <a:lnTo>
                    <a:pt x="3275" y="847"/>
                  </a:lnTo>
                  <a:lnTo>
                    <a:pt x="3279" y="875"/>
                  </a:lnTo>
                  <a:lnTo>
                    <a:pt x="3275" y="903"/>
                  </a:lnTo>
                  <a:lnTo>
                    <a:pt x="3265" y="929"/>
                  </a:lnTo>
                  <a:lnTo>
                    <a:pt x="3248" y="953"/>
                  </a:lnTo>
                  <a:lnTo>
                    <a:pt x="3224" y="971"/>
                  </a:lnTo>
                  <a:lnTo>
                    <a:pt x="3198" y="981"/>
                  </a:lnTo>
                  <a:lnTo>
                    <a:pt x="3170" y="985"/>
                  </a:lnTo>
                  <a:lnTo>
                    <a:pt x="3142" y="981"/>
                  </a:lnTo>
                  <a:lnTo>
                    <a:pt x="3116" y="971"/>
                  </a:lnTo>
                  <a:lnTo>
                    <a:pt x="3094" y="953"/>
                  </a:lnTo>
                  <a:lnTo>
                    <a:pt x="3088" y="949"/>
                  </a:lnTo>
                  <a:lnTo>
                    <a:pt x="3076" y="939"/>
                  </a:lnTo>
                  <a:lnTo>
                    <a:pt x="3056" y="927"/>
                  </a:lnTo>
                  <a:lnTo>
                    <a:pt x="3030" y="913"/>
                  </a:lnTo>
                  <a:lnTo>
                    <a:pt x="2994" y="899"/>
                  </a:lnTo>
                  <a:lnTo>
                    <a:pt x="2950" y="887"/>
                  </a:lnTo>
                  <a:lnTo>
                    <a:pt x="2900" y="879"/>
                  </a:lnTo>
                  <a:lnTo>
                    <a:pt x="2843" y="875"/>
                  </a:lnTo>
                  <a:lnTo>
                    <a:pt x="2186" y="875"/>
                  </a:lnTo>
                  <a:lnTo>
                    <a:pt x="2119" y="869"/>
                  </a:lnTo>
                  <a:lnTo>
                    <a:pt x="2049" y="851"/>
                  </a:lnTo>
                  <a:lnTo>
                    <a:pt x="1977" y="825"/>
                  </a:lnTo>
                  <a:lnTo>
                    <a:pt x="1905" y="787"/>
                  </a:lnTo>
                  <a:lnTo>
                    <a:pt x="1829" y="745"/>
                  </a:lnTo>
                  <a:lnTo>
                    <a:pt x="1754" y="696"/>
                  </a:lnTo>
                  <a:lnTo>
                    <a:pt x="1678" y="642"/>
                  </a:lnTo>
                  <a:lnTo>
                    <a:pt x="1598" y="584"/>
                  </a:lnTo>
                  <a:lnTo>
                    <a:pt x="1520" y="526"/>
                  </a:lnTo>
                  <a:lnTo>
                    <a:pt x="1462" y="482"/>
                  </a:lnTo>
                  <a:lnTo>
                    <a:pt x="1403" y="438"/>
                  </a:lnTo>
                  <a:lnTo>
                    <a:pt x="1343" y="397"/>
                  </a:lnTo>
                  <a:lnTo>
                    <a:pt x="1285" y="355"/>
                  </a:lnTo>
                  <a:lnTo>
                    <a:pt x="1227" y="319"/>
                  </a:lnTo>
                  <a:lnTo>
                    <a:pt x="1173" y="285"/>
                  </a:lnTo>
                  <a:lnTo>
                    <a:pt x="1119" y="259"/>
                  </a:lnTo>
                  <a:lnTo>
                    <a:pt x="1069" y="237"/>
                  </a:lnTo>
                  <a:lnTo>
                    <a:pt x="1026" y="223"/>
                  </a:lnTo>
                  <a:lnTo>
                    <a:pt x="984" y="219"/>
                  </a:lnTo>
                  <a:lnTo>
                    <a:pt x="110" y="219"/>
                  </a:lnTo>
                  <a:lnTo>
                    <a:pt x="74" y="213"/>
                  </a:lnTo>
                  <a:lnTo>
                    <a:pt x="44" y="197"/>
                  </a:lnTo>
                  <a:lnTo>
                    <a:pt x="20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6"/>
                  </a:lnTo>
                  <a:lnTo>
                    <a:pt x="20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7126288" y="4359275"/>
              <a:ext cx="258763" cy="261938"/>
            </a:xfrm>
            <a:custGeom>
              <a:avLst/>
              <a:gdLst>
                <a:gd name="T0" fmla="*/ 164 w 328"/>
                <a:gd name="T1" fmla="*/ 0 h 329"/>
                <a:gd name="T2" fmla="*/ 208 w 328"/>
                <a:gd name="T3" fmla="*/ 6 h 329"/>
                <a:gd name="T4" fmla="*/ 246 w 328"/>
                <a:gd name="T5" fmla="*/ 24 h 329"/>
                <a:gd name="T6" fmla="*/ 280 w 328"/>
                <a:gd name="T7" fmla="*/ 50 h 329"/>
                <a:gd name="T8" fmla="*/ 306 w 328"/>
                <a:gd name="T9" fmla="*/ 82 h 329"/>
                <a:gd name="T10" fmla="*/ 322 w 328"/>
                <a:gd name="T11" fmla="*/ 122 h 329"/>
                <a:gd name="T12" fmla="*/ 328 w 328"/>
                <a:gd name="T13" fmla="*/ 165 h 329"/>
                <a:gd name="T14" fmla="*/ 322 w 328"/>
                <a:gd name="T15" fmla="*/ 207 h 329"/>
                <a:gd name="T16" fmla="*/ 306 w 328"/>
                <a:gd name="T17" fmla="*/ 247 h 329"/>
                <a:gd name="T18" fmla="*/ 280 w 328"/>
                <a:gd name="T19" fmla="*/ 281 h 329"/>
                <a:gd name="T20" fmla="*/ 246 w 328"/>
                <a:gd name="T21" fmla="*/ 307 h 329"/>
                <a:gd name="T22" fmla="*/ 208 w 328"/>
                <a:gd name="T23" fmla="*/ 323 h 329"/>
                <a:gd name="T24" fmla="*/ 164 w 328"/>
                <a:gd name="T25" fmla="*/ 329 h 329"/>
                <a:gd name="T26" fmla="*/ 120 w 328"/>
                <a:gd name="T27" fmla="*/ 323 h 329"/>
                <a:gd name="T28" fmla="*/ 80 w 328"/>
                <a:gd name="T29" fmla="*/ 307 h 329"/>
                <a:gd name="T30" fmla="*/ 48 w 328"/>
                <a:gd name="T31" fmla="*/ 281 h 329"/>
                <a:gd name="T32" fmla="*/ 22 w 328"/>
                <a:gd name="T33" fmla="*/ 247 h 329"/>
                <a:gd name="T34" fmla="*/ 6 w 328"/>
                <a:gd name="T35" fmla="*/ 207 h 329"/>
                <a:gd name="T36" fmla="*/ 0 w 328"/>
                <a:gd name="T37" fmla="*/ 165 h 329"/>
                <a:gd name="T38" fmla="*/ 6 w 328"/>
                <a:gd name="T39" fmla="*/ 122 h 329"/>
                <a:gd name="T40" fmla="*/ 22 w 328"/>
                <a:gd name="T41" fmla="*/ 82 h 329"/>
                <a:gd name="T42" fmla="*/ 48 w 328"/>
                <a:gd name="T43" fmla="*/ 50 h 329"/>
                <a:gd name="T44" fmla="*/ 80 w 328"/>
                <a:gd name="T45" fmla="*/ 24 h 329"/>
                <a:gd name="T46" fmla="*/ 120 w 328"/>
                <a:gd name="T47" fmla="*/ 6 h 329"/>
                <a:gd name="T48" fmla="*/ 164 w 328"/>
                <a:gd name="T4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9">
                  <a:moveTo>
                    <a:pt x="164" y="0"/>
                  </a:moveTo>
                  <a:lnTo>
                    <a:pt x="208" y="6"/>
                  </a:lnTo>
                  <a:lnTo>
                    <a:pt x="246" y="24"/>
                  </a:lnTo>
                  <a:lnTo>
                    <a:pt x="280" y="50"/>
                  </a:lnTo>
                  <a:lnTo>
                    <a:pt x="306" y="82"/>
                  </a:lnTo>
                  <a:lnTo>
                    <a:pt x="322" y="122"/>
                  </a:lnTo>
                  <a:lnTo>
                    <a:pt x="328" y="165"/>
                  </a:lnTo>
                  <a:lnTo>
                    <a:pt x="322" y="207"/>
                  </a:lnTo>
                  <a:lnTo>
                    <a:pt x="306" y="247"/>
                  </a:lnTo>
                  <a:lnTo>
                    <a:pt x="280" y="281"/>
                  </a:lnTo>
                  <a:lnTo>
                    <a:pt x="246" y="307"/>
                  </a:lnTo>
                  <a:lnTo>
                    <a:pt x="208" y="323"/>
                  </a:lnTo>
                  <a:lnTo>
                    <a:pt x="164" y="329"/>
                  </a:lnTo>
                  <a:lnTo>
                    <a:pt x="120" y="323"/>
                  </a:lnTo>
                  <a:lnTo>
                    <a:pt x="80" y="307"/>
                  </a:lnTo>
                  <a:lnTo>
                    <a:pt x="48" y="281"/>
                  </a:lnTo>
                  <a:lnTo>
                    <a:pt x="22" y="247"/>
                  </a:lnTo>
                  <a:lnTo>
                    <a:pt x="6" y="207"/>
                  </a:lnTo>
                  <a:lnTo>
                    <a:pt x="0" y="165"/>
                  </a:lnTo>
                  <a:lnTo>
                    <a:pt x="6" y="122"/>
                  </a:lnTo>
                  <a:lnTo>
                    <a:pt x="22" y="82"/>
                  </a:lnTo>
                  <a:lnTo>
                    <a:pt x="48" y="50"/>
                  </a:lnTo>
                  <a:lnTo>
                    <a:pt x="80" y="24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-6259513" y="3321050"/>
              <a:ext cx="4165600" cy="1558925"/>
            </a:xfrm>
            <a:custGeom>
              <a:avLst/>
              <a:gdLst>
                <a:gd name="T0" fmla="*/ 4989 w 5248"/>
                <a:gd name="T1" fmla="*/ 38 h 1966"/>
                <a:gd name="T2" fmla="*/ 5188 w 5248"/>
                <a:gd name="T3" fmla="*/ 218 h 1966"/>
                <a:gd name="T4" fmla="*/ 5246 w 5248"/>
                <a:gd name="T5" fmla="*/ 483 h 1966"/>
                <a:gd name="T6" fmla="*/ 5136 w 5248"/>
                <a:gd name="T7" fmla="*/ 730 h 1966"/>
                <a:gd name="T8" fmla="*/ 3551 w 5248"/>
                <a:gd name="T9" fmla="*/ 1735 h 1966"/>
                <a:gd name="T10" fmla="*/ 3443 w 5248"/>
                <a:gd name="T11" fmla="*/ 1788 h 1966"/>
                <a:gd name="T12" fmla="*/ 3198 w 5248"/>
                <a:gd name="T13" fmla="*/ 1874 h 1966"/>
                <a:gd name="T14" fmla="*/ 2803 w 5248"/>
                <a:gd name="T15" fmla="*/ 1946 h 1966"/>
                <a:gd name="T16" fmla="*/ 2318 w 5248"/>
                <a:gd name="T17" fmla="*/ 1964 h 1966"/>
                <a:gd name="T18" fmla="*/ 1955 w 5248"/>
                <a:gd name="T19" fmla="*/ 1906 h 1966"/>
                <a:gd name="T20" fmla="*/ 1582 w 5248"/>
                <a:gd name="T21" fmla="*/ 1794 h 1966"/>
                <a:gd name="T22" fmla="*/ 1239 w 5248"/>
                <a:gd name="T23" fmla="*/ 1661 h 1966"/>
                <a:gd name="T24" fmla="*/ 956 w 5248"/>
                <a:gd name="T25" fmla="*/ 1531 h 1966"/>
                <a:gd name="T26" fmla="*/ 768 w 5248"/>
                <a:gd name="T27" fmla="*/ 1438 h 1966"/>
                <a:gd name="T28" fmla="*/ 706 w 5248"/>
                <a:gd name="T29" fmla="*/ 1404 h 1966"/>
                <a:gd name="T30" fmla="*/ 587 w 5248"/>
                <a:gd name="T31" fmla="*/ 1366 h 1966"/>
                <a:gd name="T32" fmla="*/ 308 w 5248"/>
                <a:gd name="T33" fmla="*/ 1320 h 1966"/>
                <a:gd name="T34" fmla="*/ 44 w 5248"/>
                <a:gd name="T35" fmla="*/ 1290 h 1966"/>
                <a:gd name="T36" fmla="*/ 6 w 5248"/>
                <a:gd name="T37" fmla="*/ 1166 h 1966"/>
                <a:gd name="T38" fmla="*/ 110 w 5248"/>
                <a:gd name="T39" fmla="*/ 1093 h 1966"/>
                <a:gd name="T40" fmla="*/ 493 w 5248"/>
                <a:gd name="T41" fmla="*/ 1123 h 1966"/>
                <a:gd name="T42" fmla="*/ 728 w 5248"/>
                <a:gd name="T43" fmla="*/ 1180 h 1966"/>
                <a:gd name="T44" fmla="*/ 814 w 5248"/>
                <a:gd name="T45" fmla="*/ 1212 h 1966"/>
                <a:gd name="T46" fmla="*/ 894 w 5248"/>
                <a:gd name="T47" fmla="*/ 1256 h 1966"/>
                <a:gd name="T48" fmla="*/ 1095 w 5248"/>
                <a:gd name="T49" fmla="*/ 1356 h 1966"/>
                <a:gd name="T50" fmla="*/ 1383 w 5248"/>
                <a:gd name="T51" fmla="*/ 1483 h 1966"/>
                <a:gd name="T52" fmla="*/ 1720 w 5248"/>
                <a:gd name="T53" fmla="*/ 1611 h 1966"/>
                <a:gd name="T54" fmla="*/ 2073 w 5248"/>
                <a:gd name="T55" fmla="*/ 1709 h 1966"/>
                <a:gd name="T56" fmla="*/ 2406 w 5248"/>
                <a:gd name="T57" fmla="*/ 1749 h 1966"/>
                <a:gd name="T58" fmla="*/ 2892 w 5248"/>
                <a:gd name="T59" fmla="*/ 1713 h 1966"/>
                <a:gd name="T60" fmla="*/ 3222 w 5248"/>
                <a:gd name="T61" fmla="*/ 1639 h 1966"/>
                <a:gd name="T62" fmla="*/ 3399 w 5248"/>
                <a:gd name="T63" fmla="*/ 1569 h 1966"/>
                <a:gd name="T64" fmla="*/ 4917 w 5248"/>
                <a:gd name="T65" fmla="*/ 628 h 1966"/>
                <a:gd name="T66" fmla="*/ 5021 w 5248"/>
                <a:gd name="T67" fmla="*/ 493 h 1966"/>
                <a:gd name="T68" fmla="*/ 4999 w 5248"/>
                <a:gd name="T69" fmla="*/ 327 h 1966"/>
                <a:gd name="T70" fmla="*/ 4867 w 5248"/>
                <a:gd name="T71" fmla="*/ 226 h 1966"/>
                <a:gd name="T72" fmla="*/ 4702 w 5248"/>
                <a:gd name="T73" fmla="*/ 248 h 1966"/>
                <a:gd name="T74" fmla="*/ 3218 w 5248"/>
                <a:gd name="T75" fmla="*/ 941 h 1966"/>
                <a:gd name="T76" fmla="*/ 2869 w 5248"/>
                <a:gd name="T77" fmla="*/ 979 h 1966"/>
                <a:gd name="T78" fmla="*/ 2434 w 5248"/>
                <a:gd name="T79" fmla="*/ 981 h 1966"/>
                <a:gd name="T80" fmla="*/ 2093 w 5248"/>
                <a:gd name="T81" fmla="*/ 961 h 1966"/>
                <a:gd name="T82" fmla="*/ 1766 w 5248"/>
                <a:gd name="T83" fmla="*/ 925 h 1966"/>
                <a:gd name="T84" fmla="*/ 1514 w 5248"/>
                <a:gd name="T85" fmla="*/ 889 h 1966"/>
                <a:gd name="T86" fmla="*/ 1403 w 5248"/>
                <a:gd name="T87" fmla="*/ 871 h 1966"/>
                <a:gd name="T88" fmla="*/ 1313 w 5248"/>
                <a:gd name="T89" fmla="*/ 782 h 1966"/>
                <a:gd name="T90" fmla="*/ 1373 w 5248"/>
                <a:gd name="T91" fmla="*/ 666 h 1966"/>
                <a:gd name="T92" fmla="*/ 1466 w 5248"/>
                <a:gd name="T93" fmla="*/ 662 h 1966"/>
                <a:gd name="T94" fmla="*/ 1648 w 5248"/>
                <a:gd name="T95" fmla="*/ 688 h 1966"/>
                <a:gd name="T96" fmla="*/ 1939 w 5248"/>
                <a:gd name="T97" fmla="*/ 726 h 1966"/>
                <a:gd name="T98" fmla="*/ 2274 w 5248"/>
                <a:gd name="T99" fmla="*/ 756 h 1966"/>
                <a:gd name="T100" fmla="*/ 2637 w 5248"/>
                <a:gd name="T101" fmla="*/ 764 h 1966"/>
                <a:gd name="T102" fmla="*/ 3016 w 5248"/>
                <a:gd name="T103" fmla="*/ 752 h 1966"/>
                <a:gd name="T104" fmla="*/ 3281 w 5248"/>
                <a:gd name="T105" fmla="*/ 694 h 1966"/>
                <a:gd name="T106" fmla="*/ 4721 w 5248"/>
                <a:gd name="T107" fmla="*/ 8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8" h="1966">
                  <a:moveTo>
                    <a:pt x="4787" y="0"/>
                  </a:moveTo>
                  <a:lnTo>
                    <a:pt x="4855" y="2"/>
                  </a:lnTo>
                  <a:lnTo>
                    <a:pt x="4923" y="14"/>
                  </a:lnTo>
                  <a:lnTo>
                    <a:pt x="4989" y="38"/>
                  </a:lnTo>
                  <a:lnTo>
                    <a:pt x="5049" y="70"/>
                  </a:lnTo>
                  <a:lnTo>
                    <a:pt x="5102" y="112"/>
                  </a:lnTo>
                  <a:lnTo>
                    <a:pt x="5150" y="162"/>
                  </a:lnTo>
                  <a:lnTo>
                    <a:pt x="5188" y="218"/>
                  </a:lnTo>
                  <a:lnTo>
                    <a:pt x="5218" y="281"/>
                  </a:lnTo>
                  <a:lnTo>
                    <a:pt x="5238" y="345"/>
                  </a:lnTo>
                  <a:lnTo>
                    <a:pt x="5248" y="413"/>
                  </a:lnTo>
                  <a:lnTo>
                    <a:pt x="5246" y="483"/>
                  </a:lnTo>
                  <a:lnTo>
                    <a:pt x="5232" y="551"/>
                  </a:lnTo>
                  <a:lnTo>
                    <a:pt x="5210" y="614"/>
                  </a:lnTo>
                  <a:lnTo>
                    <a:pt x="5176" y="676"/>
                  </a:lnTo>
                  <a:lnTo>
                    <a:pt x="5136" y="730"/>
                  </a:lnTo>
                  <a:lnTo>
                    <a:pt x="5086" y="776"/>
                  </a:lnTo>
                  <a:lnTo>
                    <a:pt x="5029" y="816"/>
                  </a:lnTo>
                  <a:lnTo>
                    <a:pt x="3557" y="1731"/>
                  </a:lnTo>
                  <a:lnTo>
                    <a:pt x="3551" y="1735"/>
                  </a:lnTo>
                  <a:lnTo>
                    <a:pt x="3535" y="1745"/>
                  </a:lnTo>
                  <a:lnTo>
                    <a:pt x="3513" y="1756"/>
                  </a:lnTo>
                  <a:lnTo>
                    <a:pt x="3483" y="1770"/>
                  </a:lnTo>
                  <a:lnTo>
                    <a:pt x="3443" y="1788"/>
                  </a:lnTo>
                  <a:lnTo>
                    <a:pt x="3395" y="1808"/>
                  </a:lnTo>
                  <a:lnTo>
                    <a:pt x="3337" y="1830"/>
                  </a:lnTo>
                  <a:lnTo>
                    <a:pt x="3271" y="1852"/>
                  </a:lnTo>
                  <a:lnTo>
                    <a:pt x="3198" y="1874"/>
                  </a:lnTo>
                  <a:lnTo>
                    <a:pt x="3114" y="1894"/>
                  </a:lnTo>
                  <a:lnTo>
                    <a:pt x="3020" y="1914"/>
                  </a:lnTo>
                  <a:lnTo>
                    <a:pt x="2916" y="1930"/>
                  </a:lnTo>
                  <a:lnTo>
                    <a:pt x="2803" y="1946"/>
                  </a:lnTo>
                  <a:lnTo>
                    <a:pt x="2681" y="1956"/>
                  </a:lnTo>
                  <a:lnTo>
                    <a:pt x="2547" y="1964"/>
                  </a:lnTo>
                  <a:lnTo>
                    <a:pt x="2406" y="1966"/>
                  </a:lnTo>
                  <a:lnTo>
                    <a:pt x="2318" y="1964"/>
                  </a:lnTo>
                  <a:lnTo>
                    <a:pt x="2230" y="1956"/>
                  </a:lnTo>
                  <a:lnTo>
                    <a:pt x="2141" y="1944"/>
                  </a:lnTo>
                  <a:lnTo>
                    <a:pt x="2047" y="1926"/>
                  </a:lnTo>
                  <a:lnTo>
                    <a:pt x="1955" y="1906"/>
                  </a:lnTo>
                  <a:lnTo>
                    <a:pt x="1861" y="1882"/>
                  </a:lnTo>
                  <a:lnTo>
                    <a:pt x="1768" y="1856"/>
                  </a:lnTo>
                  <a:lnTo>
                    <a:pt x="1674" y="1826"/>
                  </a:lnTo>
                  <a:lnTo>
                    <a:pt x="1582" y="1794"/>
                  </a:lnTo>
                  <a:lnTo>
                    <a:pt x="1492" y="1762"/>
                  </a:lnTo>
                  <a:lnTo>
                    <a:pt x="1405" y="1729"/>
                  </a:lnTo>
                  <a:lnTo>
                    <a:pt x="1321" y="1695"/>
                  </a:lnTo>
                  <a:lnTo>
                    <a:pt x="1239" y="1661"/>
                  </a:lnTo>
                  <a:lnTo>
                    <a:pt x="1161" y="1627"/>
                  </a:lnTo>
                  <a:lnTo>
                    <a:pt x="1087" y="1593"/>
                  </a:lnTo>
                  <a:lnTo>
                    <a:pt x="1020" y="1561"/>
                  </a:lnTo>
                  <a:lnTo>
                    <a:pt x="956" y="1531"/>
                  </a:lnTo>
                  <a:lnTo>
                    <a:pt x="898" y="1503"/>
                  </a:lnTo>
                  <a:lnTo>
                    <a:pt x="848" y="1477"/>
                  </a:lnTo>
                  <a:lnTo>
                    <a:pt x="804" y="1455"/>
                  </a:lnTo>
                  <a:lnTo>
                    <a:pt x="768" y="1438"/>
                  </a:lnTo>
                  <a:lnTo>
                    <a:pt x="740" y="1422"/>
                  </a:lnTo>
                  <a:lnTo>
                    <a:pt x="722" y="1412"/>
                  </a:lnTo>
                  <a:lnTo>
                    <a:pt x="712" y="1406"/>
                  </a:lnTo>
                  <a:lnTo>
                    <a:pt x="706" y="1404"/>
                  </a:lnTo>
                  <a:lnTo>
                    <a:pt x="693" y="1398"/>
                  </a:lnTo>
                  <a:lnTo>
                    <a:pt x="667" y="1390"/>
                  </a:lnTo>
                  <a:lnTo>
                    <a:pt x="631" y="1378"/>
                  </a:lnTo>
                  <a:lnTo>
                    <a:pt x="587" y="1366"/>
                  </a:lnTo>
                  <a:lnTo>
                    <a:pt x="531" y="1352"/>
                  </a:lnTo>
                  <a:lnTo>
                    <a:pt x="465" y="1340"/>
                  </a:lnTo>
                  <a:lnTo>
                    <a:pt x="391" y="1328"/>
                  </a:lnTo>
                  <a:lnTo>
                    <a:pt x="308" y="1320"/>
                  </a:lnTo>
                  <a:lnTo>
                    <a:pt x="214" y="1314"/>
                  </a:lnTo>
                  <a:lnTo>
                    <a:pt x="110" y="1310"/>
                  </a:lnTo>
                  <a:lnTo>
                    <a:pt x="74" y="1306"/>
                  </a:lnTo>
                  <a:lnTo>
                    <a:pt x="44" y="1290"/>
                  </a:lnTo>
                  <a:lnTo>
                    <a:pt x="20" y="1266"/>
                  </a:lnTo>
                  <a:lnTo>
                    <a:pt x="6" y="1236"/>
                  </a:lnTo>
                  <a:lnTo>
                    <a:pt x="0" y="1202"/>
                  </a:lnTo>
                  <a:lnTo>
                    <a:pt x="6" y="1166"/>
                  </a:lnTo>
                  <a:lnTo>
                    <a:pt x="20" y="1137"/>
                  </a:lnTo>
                  <a:lnTo>
                    <a:pt x="44" y="1113"/>
                  </a:lnTo>
                  <a:lnTo>
                    <a:pt x="74" y="1099"/>
                  </a:lnTo>
                  <a:lnTo>
                    <a:pt x="110" y="1093"/>
                  </a:lnTo>
                  <a:lnTo>
                    <a:pt x="220" y="1095"/>
                  </a:lnTo>
                  <a:lnTo>
                    <a:pt x="320" y="1101"/>
                  </a:lnTo>
                  <a:lnTo>
                    <a:pt x="411" y="1111"/>
                  </a:lnTo>
                  <a:lnTo>
                    <a:pt x="493" y="1123"/>
                  </a:lnTo>
                  <a:lnTo>
                    <a:pt x="567" y="1137"/>
                  </a:lnTo>
                  <a:lnTo>
                    <a:pt x="629" y="1151"/>
                  </a:lnTo>
                  <a:lnTo>
                    <a:pt x="685" y="1166"/>
                  </a:lnTo>
                  <a:lnTo>
                    <a:pt x="728" y="1180"/>
                  </a:lnTo>
                  <a:lnTo>
                    <a:pt x="764" y="1192"/>
                  </a:lnTo>
                  <a:lnTo>
                    <a:pt x="790" y="1202"/>
                  </a:lnTo>
                  <a:lnTo>
                    <a:pt x="806" y="1210"/>
                  </a:lnTo>
                  <a:lnTo>
                    <a:pt x="814" y="1212"/>
                  </a:lnTo>
                  <a:lnTo>
                    <a:pt x="820" y="1216"/>
                  </a:lnTo>
                  <a:lnTo>
                    <a:pt x="836" y="1224"/>
                  </a:lnTo>
                  <a:lnTo>
                    <a:pt x="860" y="1238"/>
                  </a:lnTo>
                  <a:lnTo>
                    <a:pt x="894" y="1256"/>
                  </a:lnTo>
                  <a:lnTo>
                    <a:pt x="934" y="1276"/>
                  </a:lnTo>
                  <a:lnTo>
                    <a:pt x="982" y="1300"/>
                  </a:lnTo>
                  <a:lnTo>
                    <a:pt x="1036" y="1326"/>
                  </a:lnTo>
                  <a:lnTo>
                    <a:pt x="1095" y="1356"/>
                  </a:lnTo>
                  <a:lnTo>
                    <a:pt x="1159" y="1386"/>
                  </a:lnTo>
                  <a:lnTo>
                    <a:pt x="1231" y="1418"/>
                  </a:lnTo>
                  <a:lnTo>
                    <a:pt x="1305" y="1450"/>
                  </a:lnTo>
                  <a:lnTo>
                    <a:pt x="1383" y="1483"/>
                  </a:lnTo>
                  <a:lnTo>
                    <a:pt x="1464" y="1517"/>
                  </a:lnTo>
                  <a:lnTo>
                    <a:pt x="1548" y="1549"/>
                  </a:lnTo>
                  <a:lnTo>
                    <a:pt x="1634" y="1581"/>
                  </a:lnTo>
                  <a:lnTo>
                    <a:pt x="1720" y="1611"/>
                  </a:lnTo>
                  <a:lnTo>
                    <a:pt x="1807" y="1639"/>
                  </a:lnTo>
                  <a:lnTo>
                    <a:pt x="1897" y="1665"/>
                  </a:lnTo>
                  <a:lnTo>
                    <a:pt x="1985" y="1689"/>
                  </a:lnTo>
                  <a:lnTo>
                    <a:pt x="2073" y="1709"/>
                  </a:lnTo>
                  <a:lnTo>
                    <a:pt x="2158" y="1725"/>
                  </a:lnTo>
                  <a:lnTo>
                    <a:pt x="2244" y="1737"/>
                  </a:lnTo>
                  <a:lnTo>
                    <a:pt x="2326" y="1745"/>
                  </a:lnTo>
                  <a:lnTo>
                    <a:pt x="2406" y="1749"/>
                  </a:lnTo>
                  <a:lnTo>
                    <a:pt x="2543" y="1745"/>
                  </a:lnTo>
                  <a:lnTo>
                    <a:pt x="2669" y="1739"/>
                  </a:lnTo>
                  <a:lnTo>
                    <a:pt x="2787" y="1727"/>
                  </a:lnTo>
                  <a:lnTo>
                    <a:pt x="2892" y="1713"/>
                  </a:lnTo>
                  <a:lnTo>
                    <a:pt x="2990" y="1697"/>
                  </a:lnTo>
                  <a:lnTo>
                    <a:pt x="3076" y="1679"/>
                  </a:lnTo>
                  <a:lnTo>
                    <a:pt x="3154" y="1659"/>
                  </a:lnTo>
                  <a:lnTo>
                    <a:pt x="3222" y="1639"/>
                  </a:lnTo>
                  <a:lnTo>
                    <a:pt x="3279" y="1619"/>
                  </a:lnTo>
                  <a:lnTo>
                    <a:pt x="3327" y="1601"/>
                  </a:lnTo>
                  <a:lnTo>
                    <a:pt x="3367" y="1583"/>
                  </a:lnTo>
                  <a:lnTo>
                    <a:pt x="3399" y="1569"/>
                  </a:lnTo>
                  <a:lnTo>
                    <a:pt x="3421" y="1557"/>
                  </a:lnTo>
                  <a:lnTo>
                    <a:pt x="3433" y="1551"/>
                  </a:lnTo>
                  <a:lnTo>
                    <a:pt x="3439" y="1547"/>
                  </a:lnTo>
                  <a:lnTo>
                    <a:pt x="4917" y="628"/>
                  </a:lnTo>
                  <a:lnTo>
                    <a:pt x="4953" y="602"/>
                  </a:lnTo>
                  <a:lnTo>
                    <a:pt x="4983" y="570"/>
                  </a:lnTo>
                  <a:lnTo>
                    <a:pt x="5007" y="535"/>
                  </a:lnTo>
                  <a:lnTo>
                    <a:pt x="5021" y="493"/>
                  </a:lnTo>
                  <a:lnTo>
                    <a:pt x="5029" y="451"/>
                  </a:lnTo>
                  <a:lnTo>
                    <a:pt x="5027" y="409"/>
                  </a:lnTo>
                  <a:lnTo>
                    <a:pt x="5017" y="367"/>
                  </a:lnTo>
                  <a:lnTo>
                    <a:pt x="4999" y="327"/>
                  </a:lnTo>
                  <a:lnTo>
                    <a:pt x="4973" y="291"/>
                  </a:lnTo>
                  <a:lnTo>
                    <a:pt x="4943" y="261"/>
                  </a:lnTo>
                  <a:lnTo>
                    <a:pt x="4907" y="240"/>
                  </a:lnTo>
                  <a:lnTo>
                    <a:pt x="4867" y="226"/>
                  </a:lnTo>
                  <a:lnTo>
                    <a:pt x="4825" y="220"/>
                  </a:lnTo>
                  <a:lnTo>
                    <a:pt x="4783" y="220"/>
                  </a:lnTo>
                  <a:lnTo>
                    <a:pt x="4741" y="230"/>
                  </a:lnTo>
                  <a:lnTo>
                    <a:pt x="4702" y="248"/>
                  </a:lnTo>
                  <a:lnTo>
                    <a:pt x="3437" y="863"/>
                  </a:lnTo>
                  <a:lnTo>
                    <a:pt x="3365" y="895"/>
                  </a:lnTo>
                  <a:lnTo>
                    <a:pt x="3291" y="921"/>
                  </a:lnTo>
                  <a:lnTo>
                    <a:pt x="3218" y="941"/>
                  </a:lnTo>
                  <a:lnTo>
                    <a:pt x="3140" y="957"/>
                  </a:lnTo>
                  <a:lnTo>
                    <a:pt x="3056" y="967"/>
                  </a:lnTo>
                  <a:lnTo>
                    <a:pt x="2966" y="975"/>
                  </a:lnTo>
                  <a:lnTo>
                    <a:pt x="2869" y="979"/>
                  </a:lnTo>
                  <a:lnTo>
                    <a:pt x="2761" y="983"/>
                  </a:lnTo>
                  <a:lnTo>
                    <a:pt x="2643" y="983"/>
                  </a:lnTo>
                  <a:lnTo>
                    <a:pt x="2514" y="983"/>
                  </a:lnTo>
                  <a:lnTo>
                    <a:pt x="2434" y="981"/>
                  </a:lnTo>
                  <a:lnTo>
                    <a:pt x="2352" y="979"/>
                  </a:lnTo>
                  <a:lnTo>
                    <a:pt x="2266" y="975"/>
                  </a:lnTo>
                  <a:lnTo>
                    <a:pt x="2180" y="969"/>
                  </a:lnTo>
                  <a:lnTo>
                    <a:pt x="2093" y="961"/>
                  </a:lnTo>
                  <a:lnTo>
                    <a:pt x="2007" y="953"/>
                  </a:lnTo>
                  <a:lnTo>
                    <a:pt x="1923" y="943"/>
                  </a:lnTo>
                  <a:lnTo>
                    <a:pt x="1843" y="933"/>
                  </a:lnTo>
                  <a:lnTo>
                    <a:pt x="1766" y="925"/>
                  </a:lnTo>
                  <a:lnTo>
                    <a:pt x="1694" y="915"/>
                  </a:lnTo>
                  <a:lnTo>
                    <a:pt x="1626" y="905"/>
                  </a:lnTo>
                  <a:lnTo>
                    <a:pt x="1566" y="897"/>
                  </a:lnTo>
                  <a:lnTo>
                    <a:pt x="1514" y="889"/>
                  </a:lnTo>
                  <a:lnTo>
                    <a:pt x="1470" y="883"/>
                  </a:lnTo>
                  <a:lnTo>
                    <a:pt x="1436" y="877"/>
                  </a:lnTo>
                  <a:lnTo>
                    <a:pt x="1415" y="873"/>
                  </a:lnTo>
                  <a:lnTo>
                    <a:pt x="1403" y="871"/>
                  </a:lnTo>
                  <a:lnTo>
                    <a:pt x="1371" y="861"/>
                  </a:lnTo>
                  <a:lnTo>
                    <a:pt x="1343" y="842"/>
                  </a:lnTo>
                  <a:lnTo>
                    <a:pt x="1323" y="814"/>
                  </a:lnTo>
                  <a:lnTo>
                    <a:pt x="1313" y="782"/>
                  </a:lnTo>
                  <a:lnTo>
                    <a:pt x="1313" y="746"/>
                  </a:lnTo>
                  <a:lnTo>
                    <a:pt x="1325" y="714"/>
                  </a:lnTo>
                  <a:lnTo>
                    <a:pt x="1345" y="686"/>
                  </a:lnTo>
                  <a:lnTo>
                    <a:pt x="1373" y="666"/>
                  </a:lnTo>
                  <a:lnTo>
                    <a:pt x="1405" y="656"/>
                  </a:lnTo>
                  <a:lnTo>
                    <a:pt x="1438" y="656"/>
                  </a:lnTo>
                  <a:lnTo>
                    <a:pt x="1446" y="658"/>
                  </a:lnTo>
                  <a:lnTo>
                    <a:pt x="1466" y="662"/>
                  </a:lnTo>
                  <a:lnTo>
                    <a:pt x="1498" y="666"/>
                  </a:lnTo>
                  <a:lnTo>
                    <a:pt x="1538" y="672"/>
                  </a:lnTo>
                  <a:lnTo>
                    <a:pt x="1588" y="680"/>
                  </a:lnTo>
                  <a:lnTo>
                    <a:pt x="1648" y="688"/>
                  </a:lnTo>
                  <a:lnTo>
                    <a:pt x="1712" y="696"/>
                  </a:lnTo>
                  <a:lnTo>
                    <a:pt x="1784" y="706"/>
                  </a:lnTo>
                  <a:lnTo>
                    <a:pt x="1859" y="716"/>
                  </a:lnTo>
                  <a:lnTo>
                    <a:pt x="1939" y="726"/>
                  </a:lnTo>
                  <a:lnTo>
                    <a:pt x="2021" y="734"/>
                  </a:lnTo>
                  <a:lnTo>
                    <a:pt x="2105" y="742"/>
                  </a:lnTo>
                  <a:lnTo>
                    <a:pt x="2190" y="750"/>
                  </a:lnTo>
                  <a:lnTo>
                    <a:pt x="2274" y="756"/>
                  </a:lnTo>
                  <a:lnTo>
                    <a:pt x="2358" y="760"/>
                  </a:lnTo>
                  <a:lnTo>
                    <a:pt x="2438" y="764"/>
                  </a:lnTo>
                  <a:lnTo>
                    <a:pt x="2514" y="764"/>
                  </a:lnTo>
                  <a:lnTo>
                    <a:pt x="2637" y="764"/>
                  </a:lnTo>
                  <a:lnTo>
                    <a:pt x="2747" y="764"/>
                  </a:lnTo>
                  <a:lnTo>
                    <a:pt x="2847" y="762"/>
                  </a:lnTo>
                  <a:lnTo>
                    <a:pt x="2936" y="758"/>
                  </a:lnTo>
                  <a:lnTo>
                    <a:pt x="3016" y="752"/>
                  </a:lnTo>
                  <a:lnTo>
                    <a:pt x="3090" y="744"/>
                  </a:lnTo>
                  <a:lnTo>
                    <a:pt x="3158" y="732"/>
                  </a:lnTo>
                  <a:lnTo>
                    <a:pt x="3222" y="714"/>
                  </a:lnTo>
                  <a:lnTo>
                    <a:pt x="3281" y="694"/>
                  </a:lnTo>
                  <a:lnTo>
                    <a:pt x="3339" y="666"/>
                  </a:lnTo>
                  <a:lnTo>
                    <a:pt x="4598" y="54"/>
                  </a:lnTo>
                  <a:lnTo>
                    <a:pt x="4658" y="26"/>
                  </a:lnTo>
                  <a:lnTo>
                    <a:pt x="4721" y="8"/>
                  </a:lnTo>
                  <a:lnTo>
                    <a:pt x="4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-7300913" y="2625725"/>
              <a:ext cx="868363" cy="2428875"/>
            </a:xfrm>
            <a:custGeom>
              <a:avLst/>
              <a:gdLst>
                <a:gd name="T0" fmla="*/ 110 w 1093"/>
                <a:gd name="T1" fmla="*/ 0 h 3060"/>
                <a:gd name="T2" fmla="*/ 766 w 1093"/>
                <a:gd name="T3" fmla="*/ 0 h 3060"/>
                <a:gd name="T4" fmla="*/ 824 w 1093"/>
                <a:gd name="T5" fmla="*/ 6 h 3060"/>
                <a:gd name="T6" fmla="*/ 880 w 1093"/>
                <a:gd name="T7" fmla="*/ 20 h 3060"/>
                <a:gd name="T8" fmla="*/ 931 w 1093"/>
                <a:gd name="T9" fmla="*/ 46 h 3060"/>
                <a:gd name="T10" fmla="*/ 977 w 1093"/>
                <a:gd name="T11" fmla="*/ 78 h 3060"/>
                <a:gd name="T12" fmla="*/ 1015 w 1093"/>
                <a:gd name="T13" fmla="*/ 118 h 3060"/>
                <a:gd name="T14" fmla="*/ 1049 w 1093"/>
                <a:gd name="T15" fmla="*/ 164 h 3060"/>
                <a:gd name="T16" fmla="*/ 1073 w 1093"/>
                <a:gd name="T17" fmla="*/ 214 h 3060"/>
                <a:gd name="T18" fmla="*/ 1087 w 1093"/>
                <a:gd name="T19" fmla="*/ 269 h 3060"/>
                <a:gd name="T20" fmla="*/ 1093 w 1093"/>
                <a:gd name="T21" fmla="*/ 329 h 3060"/>
                <a:gd name="T22" fmla="*/ 1093 w 1093"/>
                <a:gd name="T23" fmla="*/ 2731 h 3060"/>
                <a:gd name="T24" fmla="*/ 1087 w 1093"/>
                <a:gd name="T25" fmla="*/ 2791 h 3060"/>
                <a:gd name="T26" fmla="*/ 1073 w 1093"/>
                <a:gd name="T27" fmla="*/ 2847 h 3060"/>
                <a:gd name="T28" fmla="*/ 1049 w 1093"/>
                <a:gd name="T29" fmla="*/ 2897 h 3060"/>
                <a:gd name="T30" fmla="*/ 1015 w 1093"/>
                <a:gd name="T31" fmla="*/ 2942 h 3060"/>
                <a:gd name="T32" fmla="*/ 977 w 1093"/>
                <a:gd name="T33" fmla="*/ 2982 h 3060"/>
                <a:gd name="T34" fmla="*/ 931 w 1093"/>
                <a:gd name="T35" fmla="*/ 3014 h 3060"/>
                <a:gd name="T36" fmla="*/ 880 w 1093"/>
                <a:gd name="T37" fmla="*/ 3040 h 3060"/>
                <a:gd name="T38" fmla="*/ 824 w 1093"/>
                <a:gd name="T39" fmla="*/ 3054 h 3060"/>
                <a:gd name="T40" fmla="*/ 766 w 1093"/>
                <a:gd name="T41" fmla="*/ 3060 h 3060"/>
                <a:gd name="T42" fmla="*/ 110 w 1093"/>
                <a:gd name="T43" fmla="*/ 3060 h 3060"/>
                <a:gd name="T44" fmla="*/ 74 w 1093"/>
                <a:gd name="T45" fmla="*/ 3054 h 3060"/>
                <a:gd name="T46" fmla="*/ 44 w 1093"/>
                <a:gd name="T47" fmla="*/ 3038 h 3060"/>
                <a:gd name="T48" fmla="*/ 22 w 1093"/>
                <a:gd name="T49" fmla="*/ 3014 h 3060"/>
                <a:gd name="T50" fmla="*/ 6 w 1093"/>
                <a:gd name="T51" fmla="*/ 2984 h 3060"/>
                <a:gd name="T52" fmla="*/ 0 w 1093"/>
                <a:gd name="T53" fmla="*/ 2950 h 3060"/>
                <a:gd name="T54" fmla="*/ 6 w 1093"/>
                <a:gd name="T55" fmla="*/ 2917 h 3060"/>
                <a:gd name="T56" fmla="*/ 22 w 1093"/>
                <a:gd name="T57" fmla="*/ 2887 h 3060"/>
                <a:gd name="T58" fmla="*/ 44 w 1093"/>
                <a:gd name="T59" fmla="*/ 2863 h 3060"/>
                <a:gd name="T60" fmla="*/ 74 w 1093"/>
                <a:gd name="T61" fmla="*/ 2847 h 3060"/>
                <a:gd name="T62" fmla="*/ 110 w 1093"/>
                <a:gd name="T63" fmla="*/ 2841 h 3060"/>
                <a:gd name="T64" fmla="*/ 766 w 1093"/>
                <a:gd name="T65" fmla="*/ 2841 h 3060"/>
                <a:gd name="T66" fmla="*/ 800 w 1093"/>
                <a:gd name="T67" fmla="*/ 2835 h 3060"/>
                <a:gd name="T68" fmla="*/ 830 w 1093"/>
                <a:gd name="T69" fmla="*/ 2821 h 3060"/>
                <a:gd name="T70" fmla="*/ 854 w 1093"/>
                <a:gd name="T71" fmla="*/ 2797 h 3060"/>
                <a:gd name="T72" fmla="*/ 870 w 1093"/>
                <a:gd name="T73" fmla="*/ 2767 h 3060"/>
                <a:gd name="T74" fmla="*/ 876 w 1093"/>
                <a:gd name="T75" fmla="*/ 2733 h 3060"/>
                <a:gd name="T76" fmla="*/ 876 w 1093"/>
                <a:gd name="T77" fmla="*/ 329 h 3060"/>
                <a:gd name="T78" fmla="*/ 870 w 1093"/>
                <a:gd name="T79" fmla="*/ 293 h 3060"/>
                <a:gd name="T80" fmla="*/ 854 w 1093"/>
                <a:gd name="T81" fmla="*/ 263 h 3060"/>
                <a:gd name="T82" fmla="*/ 830 w 1093"/>
                <a:gd name="T83" fmla="*/ 239 h 3060"/>
                <a:gd name="T84" fmla="*/ 800 w 1093"/>
                <a:gd name="T85" fmla="*/ 226 h 3060"/>
                <a:gd name="T86" fmla="*/ 766 w 1093"/>
                <a:gd name="T87" fmla="*/ 220 h 3060"/>
                <a:gd name="T88" fmla="*/ 110 w 1093"/>
                <a:gd name="T89" fmla="*/ 220 h 3060"/>
                <a:gd name="T90" fmla="*/ 74 w 1093"/>
                <a:gd name="T91" fmla="*/ 214 h 3060"/>
                <a:gd name="T92" fmla="*/ 44 w 1093"/>
                <a:gd name="T93" fmla="*/ 198 h 3060"/>
                <a:gd name="T94" fmla="*/ 22 w 1093"/>
                <a:gd name="T95" fmla="*/ 174 h 3060"/>
                <a:gd name="T96" fmla="*/ 6 w 1093"/>
                <a:gd name="T97" fmla="*/ 144 h 3060"/>
                <a:gd name="T98" fmla="*/ 0 w 1093"/>
                <a:gd name="T99" fmla="*/ 110 h 3060"/>
                <a:gd name="T100" fmla="*/ 6 w 1093"/>
                <a:gd name="T101" fmla="*/ 76 h 3060"/>
                <a:gd name="T102" fmla="*/ 22 w 1093"/>
                <a:gd name="T103" fmla="*/ 46 h 3060"/>
                <a:gd name="T104" fmla="*/ 44 w 1093"/>
                <a:gd name="T105" fmla="*/ 22 h 3060"/>
                <a:gd name="T106" fmla="*/ 74 w 1093"/>
                <a:gd name="T107" fmla="*/ 6 h 3060"/>
                <a:gd name="T108" fmla="*/ 110 w 1093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3" h="3060">
                  <a:moveTo>
                    <a:pt x="110" y="0"/>
                  </a:moveTo>
                  <a:lnTo>
                    <a:pt x="766" y="0"/>
                  </a:lnTo>
                  <a:lnTo>
                    <a:pt x="824" y="6"/>
                  </a:lnTo>
                  <a:lnTo>
                    <a:pt x="880" y="20"/>
                  </a:lnTo>
                  <a:lnTo>
                    <a:pt x="931" y="46"/>
                  </a:lnTo>
                  <a:lnTo>
                    <a:pt x="977" y="78"/>
                  </a:lnTo>
                  <a:lnTo>
                    <a:pt x="1015" y="118"/>
                  </a:lnTo>
                  <a:lnTo>
                    <a:pt x="1049" y="164"/>
                  </a:lnTo>
                  <a:lnTo>
                    <a:pt x="1073" y="214"/>
                  </a:lnTo>
                  <a:lnTo>
                    <a:pt x="1087" y="269"/>
                  </a:lnTo>
                  <a:lnTo>
                    <a:pt x="1093" y="329"/>
                  </a:lnTo>
                  <a:lnTo>
                    <a:pt x="1093" y="2731"/>
                  </a:lnTo>
                  <a:lnTo>
                    <a:pt x="1087" y="2791"/>
                  </a:lnTo>
                  <a:lnTo>
                    <a:pt x="1073" y="2847"/>
                  </a:lnTo>
                  <a:lnTo>
                    <a:pt x="1049" y="2897"/>
                  </a:lnTo>
                  <a:lnTo>
                    <a:pt x="1015" y="2942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80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10" y="3060"/>
                  </a:lnTo>
                  <a:lnTo>
                    <a:pt x="74" y="3054"/>
                  </a:lnTo>
                  <a:lnTo>
                    <a:pt x="44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0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4" y="2863"/>
                  </a:lnTo>
                  <a:lnTo>
                    <a:pt x="74" y="2847"/>
                  </a:lnTo>
                  <a:lnTo>
                    <a:pt x="110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21"/>
                  </a:lnTo>
                  <a:lnTo>
                    <a:pt x="854" y="2797"/>
                  </a:lnTo>
                  <a:lnTo>
                    <a:pt x="870" y="2767"/>
                  </a:lnTo>
                  <a:lnTo>
                    <a:pt x="876" y="2733"/>
                  </a:lnTo>
                  <a:lnTo>
                    <a:pt x="876" y="329"/>
                  </a:lnTo>
                  <a:lnTo>
                    <a:pt x="870" y="293"/>
                  </a:lnTo>
                  <a:lnTo>
                    <a:pt x="854" y="263"/>
                  </a:lnTo>
                  <a:lnTo>
                    <a:pt x="830" y="239"/>
                  </a:lnTo>
                  <a:lnTo>
                    <a:pt x="800" y="226"/>
                  </a:lnTo>
                  <a:lnTo>
                    <a:pt x="766" y="220"/>
                  </a:lnTo>
                  <a:lnTo>
                    <a:pt x="110" y="220"/>
                  </a:lnTo>
                  <a:lnTo>
                    <a:pt x="74" y="214"/>
                  </a:lnTo>
                  <a:lnTo>
                    <a:pt x="44" y="198"/>
                  </a:lnTo>
                  <a:lnTo>
                    <a:pt x="22" y="174"/>
                  </a:lnTo>
                  <a:lnTo>
                    <a:pt x="6" y="144"/>
                  </a:lnTo>
                  <a:lnTo>
                    <a:pt x="0" y="110"/>
                  </a:lnTo>
                  <a:lnTo>
                    <a:pt x="6" y="76"/>
                  </a:lnTo>
                  <a:lnTo>
                    <a:pt x="22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39160" y="3474730"/>
            <a:ext cx="429772" cy="334551"/>
            <a:chOff x="13822363" y="3694113"/>
            <a:chExt cx="5207000" cy="4613275"/>
          </a:xfrm>
          <a:solidFill>
            <a:sysClr val="window" lastClr="FFFFFF"/>
          </a:solidFill>
        </p:grpSpPr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3822363" y="3694113"/>
              <a:ext cx="5207000" cy="4613275"/>
            </a:xfrm>
            <a:custGeom>
              <a:avLst/>
              <a:gdLst>
                <a:gd name="T0" fmla="*/ 5921 w 6560"/>
                <a:gd name="T1" fmla="*/ 20 h 5812"/>
                <a:gd name="T2" fmla="*/ 6174 w 6560"/>
                <a:gd name="T3" fmla="*/ 125 h 5812"/>
                <a:gd name="T4" fmla="*/ 6375 w 6560"/>
                <a:gd name="T5" fmla="*/ 302 h 5812"/>
                <a:gd name="T6" fmla="*/ 6443 w 6560"/>
                <a:gd name="T7" fmla="*/ 430 h 5812"/>
                <a:gd name="T8" fmla="*/ 6415 w 6560"/>
                <a:gd name="T9" fmla="*/ 513 h 5812"/>
                <a:gd name="T10" fmla="*/ 6331 w 6560"/>
                <a:gd name="T11" fmla="*/ 553 h 5812"/>
                <a:gd name="T12" fmla="*/ 6248 w 6560"/>
                <a:gd name="T13" fmla="*/ 525 h 5812"/>
                <a:gd name="T14" fmla="*/ 6150 w 6560"/>
                <a:gd name="T15" fmla="*/ 408 h 5812"/>
                <a:gd name="T16" fmla="*/ 5957 w 6560"/>
                <a:gd name="T17" fmla="*/ 281 h 5812"/>
                <a:gd name="T18" fmla="*/ 5736 w 6560"/>
                <a:gd name="T19" fmla="*/ 237 h 5812"/>
                <a:gd name="T20" fmla="*/ 5515 w 6560"/>
                <a:gd name="T21" fmla="*/ 281 h 5812"/>
                <a:gd name="T22" fmla="*/ 5320 w 6560"/>
                <a:gd name="T23" fmla="*/ 408 h 5812"/>
                <a:gd name="T24" fmla="*/ 6150 w 6560"/>
                <a:gd name="T25" fmla="*/ 1238 h 5812"/>
                <a:gd name="T26" fmla="*/ 6277 w 6560"/>
                <a:gd name="T27" fmla="*/ 1049 h 5812"/>
                <a:gd name="T28" fmla="*/ 6323 w 6560"/>
                <a:gd name="T29" fmla="*/ 824 h 5812"/>
                <a:gd name="T30" fmla="*/ 6371 w 6560"/>
                <a:gd name="T31" fmla="*/ 728 h 5812"/>
                <a:gd name="T32" fmla="*/ 6478 w 6560"/>
                <a:gd name="T33" fmla="*/ 710 h 5812"/>
                <a:gd name="T34" fmla="*/ 6554 w 6560"/>
                <a:gd name="T35" fmla="*/ 786 h 5812"/>
                <a:gd name="T36" fmla="*/ 6538 w 6560"/>
                <a:gd name="T37" fmla="*/ 1009 h 5812"/>
                <a:gd name="T38" fmla="*/ 6435 w 6560"/>
                <a:gd name="T39" fmla="*/ 1261 h 5812"/>
                <a:gd name="T40" fmla="*/ 3430 w 6560"/>
                <a:gd name="T41" fmla="*/ 4294 h 5812"/>
                <a:gd name="T42" fmla="*/ 3347 w 6560"/>
                <a:gd name="T43" fmla="*/ 4328 h 5812"/>
                <a:gd name="T44" fmla="*/ 3263 w 6560"/>
                <a:gd name="T45" fmla="*/ 4294 h 5812"/>
                <a:gd name="T46" fmla="*/ 2967 w 6560"/>
                <a:gd name="T47" fmla="*/ 4318 h 5812"/>
                <a:gd name="T48" fmla="*/ 2937 w 6560"/>
                <a:gd name="T49" fmla="*/ 4443 h 5812"/>
                <a:gd name="T50" fmla="*/ 2994 w 6560"/>
                <a:gd name="T51" fmla="*/ 4563 h 5812"/>
                <a:gd name="T52" fmla="*/ 3028 w 6560"/>
                <a:gd name="T53" fmla="*/ 4646 h 5812"/>
                <a:gd name="T54" fmla="*/ 2994 w 6560"/>
                <a:gd name="T55" fmla="*/ 4730 h 5812"/>
                <a:gd name="T56" fmla="*/ 2282 w 6560"/>
                <a:gd name="T57" fmla="*/ 5412 h 5812"/>
                <a:gd name="T58" fmla="*/ 1904 w 6560"/>
                <a:gd name="T59" fmla="*/ 5633 h 5812"/>
                <a:gd name="T60" fmla="*/ 1494 w 6560"/>
                <a:gd name="T61" fmla="*/ 5766 h 5812"/>
                <a:gd name="T62" fmla="*/ 1064 w 6560"/>
                <a:gd name="T63" fmla="*/ 5812 h 5812"/>
                <a:gd name="T64" fmla="*/ 623 w 6560"/>
                <a:gd name="T65" fmla="*/ 5764 h 5812"/>
                <a:gd name="T66" fmla="*/ 197 w 6560"/>
                <a:gd name="T67" fmla="*/ 5617 h 5812"/>
                <a:gd name="T68" fmla="*/ 20 w 6560"/>
                <a:gd name="T69" fmla="*/ 5510 h 5812"/>
                <a:gd name="T70" fmla="*/ 0 w 6560"/>
                <a:gd name="T71" fmla="*/ 5432 h 5812"/>
                <a:gd name="T72" fmla="*/ 34 w 6560"/>
                <a:gd name="T73" fmla="*/ 5360 h 5812"/>
                <a:gd name="T74" fmla="*/ 1341 w 6560"/>
                <a:gd name="T75" fmla="*/ 4077 h 5812"/>
                <a:gd name="T76" fmla="*/ 1429 w 6560"/>
                <a:gd name="T77" fmla="*/ 4089 h 5812"/>
                <a:gd name="T78" fmla="*/ 1484 w 6560"/>
                <a:gd name="T79" fmla="*/ 4163 h 5812"/>
                <a:gd name="T80" fmla="*/ 1474 w 6560"/>
                <a:gd name="T81" fmla="*/ 4250 h 5812"/>
                <a:gd name="T82" fmla="*/ 446 w 6560"/>
                <a:gd name="T83" fmla="*/ 5466 h 5812"/>
                <a:gd name="T84" fmla="*/ 844 w 6560"/>
                <a:gd name="T85" fmla="*/ 5561 h 5812"/>
                <a:gd name="T86" fmla="*/ 1250 w 6560"/>
                <a:gd name="T87" fmla="*/ 5565 h 5812"/>
                <a:gd name="T88" fmla="*/ 1643 w 6560"/>
                <a:gd name="T89" fmla="*/ 5480 h 5812"/>
                <a:gd name="T90" fmla="*/ 2014 w 6560"/>
                <a:gd name="T91" fmla="*/ 5307 h 5812"/>
                <a:gd name="T92" fmla="*/ 2340 w 6560"/>
                <a:gd name="T93" fmla="*/ 5050 h 5812"/>
                <a:gd name="T94" fmla="*/ 2710 w 6560"/>
                <a:gd name="T95" fmla="*/ 4519 h 5812"/>
                <a:gd name="T96" fmla="*/ 2708 w 6560"/>
                <a:gd name="T97" fmla="*/ 4334 h 5812"/>
                <a:gd name="T98" fmla="*/ 2784 w 6560"/>
                <a:gd name="T99" fmla="*/ 4163 h 5812"/>
                <a:gd name="T100" fmla="*/ 2350 w 6560"/>
                <a:gd name="T101" fmla="*/ 3381 h 5812"/>
                <a:gd name="T102" fmla="*/ 1669 w 6560"/>
                <a:gd name="T103" fmla="*/ 4039 h 5812"/>
                <a:gd name="T104" fmla="*/ 1580 w 6560"/>
                <a:gd name="T105" fmla="*/ 4027 h 5812"/>
                <a:gd name="T106" fmla="*/ 1524 w 6560"/>
                <a:gd name="T107" fmla="*/ 3954 h 5812"/>
                <a:gd name="T108" fmla="*/ 1536 w 6560"/>
                <a:gd name="T109" fmla="*/ 3866 h 5812"/>
                <a:gd name="T110" fmla="*/ 5223 w 6560"/>
                <a:gd name="T111" fmla="*/ 179 h 5812"/>
                <a:gd name="T112" fmla="*/ 5464 w 6560"/>
                <a:gd name="T113" fmla="*/ 46 h 5812"/>
                <a:gd name="T114" fmla="*/ 5736 w 6560"/>
                <a:gd name="T115" fmla="*/ 0 h 5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0" h="5812">
                  <a:moveTo>
                    <a:pt x="5736" y="0"/>
                  </a:moveTo>
                  <a:lnTo>
                    <a:pt x="5830" y="6"/>
                  </a:lnTo>
                  <a:lnTo>
                    <a:pt x="5921" y="20"/>
                  </a:lnTo>
                  <a:lnTo>
                    <a:pt x="6009" y="46"/>
                  </a:lnTo>
                  <a:lnTo>
                    <a:pt x="6092" y="82"/>
                  </a:lnTo>
                  <a:lnTo>
                    <a:pt x="6174" y="125"/>
                  </a:lnTo>
                  <a:lnTo>
                    <a:pt x="6250" y="179"/>
                  </a:lnTo>
                  <a:lnTo>
                    <a:pt x="6319" y="241"/>
                  </a:lnTo>
                  <a:lnTo>
                    <a:pt x="6375" y="302"/>
                  </a:lnTo>
                  <a:lnTo>
                    <a:pt x="6425" y="370"/>
                  </a:lnTo>
                  <a:lnTo>
                    <a:pt x="6437" y="400"/>
                  </a:lnTo>
                  <a:lnTo>
                    <a:pt x="6443" y="430"/>
                  </a:lnTo>
                  <a:lnTo>
                    <a:pt x="6441" y="460"/>
                  </a:lnTo>
                  <a:lnTo>
                    <a:pt x="6431" y="487"/>
                  </a:lnTo>
                  <a:lnTo>
                    <a:pt x="6415" y="513"/>
                  </a:lnTo>
                  <a:lnTo>
                    <a:pt x="6391" y="535"/>
                  </a:lnTo>
                  <a:lnTo>
                    <a:pt x="6361" y="549"/>
                  </a:lnTo>
                  <a:lnTo>
                    <a:pt x="6331" y="553"/>
                  </a:lnTo>
                  <a:lnTo>
                    <a:pt x="6301" y="551"/>
                  </a:lnTo>
                  <a:lnTo>
                    <a:pt x="6274" y="541"/>
                  </a:lnTo>
                  <a:lnTo>
                    <a:pt x="6248" y="525"/>
                  </a:lnTo>
                  <a:lnTo>
                    <a:pt x="6226" y="501"/>
                  </a:lnTo>
                  <a:lnTo>
                    <a:pt x="6190" y="454"/>
                  </a:lnTo>
                  <a:lnTo>
                    <a:pt x="6150" y="408"/>
                  </a:lnTo>
                  <a:lnTo>
                    <a:pt x="6090" y="356"/>
                  </a:lnTo>
                  <a:lnTo>
                    <a:pt x="6027" y="314"/>
                  </a:lnTo>
                  <a:lnTo>
                    <a:pt x="5957" y="281"/>
                  </a:lnTo>
                  <a:lnTo>
                    <a:pt x="5886" y="257"/>
                  </a:lnTo>
                  <a:lnTo>
                    <a:pt x="5812" y="243"/>
                  </a:lnTo>
                  <a:lnTo>
                    <a:pt x="5736" y="237"/>
                  </a:lnTo>
                  <a:lnTo>
                    <a:pt x="5661" y="243"/>
                  </a:lnTo>
                  <a:lnTo>
                    <a:pt x="5587" y="257"/>
                  </a:lnTo>
                  <a:lnTo>
                    <a:pt x="5515" y="281"/>
                  </a:lnTo>
                  <a:lnTo>
                    <a:pt x="5446" y="314"/>
                  </a:lnTo>
                  <a:lnTo>
                    <a:pt x="5382" y="356"/>
                  </a:lnTo>
                  <a:lnTo>
                    <a:pt x="5320" y="408"/>
                  </a:lnTo>
                  <a:lnTo>
                    <a:pt x="2517" y="3213"/>
                  </a:lnTo>
                  <a:lnTo>
                    <a:pt x="3347" y="4043"/>
                  </a:lnTo>
                  <a:lnTo>
                    <a:pt x="6150" y="1238"/>
                  </a:lnTo>
                  <a:lnTo>
                    <a:pt x="6202" y="1180"/>
                  </a:lnTo>
                  <a:lnTo>
                    <a:pt x="6244" y="1116"/>
                  </a:lnTo>
                  <a:lnTo>
                    <a:pt x="6277" y="1049"/>
                  </a:lnTo>
                  <a:lnTo>
                    <a:pt x="6303" y="977"/>
                  </a:lnTo>
                  <a:lnTo>
                    <a:pt x="6317" y="901"/>
                  </a:lnTo>
                  <a:lnTo>
                    <a:pt x="6323" y="824"/>
                  </a:lnTo>
                  <a:lnTo>
                    <a:pt x="6329" y="786"/>
                  </a:lnTo>
                  <a:lnTo>
                    <a:pt x="6345" y="754"/>
                  </a:lnTo>
                  <a:lnTo>
                    <a:pt x="6371" y="728"/>
                  </a:lnTo>
                  <a:lnTo>
                    <a:pt x="6403" y="710"/>
                  </a:lnTo>
                  <a:lnTo>
                    <a:pt x="6441" y="704"/>
                  </a:lnTo>
                  <a:lnTo>
                    <a:pt x="6478" y="710"/>
                  </a:lnTo>
                  <a:lnTo>
                    <a:pt x="6510" y="728"/>
                  </a:lnTo>
                  <a:lnTo>
                    <a:pt x="6536" y="754"/>
                  </a:lnTo>
                  <a:lnTo>
                    <a:pt x="6554" y="786"/>
                  </a:lnTo>
                  <a:lnTo>
                    <a:pt x="6560" y="824"/>
                  </a:lnTo>
                  <a:lnTo>
                    <a:pt x="6554" y="917"/>
                  </a:lnTo>
                  <a:lnTo>
                    <a:pt x="6538" y="1009"/>
                  </a:lnTo>
                  <a:lnTo>
                    <a:pt x="6514" y="1096"/>
                  </a:lnTo>
                  <a:lnTo>
                    <a:pt x="6478" y="1180"/>
                  </a:lnTo>
                  <a:lnTo>
                    <a:pt x="6435" y="1261"/>
                  </a:lnTo>
                  <a:lnTo>
                    <a:pt x="6381" y="1337"/>
                  </a:lnTo>
                  <a:lnTo>
                    <a:pt x="6319" y="1407"/>
                  </a:lnTo>
                  <a:lnTo>
                    <a:pt x="3430" y="4294"/>
                  </a:lnTo>
                  <a:lnTo>
                    <a:pt x="3406" y="4314"/>
                  </a:lnTo>
                  <a:lnTo>
                    <a:pt x="3377" y="4324"/>
                  </a:lnTo>
                  <a:lnTo>
                    <a:pt x="3347" y="4328"/>
                  </a:lnTo>
                  <a:lnTo>
                    <a:pt x="3317" y="4324"/>
                  </a:lnTo>
                  <a:lnTo>
                    <a:pt x="3289" y="4314"/>
                  </a:lnTo>
                  <a:lnTo>
                    <a:pt x="3263" y="4294"/>
                  </a:lnTo>
                  <a:lnTo>
                    <a:pt x="3122" y="4153"/>
                  </a:lnTo>
                  <a:lnTo>
                    <a:pt x="2994" y="4282"/>
                  </a:lnTo>
                  <a:lnTo>
                    <a:pt x="2967" y="4318"/>
                  </a:lnTo>
                  <a:lnTo>
                    <a:pt x="2947" y="4358"/>
                  </a:lnTo>
                  <a:lnTo>
                    <a:pt x="2937" y="4399"/>
                  </a:lnTo>
                  <a:lnTo>
                    <a:pt x="2937" y="4443"/>
                  </a:lnTo>
                  <a:lnTo>
                    <a:pt x="2947" y="4487"/>
                  </a:lnTo>
                  <a:lnTo>
                    <a:pt x="2967" y="4527"/>
                  </a:lnTo>
                  <a:lnTo>
                    <a:pt x="2994" y="4563"/>
                  </a:lnTo>
                  <a:lnTo>
                    <a:pt x="3014" y="4588"/>
                  </a:lnTo>
                  <a:lnTo>
                    <a:pt x="3024" y="4616"/>
                  </a:lnTo>
                  <a:lnTo>
                    <a:pt x="3028" y="4646"/>
                  </a:lnTo>
                  <a:lnTo>
                    <a:pt x="3024" y="4676"/>
                  </a:lnTo>
                  <a:lnTo>
                    <a:pt x="3014" y="4706"/>
                  </a:lnTo>
                  <a:lnTo>
                    <a:pt x="2994" y="4730"/>
                  </a:lnTo>
                  <a:lnTo>
                    <a:pt x="2507" y="5217"/>
                  </a:lnTo>
                  <a:lnTo>
                    <a:pt x="2398" y="5319"/>
                  </a:lnTo>
                  <a:lnTo>
                    <a:pt x="2282" y="5412"/>
                  </a:lnTo>
                  <a:lnTo>
                    <a:pt x="2161" y="5496"/>
                  </a:lnTo>
                  <a:lnTo>
                    <a:pt x="2035" y="5569"/>
                  </a:lnTo>
                  <a:lnTo>
                    <a:pt x="1904" y="5633"/>
                  </a:lnTo>
                  <a:lnTo>
                    <a:pt x="1771" y="5687"/>
                  </a:lnTo>
                  <a:lnTo>
                    <a:pt x="1634" y="5733"/>
                  </a:lnTo>
                  <a:lnTo>
                    <a:pt x="1494" y="5766"/>
                  </a:lnTo>
                  <a:lnTo>
                    <a:pt x="1351" y="5792"/>
                  </a:lnTo>
                  <a:lnTo>
                    <a:pt x="1208" y="5808"/>
                  </a:lnTo>
                  <a:lnTo>
                    <a:pt x="1064" y="5812"/>
                  </a:lnTo>
                  <a:lnTo>
                    <a:pt x="917" y="5806"/>
                  </a:lnTo>
                  <a:lnTo>
                    <a:pt x="770" y="5790"/>
                  </a:lnTo>
                  <a:lnTo>
                    <a:pt x="623" y="5764"/>
                  </a:lnTo>
                  <a:lnTo>
                    <a:pt x="480" y="5727"/>
                  </a:lnTo>
                  <a:lnTo>
                    <a:pt x="336" y="5677"/>
                  </a:lnTo>
                  <a:lnTo>
                    <a:pt x="197" y="5617"/>
                  </a:lnTo>
                  <a:lnTo>
                    <a:pt x="60" y="5547"/>
                  </a:lnTo>
                  <a:lnTo>
                    <a:pt x="38" y="5532"/>
                  </a:lnTo>
                  <a:lnTo>
                    <a:pt x="20" y="5510"/>
                  </a:lnTo>
                  <a:lnTo>
                    <a:pt x="8" y="5486"/>
                  </a:lnTo>
                  <a:lnTo>
                    <a:pt x="2" y="5460"/>
                  </a:lnTo>
                  <a:lnTo>
                    <a:pt x="0" y="5432"/>
                  </a:lnTo>
                  <a:lnTo>
                    <a:pt x="6" y="5406"/>
                  </a:lnTo>
                  <a:lnTo>
                    <a:pt x="18" y="5382"/>
                  </a:lnTo>
                  <a:lnTo>
                    <a:pt x="34" y="5360"/>
                  </a:lnTo>
                  <a:lnTo>
                    <a:pt x="1287" y="4109"/>
                  </a:lnTo>
                  <a:lnTo>
                    <a:pt x="1311" y="4089"/>
                  </a:lnTo>
                  <a:lnTo>
                    <a:pt x="1341" y="4077"/>
                  </a:lnTo>
                  <a:lnTo>
                    <a:pt x="1371" y="4073"/>
                  </a:lnTo>
                  <a:lnTo>
                    <a:pt x="1401" y="4077"/>
                  </a:lnTo>
                  <a:lnTo>
                    <a:pt x="1429" y="4089"/>
                  </a:lnTo>
                  <a:lnTo>
                    <a:pt x="1454" y="4109"/>
                  </a:lnTo>
                  <a:lnTo>
                    <a:pt x="1474" y="4133"/>
                  </a:lnTo>
                  <a:lnTo>
                    <a:pt x="1484" y="4163"/>
                  </a:lnTo>
                  <a:lnTo>
                    <a:pt x="1488" y="4192"/>
                  </a:lnTo>
                  <a:lnTo>
                    <a:pt x="1484" y="4222"/>
                  </a:lnTo>
                  <a:lnTo>
                    <a:pt x="1474" y="4250"/>
                  </a:lnTo>
                  <a:lnTo>
                    <a:pt x="1454" y="4276"/>
                  </a:lnTo>
                  <a:lnTo>
                    <a:pt x="316" y="5412"/>
                  </a:lnTo>
                  <a:lnTo>
                    <a:pt x="446" y="5466"/>
                  </a:lnTo>
                  <a:lnTo>
                    <a:pt x="577" y="5508"/>
                  </a:lnTo>
                  <a:lnTo>
                    <a:pt x="710" y="5540"/>
                  </a:lnTo>
                  <a:lnTo>
                    <a:pt x="844" y="5561"/>
                  </a:lnTo>
                  <a:lnTo>
                    <a:pt x="979" y="5573"/>
                  </a:lnTo>
                  <a:lnTo>
                    <a:pt x="1114" y="5575"/>
                  </a:lnTo>
                  <a:lnTo>
                    <a:pt x="1250" y="5565"/>
                  </a:lnTo>
                  <a:lnTo>
                    <a:pt x="1383" y="5547"/>
                  </a:lnTo>
                  <a:lnTo>
                    <a:pt x="1514" y="5520"/>
                  </a:lnTo>
                  <a:lnTo>
                    <a:pt x="1643" y="5480"/>
                  </a:lnTo>
                  <a:lnTo>
                    <a:pt x="1771" y="5432"/>
                  </a:lnTo>
                  <a:lnTo>
                    <a:pt x="1894" y="5374"/>
                  </a:lnTo>
                  <a:lnTo>
                    <a:pt x="2014" y="5307"/>
                  </a:lnTo>
                  <a:lnTo>
                    <a:pt x="2127" y="5231"/>
                  </a:lnTo>
                  <a:lnTo>
                    <a:pt x="2236" y="5146"/>
                  </a:lnTo>
                  <a:lnTo>
                    <a:pt x="2340" y="5050"/>
                  </a:lnTo>
                  <a:lnTo>
                    <a:pt x="2754" y="4634"/>
                  </a:lnTo>
                  <a:lnTo>
                    <a:pt x="2728" y="4578"/>
                  </a:lnTo>
                  <a:lnTo>
                    <a:pt x="2710" y="4519"/>
                  </a:lnTo>
                  <a:lnTo>
                    <a:pt x="2700" y="4457"/>
                  </a:lnTo>
                  <a:lnTo>
                    <a:pt x="2700" y="4395"/>
                  </a:lnTo>
                  <a:lnTo>
                    <a:pt x="2708" y="4334"/>
                  </a:lnTo>
                  <a:lnTo>
                    <a:pt x="2726" y="4274"/>
                  </a:lnTo>
                  <a:lnTo>
                    <a:pt x="2750" y="4218"/>
                  </a:lnTo>
                  <a:lnTo>
                    <a:pt x="2784" y="4163"/>
                  </a:lnTo>
                  <a:lnTo>
                    <a:pt x="2827" y="4115"/>
                  </a:lnTo>
                  <a:lnTo>
                    <a:pt x="2955" y="3985"/>
                  </a:lnTo>
                  <a:lnTo>
                    <a:pt x="2350" y="3381"/>
                  </a:lnTo>
                  <a:lnTo>
                    <a:pt x="1723" y="4007"/>
                  </a:lnTo>
                  <a:lnTo>
                    <a:pt x="1697" y="4027"/>
                  </a:lnTo>
                  <a:lnTo>
                    <a:pt x="1669" y="4039"/>
                  </a:lnTo>
                  <a:lnTo>
                    <a:pt x="1640" y="4041"/>
                  </a:lnTo>
                  <a:lnTo>
                    <a:pt x="1610" y="4039"/>
                  </a:lnTo>
                  <a:lnTo>
                    <a:pt x="1580" y="4027"/>
                  </a:lnTo>
                  <a:lnTo>
                    <a:pt x="1556" y="4007"/>
                  </a:lnTo>
                  <a:lnTo>
                    <a:pt x="1536" y="3982"/>
                  </a:lnTo>
                  <a:lnTo>
                    <a:pt x="1524" y="3954"/>
                  </a:lnTo>
                  <a:lnTo>
                    <a:pt x="1520" y="3924"/>
                  </a:lnTo>
                  <a:lnTo>
                    <a:pt x="1524" y="3894"/>
                  </a:lnTo>
                  <a:lnTo>
                    <a:pt x="1536" y="3866"/>
                  </a:lnTo>
                  <a:lnTo>
                    <a:pt x="1556" y="3840"/>
                  </a:lnTo>
                  <a:lnTo>
                    <a:pt x="5153" y="241"/>
                  </a:lnTo>
                  <a:lnTo>
                    <a:pt x="5223" y="179"/>
                  </a:lnTo>
                  <a:lnTo>
                    <a:pt x="5299" y="125"/>
                  </a:lnTo>
                  <a:lnTo>
                    <a:pt x="5378" y="82"/>
                  </a:lnTo>
                  <a:lnTo>
                    <a:pt x="5464" y="46"/>
                  </a:lnTo>
                  <a:lnTo>
                    <a:pt x="5551" y="20"/>
                  </a:lnTo>
                  <a:lnTo>
                    <a:pt x="5643" y="6"/>
                  </a:lnTo>
                  <a:lnTo>
                    <a:pt x="5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4797088" y="7094538"/>
              <a:ext cx="496888" cy="498475"/>
            </a:xfrm>
            <a:custGeom>
              <a:avLst/>
              <a:gdLst>
                <a:gd name="T0" fmla="*/ 509 w 626"/>
                <a:gd name="T1" fmla="*/ 0 h 629"/>
                <a:gd name="T2" fmla="*/ 539 w 626"/>
                <a:gd name="T3" fmla="*/ 4 h 629"/>
                <a:gd name="T4" fmla="*/ 567 w 626"/>
                <a:gd name="T5" fmla="*/ 16 h 629"/>
                <a:gd name="T6" fmla="*/ 593 w 626"/>
                <a:gd name="T7" fmla="*/ 36 h 629"/>
                <a:gd name="T8" fmla="*/ 610 w 626"/>
                <a:gd name="T9" fmla="*/ 60 h 629"/>
                <a:gd name="T10" fmla="*/ 622 w 626"/>
                <a:gd name="T11" fmla="*/ 89 h 629"/>
                <a:gd name="T12" fmla="*/ 626 w 626"/>
                <a:gd name="T13" fmla="*/ 119 h 629"/>
                <a:gd name="T14" fmla="*/ 622 w 626"/>
                <a:gd name="T15" fmla="*/ 149 h 629"/>
                <a:gd name="T16" fmla="*/ 610 w 626"/>
                <a:gd name="T17" fmla="*/ 177 h 629"/>
                <a:gd name="T18" fmla="*/ 593 w 626"/>
                <a:gd name="T19" fmla="*/ 203 h 629"/>
                <a:gd name="T20" fmla="*/ 201 w 626"/>
                <a:gd name="T21" fmla="*/ 593 h 629"/>
                <a:gd name="T22" fmla="*/ 175 w 626"/>
                <a:gd name="T23" fmla="*/ 613 h 629"/>
                <a:gd name="T24" fmla="*/ 147 w 626"/>
                <a:gd name="T25" fmla="*/ 625 h 629"/>
                <a:gd name="T26" fmla="*/ 117 w 626"/>
                <a:gd name="T27" fmla="*/ 629 h 629"/>
                <a:gd name="T28" fmla="*/ 87 w 626"/>
                <a:gd name="T29" fmla="*/ 625 h 629"/>
                <a:gd name="T30" fmla="*/ 59 w 626"/>
                <a:gd name="T31" fmla="*/ 613 h 629"/>
                <a:gd name="T32" fmla="*/ 33 w 626"/>
                <a:gd name="T33" fmla="*/ 593 h 629"/>
                <a:gd name="T34" fmla="*/ 14 w 626"/>
                <a:gd name="T35" fmla="*/ 569 h 629"/>
                <a:gd name="T36" fmla="*/ 2 w 626"/>
                <a:gd name="T37" fmla="*/ 539 h 629"/>
                <a:gd name="T38" fmla="*/ 0 w 626"/>
                <a:gd name="T39" fmla="*/ 509 h 629"/>
                <a:gd name="T40" fmla="*/ 2 w 626"/>
                <a:gd name="T41" fmla="*/ 479 h 629"/>
                <a:gd name="T42" fmla="*/ 14 w 626"/>
                <a:gd name="T43" fmla="*/ 452 h 629"/>
                <a:gd name="T44" fmla="*/ 33 w 626"/>
                <a:gd name="T45" fmla="*/ 426 h 629"/>
                <a:gd name="T46" fmla="*/ 423 w 626"/>
                <a:gd name="T47" fmla="*/ 36 h 629"/>
                <a:gd name="T48" fmla="*/ 449 w 626"/>
                <a:gd name="T49" fmla="*/ 16 h 629"/>
                <a:gd name="T50" fmla="*/ 477 w 626"/>
                <a:gd name="T51" fmla="*/ 4 h 629"/>
                <a:gd name="T52" fmla="*/ 509 w 626"/>
                <a:gd name="T5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6" h="629">
                  <a:moveTo>
                    <a:pt x="509" y="0"/>
                  </a:moveTo>
                  <a:lnTo>
                    <a:pt x="539" y="4"/>
                  </a:lnTo>
                  <a:lnTo>
                    <a:pt x="567" y="16"/>
                  </a:lnTo>
                  <a:lnTo>
                    <a:pt x="593" y="36"/>
                  </a:lnTo>
                  <a:lnTo>
                    <a:pt x="610" y="60"/>
                  </a:lnTo>
                  <a:lnTo>
                    <a:pt x="622" y="89"/>
                  </a:lnTo>
                  <a:lnTo>
                    <a:pt x="626" y="119"/>
                  </a:lnTo>
                  <a:lnTo>
                    <a:pt x="622" y="149"/>
                  </a:lnTo>
                  <a:lnTo>
                    <a:pt x="610" y="177"/>
                  </a:lnTo>
                  <a:lnTo>
                    <a:pt x="593" y="203"/>
                  </a:lnTo>
                  <a:lnTo>
                    <a:pt x="201" y="593"/>
                  </a:lnTo>
                  <a:lnTo>
                    <a:pt x="175" y="613"/>
                  </a:lnTo>
                  <a:lnTo>
                    <a:pt x="147" y="625"/>
                  </a:lnTo>
                  <a:lnTo>
                    <a:pt x="117" y="629"/>
                  </a:lnTo>
                  <a:lnTo>
                    <a:pt x="87" y="625"/>
                  </a:lnTo>
                  <a:lnTo>
                    <a:pt x="59" y="613"/>
                  </a:lnTo>
                  <a:lnTo>
                    <a:pt x="33" y="593"/>
                  </a:lnTo>
                  <a:lnTo>
                    <a:pt x="14" y="569"/>
                  </a:lnTo>
                  <a:lnTo>
                    <a:pt x="2" y="539"/>
                  </a:lnTo>
                  <a:lnTo>
                    <a:pt x="0" y="509"/>
                  </a:lnTo>
                  <a:lnTo>
                    <a:pt x="2" y="479"/>
                  </a:lnTo>
                  <a:lnTo>
                    <a:pt x="14" y="452"/>
                  </a:lnTo>
                  <a:lnTo>
                    <a:pt x="33" y="426"/>
                  </a:lnTo>
                  <a:lnTo>
                    <a:pt x="423" y="36"/>
                  </a:lnTo>
                  <a:lnTo>
                    <a:pt x="449" y="16"/>
                  </a:lnTo>
                  <a:lnTo>
                    <a:pt x="477" y="4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aphicFrame>
        <p:nvGraphicFramePr>
          <p:cNvPr id="21" name="Lentelė 6">
            <a:extLst>
              <a:ext uri="{FF2B5EF4-FFF2-40B4-BE49-F238E27FC236}">
                <a16:creationId xmlns:a16="http://schemas.microsoft.com/office/drawing/2014/main" id="{A9173D6A-1371-4D83-8169-6BBE5B41D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31063"/>
              </p:ext>
            </p:extLst>
          </p:nvPr>
        </p:nvGraphicFramePr>
        <p:xfrm>
          <a:off x="6933568" y="1751481"/>
          <a:ext cx="4698140" cy="4962736"/>
        </p:xfrm>
        <a:graphic>
          <a:graphicData uri="http://schemas.openxmlformats.org/drawingml/2006/table">
            <a:tbl>
              <a:tblPr firstRow="1" firstCol="1" bandRow="1"/>
              <a:tblGrid>
                <a:gridCol w="4698140">
                  <a:extLst>
                    <a:ext uri="{9D8B030D-6E8A-4147-A177-3AD203B41FA5}">
                      <a16:colId xmlns:a16="http://schemas.microsoft.com/office/drawing/2014/main" val="4259040927"/>
                    </a:ext>
                  </a:extLst>
                </a:gridCol>
              </a:tblGrid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Пацієнти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6636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Суспільство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669382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Трускавецька міська рада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49872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Міська лікарня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329561"/>
                  </a:ext>
                </a:extLst>
              </a:tr>
              <a:tr h="783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Санаторії</a:t>
                      </a:r>
                      <a:r>
                        <a:rPr lang="en-US" sz="2200" noProof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пансіонати та готелі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857687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Гості міста</a:t>
                      </a:r>
                      <a:r>
                        <a:rPr lang="uk-UA" sz="2200" baseline="0" noProof="0" dirty="0">
                          <a:solidFill>
                            <a:srgbClr val="002060"/>
                          </a:solidFill>
                          <a:effectLst/>
                        </a:rPr>
                        <a:t> та відпочиваючі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263525"/>
                  </a:ext>
                </a:extLst>
              </a:tr>
              <a:tr h="1222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Приватні партнери </a:t>
                      </a:r>
                      <a:r>
                        <a:rPr lang="en-US" sz="2200" noProof="0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потенційні інвестори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4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40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36" y="131884"/>
            <a:ext cx="10387263" cy="930166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Визначення можливих видів діяльності в рамках Проекту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2495" y="4773815"/>
            <a:ext cx="87929" cy="846892"/>
          </a:xfrm>
          <a:prstGeom prst="rect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30"/>
          <p:cNvSpPr>
            <a:spLocks noEditPoints="1"/>
          </p:cNvSpPr>
          <p:nvPr/>
        </p:nvSpPr>
        <p:spPr bwMode="auto">
          <a:xfrm>
            <a:off x="1070597" y="2084210"/>
            <a:ext cx="1691724" cy="2659725"/>
          </a:xfrm>
          <a:custGeom>
            <a:avLst/>
            <a:gdLst>
              <a:gd name="T0" fmla="*/ 4286 w 8719"/>
              <a:gd name="T1" fmla="*/ 712 h 13708"/>
              <a:gd name="T2" fmla="*/ 4169 w 8719"/>
              <a:gd name="T3" fmla="*/ 795 h 13708"/>
              <a:gd name="T4" fmla="*/ 4125 w 8719"/>
              <a:gd name="T5" fmla="*/ 934 h 13708"/>
              <a:gd name="T6" fmla="*/ 4169 w 8719"/>
              <a:gd name="T7" fmla="*/ 1073 h 13708"/>
              <a:gd name="T8" fmla="*/ 4286 w 8719"/>
              <a:gd name="T9" fmla="*/ 1155 h 13708"/>
              <a:gd name="T10" fmla="*/ 4433 w 8719"/>
              <a:gd name="T11" fmla="*/ 1155 h 13708"/>
              <a:gd name="T12" fmla="*/ 4546 w 8719"/>
              <a:gd name="T13" fmla="*/ 1073 h 13708"/>
              <a:gd name="T14" fmla="*/ 4594 w 8719"/>
              <a:gd name="T15" fmla="*/ 934 h 13708"/>
              <a:gd name="T16" fmla="*/ 4546 w 8719"/>
              <a:gd name="T17" fmla="*/ 795 h 13708"/>
              <a:gd name="T18" fmla="*/ 4433 w 8719"/>
              <a:gd name="T19" fmla="*/ 712 h 13708"/>
              <a:gd name="T20" fmla="*/ 4360 w 8719"/>
              <a:gd name="T21" fmla="*/ 0 h 13708"/>
              <a:gd name="T22" fmla="*/ 4781 w 8719"/>
              <a:gd name="T23" fmla="*/ 48 h 13708"/>
              <a:gd name="T24" fmla="*/ 8098 w 8719"/>
              <a:gd name="T25" fmla="*/ 1220 h 13708"/>
              <a:gd name="T26" fmla="*/ 8355 w 8719"/>
              <a:gd name="T27" fmla="*/ 1359 h 13708"/>
              <a:gd name="T28" fmla="*/ 8550 w 8719"/>
              <a:gd name="T29" fmla="*/ 1563 h 13708"/>
              <a:gd name="T30" fmla="*/ 8676 w 8719"/>
              <a:gd name="T31" fmla="*/ 1815 h 13708"/>
              <a:gd name="T32" fmla="*/ 8719 w 8719"/>
              <a:gd name="T33" fmla="*/ 2102 h 13708"/>
              <a:gd name="T34" fmla="*/ 8711 w 8719"/>
              <a:gd name="T35" fmla="*/ 11207 h 13708"/>
              <a:gd name="T36" fmla="*/ 8624 w 8719"/>
              <a:gd name="T37" fmla="*/ 11476 h 13708"/>
              <a:gd name="T38" fmla="*/ 8459 w 8719"/>
              <a:gd name="T39" fmla="*/ 11706 h 13708"/>
              <a:gd name="T40" fmla="*/ 8233 w 8719"/>
              <a:gd name="T41" fmla="*/ 11880 h 13708"/>
              <a:gd name="T42" fmla="*/ 7786 w 8719"/>
              <a:gd name="T43" fmla="*/ 12054 h 13708"/>
              <a:gd name="T44" fmla="*/ 6830 w 8719"/>
              <a:gd name="T45" fmla="*/ 12340 h 13708"/>
              <a:gd name="T46" fmla="*/ 5862 w 8719"/>
              <a:gd name="T47" fmla="*/ 12536 h 13708"/>
              <a:gd name="T48" fmla="*/ 5371 w 8719"/>
              <a:gd name="T49" fmla="*/ 13091 h 13708"/>
              <a:gd name="T50" fmla="*/ 5510 w 8719"/>
              <a:gd name="T51" fmla="*/ 13174 h 13708"/>
              <a:gd name="T52" fmla="*/ 5593 w 8719"/>
              <a:gd name="T53" fmla="*/ 13313 h 13708"/>
              <a:gd name="T54" fmla="*/ 5593 w 8719"/>
              <a:gd name="T55" fmla="*/ 13478 h 13708"/>
              <a:gd name="T56" fmla="*/ 5515 w 8719"/>
              <a:gd name="T57" fmla="*/ 13617 h 13708"/>
              <a:gd name="T58" fmla="*/ 5376 w 8719"/>
              <a:gd name="T59" fmla="*/ 13695 h 13708"/>
              <a:gd name="T60" fmla="*/ 3426 w 8719"/>
              <a:gd name="T61" fmla="*/ 13708 h 13708"/>
              <a:gd name="T62" fmla="*/ 3265 w 8719"/>
              <a:gd name="T63" fmla="*/ 13665 h 13708"/>
              <a:gd name="T64" fmla="*/ 3157 w 8719"/>
              <a:gd name="T65" fmla="*/ 13552 h 13708"/>
              <a:gd name="T66" fmla="*/ 3113 w 8719"/>
              <a:gd name="T67" fmla="*/ 13395 h 13708"/>
              <a:gd name="T68" fmla="*/ 3157 w 8719"/>
              <a:gd name="T69" fmla="*/ 13235 h 13708"/>
              <a:gd name="T70" fmla="*/ 3270 w 8719"/>
              <a:gd name="T71" fmla="*/ 13122 h 13708"/>
              <a:gd name="T72" fmla="*/ 3348 w 8719"/>
              <a:gd name="T73" fmla="*/ 12596 h 13708"/>
              <a:gd name="T74" fmla="*/ 2371 w 8719"/>
              <a:gd name="T75" fmla="*/ 12449 h 13708"/>
              <a:gd name="T76" fmla="*/ 1407 w 8719"/>
              <a:gd name="T77" fmla="*/ 12210 h 13708"/>
              <a:gd name="T78" fmla="*/ 617 w 8719"/>
              <a:gd name="T79" fmla="*/ 11941 h 13708"/>
              <a:gd name="T80" fmla="*/ 365 w 8719"/>
              <a:gd name="T81" fmla="*/ 11802 h 13708"/>
              <a:gd name="T82" fmla="*/ 169 w 8719"/>
              <a:gd name="T83" fmla="*/ 11598 h 13708"/>
              <a:gd name="T84" fmla="*/ 43 w 8719"/>
              <a:gd name="T85" fmla="*/ 11346 h 13708"/>
              <a:gd name="T86" fmla="*/ 0 w 8719"/>
              <a:gd name="T87" fmla="*/ 11059 h 13708"/>
              <a:gd name="T88" fmla="*/ 9 w 8719"/>
              <a:gd name="T89" fmla="*/ 1954 h 13708"/>
              <a:gd name="T90" fmla="*/ 96 w 8719"/>
              <a:gd name="T91" fmla="*/ 1685 h 13708"/>
              <a:gd name="T92" fmla="*/ 261 w 8719"/>
              <a:gd name="T93" fmla="*/ 1455 h 13708"/>
              <a:gd name="T94" fmla="*/ 486 w 8719"/>
              <a:gd name="T95" fmla="*/ 1281 h 13708"/>
              <a:gd name="T96" fmla="*/ 3730 w 8719"/>
              <a:gd name="T97" fmla="*/ 109 h 13708"/>
              <a:gd name="T98" fmla="*/ 4147 w 8719"/>
              <a:gd name="T99" fmla="*/ 13 h 13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19" h="13708">
                <a:moveTo>
                  <a:pt x="4360" y="699"/>
                </a:moveTo>
                <a:lnTo>
                  <a:pt x="4286" y="712"/>
                </a:lnTo>
                <a:lnTo>
                  <a:pt x="4221" y="747"/>
                </a:lnTo>
                <a:lnTo>
                  <a:pt x="4169" y="795"/>
                </a:lnTo>
                <a:lnTo>
                  <a:pt x="4138" y="860"/>
                </a:lnTo>
                <a:lnTo>
                  <a:pt x="4125" y="934"/>
                </a:lnTo>
                <a:lnTo>
                  <a:pt x="4138" y="1007"/>
                </a:lnTo>
                <a:lnTo>
                  <a:pt x="4169" y="1073"/>
                </a:lnTo>
                <a:lnTo>
                  <a:pt x="4221" y="1125"/>
                </a:lnTo>
                <a:lnTo>
                  <a:pt x="4286" y="1155"/>
                </a:lnTo>
                <a:lnTo>
                  <a:pt x="4360" y="1168"/>
                </a:lnTo>
                <a:lnTo>
                  <a:pt x="4433" y="1155"/>
                </a:lnTo>
                <a:lnTo>
                  <a:pt x="4499" y="1125"/>
                </a:lnTo>
                <a:lnTo>
                  <a:pt x="4546" y="1073"/>
                </a:lnTo>
                <a:lnTo>
                  <a:pt x="4581" y="1007"/>
                </a:lnTo>
                <a:lnTo>
                  <a:pt x="4594" y="934"/>
                </a:lnTo>
                <a:lnTo>
                  <a:pt x="4581" y="860"/>
                </a:lnTo>
                <a:lnTo>
                  <a:pt x="4546" y="795"/>
                </a:lnTo>
                <a:lnTo>
                  <a:pt x="4499" y="747"/>
                </a:lnTo>
                <a:lnTo>
                  <a:pt x="4433" y="712"/>
                </a:lnTo>
                <a:lnTo>
                  <a:pt x="4360" y="699"/>
                </a:lnTo>
                <a:close/>
                <a:moveTo>
                  <a:pt x="4360" y="0"/>
                </a:moveTo>
                <a:lnTo>
                  <a:pt x="4572" y="13"/>
                </a:lnTo>
                <a:lnTo>
                  <a:pt x="4781" y="48"/>
                </a:lnTo>
                <a:lnTo>
                  <a:pt x="4989" y="109"/>
                </a:lnTo>
                <a:lnTo>
                  <a:pt x="8098" y="1220"/>
                </a:lnTo>
                <a:lnTo>
                  <a:pt x="8233" y="1281"/>
                </a:lnTo>
                <a:lnTo>
                  <a:pt x="8355" y="1359"/>
                </a:lnTo>
                <a:lnTo>
                  <a:pt x="8459" y="1455"/>
                </a:lnTo>
                <a:lnTo>
                  <a:pt x="8550" y="1563"/>
                </a:lnTo>
                <a:lnTo>
                  <a:pt x="8624" y="1685"/>
                </a:lnTo>
                <a:lnTo>
                  <a:pt x="8676" y="1815"/>
                </a:lnTo>
                <a:lnTo>
                  <a:pt x="8711" y="1954"/>
                </a:lnTo>
                <a:lnTo>
                  <a:pt x="8719" y="2102"/>
                </a:lnTo>
                <a:lnTo>
                  <a:pt x="8719" y="11059"/>
                </a:lnTo>
                <a:lnTo>
                  <a:pt x="8711" y="11207"/>
                </a:lnTo>
                <a:lnTo>
                  <a:pt x="8676" y="11346"/>
                </a:lnTo>
                <a:lnTo>
                  <a:pt x="8624" y="11476"/>
                </a:lnTo>
                <a:lnTo>
                  <a:pt x="8550" y="11598"/>
                </a:lnTo>
                <a:lnTo>
                  <a:pt x="8459" y="11706"/>
                </a:lnTo>
                <a:lnTo>
                  <a:pt x="8355" y="11802"/>
                </a:lnTo>
                <a:lnTo>
                  <a:pt x="8233" y="11880"/>
                </a:lnTo>
                <a:lnTo>
                  <a:pt x="8098" y="11941"/>
                </a:lnTo>
                <a:lnTo>
                  <a:pt x="7786" y="12054"/>
                </a:lnTo>
                <a:lnTo>
                  <a:pt x="7312" y="12210"/>
                </a:lnTo>
                <a:lnTo>
                  <a:pt x="6830" y="12340"/>
                </a:lnTo>
                <a:lnTo>
                  <a:pt x="6348" y="12449"/>
                </a:lnTo>
                <a:lnTo>
                  <a:pt x="5862" y="12536"/>
                </a:lnTo>
                <a:lnTo>
                  <a:pt x="5371" y="12596"/>
                </a:lnTo>
                <a:lnTo>
                  <a:pt x="5371" y="13091"/>
                </a:lnTo>
                <a:lnTo>
                  <a:pt x="5450" y="13122"/>
                </a:lnTo>
                <a:lnTo>
                  <a:pt x="5510" y="13174"/>
                </a:lnTo>
                <a:lnTo>
                  <a:pt x="5562" y="13235"/>
                </a:lnTo>
                <a:lnTo>
                  <a:pt x="5593" y="13313"/>
                </a:lnTo>
                <a:lnTo>
                  <a:pt x="5606" y="13395"/>
                </a:lnTo>
                <a:lnTo>
                  <a:pt x="5593" y="13478"/>
                </a:lnTo>
                <a:lnTo>
                  <a:pt x="5562" y="13552"/>
                </a:lnTo>
                <a:lnTo>
                  <a:pt x="5515" y="13617"/>
                </a:lnTo>
                <a:lnTo>
                  <a:pt x="5450" y="13665"/>
                </a:lnTo>
                <a:lnTo>
                  <a:pt x="5376" y="13695"/>
                </a:lnTo>
                <a:lnTo>
                  <a:pt x="5293" y="13708"/>
                </a:lnTo>
                <a:lnTo>
                  <a:pt x="3426" y="13708"/>
                </a:lnTo>
                <a:lnTo>
                  <a:pt x="3344" y="13695"/>
                </a:lnTo>
                <a:lnTo>
                  <a:pt x="3265" y="13665"/>
                </a:lnTo>
                <a:lnTo>
                  <a:pt x="3205" y="13617"/>
                </a:lnTo>
                <a:lnTo>
                  <a:pt x="3157" y="13552"/>
                </a:lnTo>
                <a:lnTo>
                  <a:pt x="3122" y="13478"/>
                </a:lnTo>
                <a:lnTo>
                  <a:pt x="3113" y="13395"/>
                </a:lnTo>
                <a:lnTo>
                  <a:pt x="3126" y="13313"/>
                </a:lnTo>
                <a:lnTo>
                  <a:pt x="3157" y="13235"/>
                </a:lnTo>
                <a:lnTo>
                  <a:pt x="3205" y="13174"/>
                </a:lnTo>
                <a:lnTo>
                  <a:pt x="3270" y="13122"/>
                </a:lnTo>
                <a:lnTo>
                  <a:pt x="3348" y="13091"/>
                </a:lnTo>
                <a:lnTo>
                  <a:pt x="3348" y="12596"/>
                </a:lnTo>
                <a:lnTo>
                  <a:pt x="2857" y="12536"/>
                </a:lnTo>
                <a:lnTo>
                  <a:pt x="2371" y="12449"/>
                </a:lnTo>
                <a:lnTo>
                  <a:pt x="1885" y="12340"/>
                </a:lnTo>
                <a:lnTo>
                  <a:pt x="1407" y="12210"/>
                </a:lnTo>
                <a:lnTo>
                  <a:pt x="934" y="12054"/>
                </a:lnTo>
                <a:lnTo>
                  <a:pt x="617" y="11941"/>
                </a:lnTo>
                <a:lnTo>
                  <a:pt x="486" y="11880"/>
                </a:lnTo>
                <a:lnTo>
                  <a:pt x="365" y="11802"/>
                </a:lnTo>
                <a:lnTo>
                  <a:pt x="261" y="11706"/>
                </a:lnTo>
                <a:lnTo>
                  <a:pt x="169" y="11598"/>
                </a:lnTo>
                <a:lnTo>
                  <a:pt x="96" y="11476"/>
                </a:lnTo>
                <a:lnTo>
                  <a:pt x="43" y="11346"/>
                </a:lnTo>
                <a:lnTo>
                  <a:pt x="9" y="11207"/>
                </a:lnTo>
                <a:lnTo>
                  <a:pt x="0" y="11059"/>
                </a:lnTo>
                <a:lnTo>
                  <a:pt x="0" y="2102"/>
                </a:lnTo>
                <a:lnTo>
                  <a:pt x="9" y="1954"/>
                </a:lnTo>
                <a:lnTo>
                  <a:pt x="43" y="1815"/>
                </a:lnTo>
                <a:lnTo>
                  <a:pt x="96" y="1685"/>
                </a:lnTo>
                <a:lnTo>
                  <a:pt x="169" y="1563"/>
                </a:lnTo>
                <a:lnTo>
                  <a:pt x="261" y="1455"/>
                </a:lnTo>
                <a:lnTo>
                  <a:pt x="365" y="1359"/>
                </a:lnTo>
                <a:lnTo>
                  <a:pt x="486" y="1281"/>
                </a:lnTo>
                <a:lnTo>
                  <a:pt x="617" y="1220"/>
                </a:lnTo>
                <a:lnTo>
                  <a:pt x="3730" y="109"/>
                </a:lnTo>
                <a:lnTo>
                  <a:pt x="3938" y="48"/>
                </a:lnTo>
                <a:lnTo>
                  <a:pt x="4147" y="13"/>
                </a:lnTo>
                <a:lnTo>
                  <a:pt x="4360" y="0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3" name="Lentelė 3">
            <a:extLst>
              <a:ext uri="{FF2B5EF4-FFF2-40B4-BE49-F238E27FC236}">
                <a16:creationId xmlns:a16="http://schemas.microsoft.com/office/drawing/2014/main" id="{5531FEB9-9474-4D55-ACBA-4A7FD734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86111"/>
              </p:ext>
            </p:extLst>
          </p:nvPr>
        </p:nvGraphicFramePr>
        <p:xfrm>
          <a:off x="3008119" y="1254401"/>
          <a:ext cx="8826327" cy="5103979"/>
        </p:xfrm>
        <a:graphic>
          <a:graphicData uri="http://schemas.openxmlformats.org/drawingml/2006/table">
            <a:tbl>
              <a:tblPr firstCol="1" bandRow="1"/>
              <a:tblGrid>
                <a:gridCol w="1990147">
                  <a:extLst>
                    <a:ext uri="{9D8B030D-6E8A-4147-A177-3AD203B41FA5}">
                      <a16:colId xmlns:a16="http://schemas.microsoft.com/office/drawing/2014/main" val="585205492"/>
                    </a:ext>
                  </a:extLst>
                </a:gridCol>
                <a:gridCol w="6836180">
                  <a:extLst>
                    <a:ext uri="{9D8B030D-6E8A-4147-A177-3AD203B41FA5}">
                      <a16:colId xmlns:a16="http://schemas.microsoft.com/office/drawing/2014/main" val="1484003183"/>
                    </a:ext>
                  </a:extLst>
                </a:gridCol>
              </a:tblGrid>
              <a:tr h="501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Результат оцінки</a:t>
                      </a:r>
                      <a:endParaRPr lang="en-GB" sz="1800" b="1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Предмет оцінки</a:t>
                      </a:r>
                      <a:endParaRPr lang="en-GB" sz="1800" b="1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Забезпечити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мало-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інвазивні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хірургічні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послуги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виділеній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інфраструктурі</a:t>
                      </a:r>
                      <a:endParaRPr lang="en-GB" sz="1800" b="1" noProof="0" dirty="0">
                        <a:solidFill>
                          <a:srgbClr val="515E6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17392"/>
                  </a:ext>
                </a:extLst>
              </a:tr>
              <a:tr h="1047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Провести</a:t>
                      </a:r>
                      <a:r>
                        <a:rPr lang="uk-UA" sz="1800" b="1" baseline="0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реконструкцію</a:t>
                      </a:r>
                      <a:r>
                        <a:rPr lang="uk-UA" sz="1800" b="1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приміщення хірургічного корпусу лікарні на 3ому поверсі,</a:t>
                      </a:r>
                      <a:r>
                        <a:rPr lang="uk-UA" sz="1800" b="1" baseline="0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адаптувавши </a:t>
                      </a:r>
                      <a:r>
                        <a:rPr lang="uk-UA" sz="1800" b="1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його</a:t>
                      </a:r>
                      <a:r>
                        <a:rPr lang="uk-UA" sz="1800" b="1" baseline="0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 хірургічної діяльності та закупити необхідне обладнання</a:t>
                      </a:r>
                      <a:endParaRPr lang="en-GB" sz="1800" b="1" noProof="0" dirty="0">
                        <a:solidFill>
                          <a:srgbClr val="515E6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98060"/>
                  </a:ext>
                </a:extLst>
              </a:tr>
              <a:tr h="294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Побудувати нову будівлю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та закупити обладнання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59740"/>
                  </a:ext>
                </a:extLst>
              </a:tr>
              <a:tr h="588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Орендувати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необхідну медичну інфраструктуру 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приміщення 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 обладнанням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093"/>
                  </a:ext>
                </a:extLst>
              </a:tr>
              <a:tr h="294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Підтримати розвиток приватної інфраструктури 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10742"/>
                  </a:ext>
                </a:extLst>
              </a:tr>
              <a:tr h="845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Підтримати громадян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покрити витрати на проїзд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частково компенсувати послуги через </a:t>
                      </a:r>
                      <a:r>
                        <a:rPr lang="uk-UA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недоступість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межах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території міста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75355"/>
                  </a:ext>
                </a:extLst>
              </a:tr>
              <a:tr h="294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Перетворити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іншу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громадську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будівлю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28125"/>
                  </a:ext>
                </a:extLst>
              </a:tr>
              <a:tr h="294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Купити послуги у третіх осіб 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92829"/>
                  </a:ext>
                </a:extLst>
              </a:tr>
              <a:tr h="294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Знести невикористані будівлі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74452"/>
                  </a:ext>
                </a:extLst>
              </a:tr>
            </a:tbl>
          </a:graphicData>
        </a:graphic>
      </p:graphicFrame>
      <p:sp>
        <p:nvSpPr>
          <p:cNvPr id="9" name="Freeform 8"/>
          <p:cNvSpPr>
            <a:spLocks/>
          </p:cNvSpPr>
          <p:nvPr/>
        </p:nvSpPr>
        <p:spPr bwMode="auto">
          <a:xfrm>
            <a:off x="1206222" y="2275625"/>
            <a:ext cx="1420473" cy="2323670"/>
          </a:xfrm>
          <a:custGeom>
            <a:avLst/>
            <a:gdLst>
              <a:gd name="T0" fmla="*/ 4976 w 7321"/>
              <a:gd name="T1" fmla="*/ 5 h 11976"/>
              <a:gd name="T2" fmla="*/ 7165 w 7321"/>
              <a:gd name="T3" fmla="*/ 773 h 11976"/>
              <a:gd name="T4" fmla="*/ 7278 w 7321"/>
              <a:gd name="T5" fmla="*/ 860 h 11976"/>
              <a:gd name="T6" fmla="*/ 7321 w 7321"/>
              <a:gd name="T7" fmla="*/ 995 h 11976"/>
              <a:gd name="T8" fmla="*/ 7308 w 7321"/>
              <a:gd name="T9" fmla="*/ 10026 h 11976"/>
              <a:gd name="T10" fmla="*/ 7230 w 7321"/>
              <a:gd name="T11" fmla="*/ 10139 h 11976"/>
              <a:gd name="T12" fmla="*/ 6852 w 7321"/>
              <a:gd name="T13" fmla="*/ 10287 h 11976"/>
              <a:gd name="T14" fmla="*/ 5888 w 7321"/>
              <a:gd name="T15" fmla="*/ 10573 h 11976"/>
              <a:gd name="T16" fmla="*/ 4903 w 7321"/>
              <a:gd name="T17" fmla="*/ 10756 h 11976"/>
              <a:gd name="T18" fmla="*/ 4303 w 7321"/>
              <a:gd name="T19" fmla="*/ 10829 h 11976"/>
              <a:gd name="T20" fmla="*/ 4134 w 7321"/>
              <a:gd name="T21" fmla="*/ 10925 h 11976"/>
              <a:gd name="T22" fmla="*/ 4017 w 7321"/>
              <a:gd name="T23" fmla="*/ 11077 h 11976"/>
              <a:gd name="T24" fmla="*/ 3973 w 7321"/>
              <a:gd name="T25" fmla="*/ 11277 h 11976"/>
              <a:gd name="T26" fmla="*/ 3348 w 7321"/>
              <a:gd name="T27" fmla="*/ 11976 h 11976"/>
              <a:gd name="T28" fmla="*/ 3339 w 7321"/>
              <a:gd name="T29" fmla="*/ 11173 h 11976"/>
              <a:gd name="T30" fmla="*/ 3257 w 7321"/>
              <a:gd name="T31" fmla="*/ 10994 h 11976"/>
              <a:gd name="T32" fmla="*/ 3109 w 7321"/>
              <a:gd name="T33" fmla="*/ 10869 h 11976"/>
              <a:gd name="T34" fmla="*/ 2914 w 7321"/>
              <a:gd name="T35" fmla="*/ 10808 h 11976"/>
              <a:gd name="T36" fmla="*/ 1924 w 7321"/>
              <a:gd name="T37" fmla="*/ 10678 h 11976"/>
              <a:gd name="T38" fmla="*/ 947 w 7321"/>
              <a:gd name="T39" fmla="*/ 10443 h 11976"/>
              <a:gd name="T40" fmla="*/ 156 w 7321"/>
              <a:gd name="T41" fmla="*/ 10174 h 11976"/>
              <a:gd name="T42" fmla="*/ 44 w 7321"/>
              <a:gd name="T43" fmla="*/ 10087 h 11976"/>
              <a:gd name="T44" fmla="*/ 0 w 7321"/>
              <a:gd name="T45" fmla="*/ 9952 h 11976"/>
              <a:gd name="T46" fmla="*/ 13 w 7321"/>
              <a:gd name="T47" fmla="*/ 921 h 11976"/>
              <a:gd name="T48" fmla="*/ 91 w 7321"/>
              <a:gd name="T49" fmla="*/ 808 h 11976"/>
              <a:gd name="T50" fmla="*/ 2245 w 7321"/>
              <a:gd name="T51" fmla="*/ 26 h 11976"/>
              <a:gd name="T52" fmla="*/ 2440 w 7321"/>
              <a:gd name="T53" fmla="*/ 0 h 11976"/>
              <a:gd name="T54" fmla="*/ 2623 w 7321"/>
              <a:gd name="T55" fmla="*/ 48 h 11976"/>
              <a:gd name="T56" fmla="*/ 2770 w 7321"/>
              <a:gd name="T57" fmla="*/ 165 h 11976"/>
              <a:gd name="T58" fmla="*/ 2901 w 7321"/>
              <a:gd name="T59" fmla="*/ 374 h 11976"/>
              <a:gd name="T60" fmla="*/ 3105 w 7321"/>
              <a:gd name="T61" fmla="*/ 578 h 11976"/>
              <a:gd name="T62" fmla="*/ 3361 w 7321"/>
              <a:gd name="T63" fmla="*/ 712 h 11976"/>
              <a:gd name="T64" fmla="*/ 3661 w 7321"/>
              <a:gd name="T65" fmla="*/ 760 h 11976"/>
              <a:gd name="T66" fmla="*/ 3956 w 7321"/>
              <a:gd name="T67" fmla="*/ 712 h 11976"/>
              <a:gd name="T68" fmla="*/ 4216 w 7321"/>
              <a:gd name="T69" fmla="*/ 578 h 11976"/>
              <a:gd name="T70" fmla="*/ 4421 w 7321"/>
              <a:gd name="T71" fmla="*/ 374 h 11976"/>
              <a:gd name="T72" fmla="*/ 4546 w 7321"/>
              <a:gd name="T73" fmla="*/ 165 h 11976"/>
              <a:gd name="T74" fmla="*/ 4698 w 7321"/>
              <a:gd name="T75" fmla="*/ 48 h 11976"/>
              <a:gd name="T76" fmla="*/ 4881 w 7321"/>
              <a:gd name="T77" fmla="*/ 0 h 1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21" h="11976">
                <a:moveTo>
                  <a:pt x="4881" y="0"/>
                </a:moveTo>
                <a:lnTo>
                  <a:pt x="4976" y="5"/>
                </a:lnTo>
                <a:lnTo>
                  <a:pt x="5072" y="26"/>
                </a:lnTo>
                <a:lnTo>
                  <a:pt x="7165" y="773"/>
                </a:lnTo>
                <a:lnTo>
                  <a:pt x="7230" y="808"/>
                </a:lnTo>
                <a:lnTo>
                  <a:pt x="7278" y="860"/>
                </a:lnTo>
                <a:lnTo>
                  <a:pt x="7308" y="921"/>
                </a:lnTo>
                <a:lnTo>
                  <a:pt x="7321" y="995"/>
                </a:lnTo>
                <a:lnTo>
                  <a:pt x="7321" y="9952"/>
                </a:lnTo>
                <a:lnTo>
                  <a:pt x="7308" y="10026"/>
                </a:lnTo>
                <a:lnTo>
                  <a:pt x="7278" y="10087"/>
                </a:lnTo>
                <a:lnTo>
                  <a:pt x="7230" y="10139"/>
                </a:lnTo>
                <a:lnTo>
                  <a:pt x="7165" y="10174"/>
                </a:lnTo>
                <a:lnTo>
                  <a:pt x="6852" y="10287"/>
                </a:lnTo>
                <a:lnTo>
                  <a:pt x="6370" y="10443"/>
                </a:lnTo>
                <a:lnTo>
                  <a:pt x="5888" y="10573"/>
                </a:lnTo>
                <a:lnTo>
                  <a:pt x="5398" y="10678"/>
                </a:lnTo>
                <a:lnTo>
                  <a:pt x="4903" y="10756"/>
                </a:lnTo>
                <a:lnTo>
                  <a:pt x="4408" y="10808"/>
                </a:lnTo>
                <a:lnTo>
                  <a:pt x="4303" y="10829"/>
                </a:lnTo>
                <a:lnTo>
                  <a:pt x="4212" y="10869"/>
                </a:lnTo>
                <a:lnTo>
                  <a:pt x="4134" y="10925"/>
                </a:lnTo>
                <a:lnTo>
                  <a:pt x="4064" y="10994"/>
                </a:lnTo>
                <a:lnTo>
                  <a:pt x="4017" y="11077"/>
                </a:lnTo>
                <a:lnTo>
                  <a:pt x="3982" y="11173"/>
                </a:lnTo>
                <a:lnTo>
                  <a:pt x="3973" y="11277"/>
                </a:lnTo>
                <a:lnTo>
                  <a:pt x="3973" y="11976"/>
                </a:lnTo>
                <a:lnTo>
                  <a:pt x="3348" y="11976"/>
                </a:lnTo>
                <a:lnTo>
                  <a:pt x="3348" y="11277"/>
                </a:lnTo>
                <a:lnTo>
                  <a:pt x="3339" y="11173"/>
                </a:lnTo>
                <a:lnTo>
                  <a:pt x="3305" y="11077"/>
                </a:lnTo>
                <a:lnTo>
                  <a:pt x="3257" y="10994"/>
                </a:lnTo>
                <a:lnTo>
                  <a:pt x="3187" y="10925"/>
                </a:lnTo>
                <a:lnTo>
                  <a:pt x="3109" y="10869"/>
                </a:lnTo>
                <a:lnTo>
                  <a:pt x="3014" y="10829"/>
                </a:lnTo>
                <a:lnTo>
                  <a:pt x="2914" y="10808"/>
                </a:lnTo>
                <a:lnTo>
                  <a:pt x="2414" y="10756"/>
                </a:lnTo>
                <a:lnTo>
                  <a:pt x="1924" y="10678"/>
                </a:lnTo>
                <a:lnTo>
                  <a:pt x="1433" y="10573"/>
                </a:lnTo>
                <a:lnTo>
                  <a:pt x="947" y="10443"/>
                </a:lnTo>
                <a:lnTo>
                  <a:pt x="469" y="10287"/>
                </a:lnTo>
                <a:lnTo>
                  <a:pt x="156" y="10174"/>
                </a:lnTo>
                <a:lnTo>
                  <a:pt x="91" y="10139"/>
                </a:lnTo>
                <a:lnTo>
                  <a:pt x="44" y="10087"/>
                </a:lnTo>
                <a:lnTo>
                  <a:pt x="13" y="10026"/>
                </a:lnTo>
                <a:lnTo>
                  <a:pt x="0" y="9952"/>
                </a:lnTo>
                <a:lnTo>
                  <a:pt x="0" y="995"/>
                </a:lnTo>
                <a:lnTo>
                  <a:pt x="13" y="921"/>
                </a:lnTo>
                <a:lnTo>
                  <a:pt x="44" y="860"/>
                </a:lnTo>
                <a:lnTo>
                  <a:pt x="91" y="808"/>
                </a:lnTo>
                <a:lnTo>
                  <a:pt x="156" y="773"/>
                </a:lnTo>
                <a:lnTo>
                  <a:pt x="2245" y="26"/>
                </a:lnTo>
                <a:lnTo>
                  <a:pt x="2345" y="5"/>
                </a:lnTo>
                <a:lnTo>
                  <a:pt x="2440" y="0"/>
                </a:lnTo>
                <a:lnTo>
                  <a:pt x="2536" y="13"/>
                </a:lnTo>
                <a:lnTo>
                  <a:pt x="2623" y="48"/>
                </a:lnTo>
                <a:lnTo>
                  <a:pt x="2705" y="100"/>
                </a:lnTo>
                <a:lnTo>
                  <a:pt x="2770" y="165"/>
                </a:lnTo>
                <a:lnTo>
                  <a:pt x="2827" y="248"/>
                </a:lnTo>
                <a:lnTo>
                  <a:pt x="2901" y="374"/>
                </a:lnTo>
                <a:lnTo>
                  <a:pt x="2996" y="482"/>
                </a:lnTo>
                <a:lnTo>
                  <a:pt x="3105" y="578"/>
                </a:lnTo>
                <a:lnTo>
                  <a:pt x="3226" y="656"/>
                </a:lnTo>
                <a:lnTo>
                  <a:pt x="3361" y="712"/>
                </a:lnTo>
                <a:lnTo>
                  <a:pt x="3509" y="751"/>
                </a:lnTo>
                <a:lnTo>
                  <a:pt x="3661" y="760"/>
                </a:lnTo>
                <a:lnTo>
                  <a:pt x="3813" y="751"/>
                </a:lnTo>
                <a:lnTo>
                  <a:pt x="3956" y="712"/>
                </a:lnTo>
                <a:lnTo>
                  <a:pt x="4095" y="656"/>
                </a:lnTo>
                <a:lnTo>
                  <a:pt x="4216" y="578"/>
                </a:lnTo>
                <a:lnTo>
                  <a:pt x="4325" y="482"/>
                </a:lnTo>
                <a:lnTo>
                  <a:pt x="4421" y="374"/>
                </a:lnTo>
                <a:lnTo>
                  <a:pt x="4494" y="248"/>
                </a:lnTo>
                <a:lnTo>
                  <a:pt x="4546" y="165"/>
                </a:lnTo>
                <a:lnTo>
                  <a:pt x="4616" y="100"/>
                </a:lnTo>
                <a:lnTo>
                  <a:pt x="4698" y="48"/>
                </a:lnTo>
                <a:lnTo>
                  <a:pt x="4785" y="13"/>
                </a:lnTo>
                <a:lnTo>
                  <a:pt x="4881" y="0"/>
                </a:lnTo>
                <a:close/>
              </a:path>
            </a:pathLst>
          </a:custGeom>
          <a:gradFill>
            <a:gsLst>
              <a:gs pos="0">
                <a:srgbClr val="237DB9"/>
              </a:gs>
              <a:gs pos="45000">
                <a:srgbClr val="237DB9"/>
              </a:gs>
              <a:gs pos="45000">
                <a:srgbClr val="15AA96"/>
              </a:gs>
              <a:gs pos="100000">
                <a:srgbClr val="15AA96"/>
              </a:gs>
            </a:gsLst>
            <a:lin ang="16200000" scaled="1"/>
          </a:gradFill>
          <a:ln w="5715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72053" y="2558955"/>
            <a:ext cx="76861" cy="1504867"/>
            <a:chOff x="7534572" y="2384754"/>
            <a:chExt cx="204910" cy="2302427"/>
          </a:xfrm>
          <a:solidFill>
            <a:sysClr val="window" lastClr="FFFFFF">
              <a:alpha val="50000"/>
            </a:sysClr>
          </a:solidFill>
        </p:grpSpPr>
        <p:sp>
          <p:nvSpPr>
            <p:cNvPr id="15" name="Rectangle 14"/>
            <p:cNvSpPr/>
            <p:nvPr/>
          </p:nvSpPr>
          <p:spPr>
            <a:xfrm>
              <a:off x="7534572" y="238475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34572" y="263549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34572" y="288624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34572" y="313698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34572" y="338773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34572" y="363847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34572" y="388922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34572" y="413996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4572" y="439071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34572" y="4641462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11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Правова модель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07736" y="2296098"/>
            <a:ext cx="2200540" cy="2426287"/>
            <a:chOff x="8875713" y="-7681913"/>
            <a:chExt cx="14371637" cy="21736051"/>
          </a:xfrm>
          <a:solidFill>
            <a:srgbClr val="237DB9">
              <a:lumMod val="75000"/>
            </a:srgbClr>
          </a:solidFill>
          <a:effectLst/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875713" y="3021012"/>
              <a:ext cx="13077825" cy="9444038"/>
            </a:xfrm>
            <a:custGeom>
              <a:avLst/>
              <a:gdLst>
                <a:gd name="T0" fmla="*/ 811 w 8238"/>
                <a:gd name="T1" fmla="*/ 1727 h 5949"/>
                <a:gd name="T2" fmla="*/ 486 w 8238"/>
                <a:gd name="T3" fmla="*/ 2176 h 5949"/>
                <a:gd name="T4" fmla="*/ 349 w 8238"/>
                <a:gd name="T5" fmla="*/ 2661 h 5949"/>
                <a:gd name="T6" fmla="*/ 395 w 8238"/>
                <a:gd name="T7" fmla="*/ 3151 h 5949"/>
                <a:gd name="T8" fmla="*/ 632 w 8238"/>
                <a:gd name="T9" fmla="*/ 3600 h 5949"/>
                <a:gd name="T10" fmla="*/ 1101 w 8238"/>
                <a:gd name="T11" fmla="*/ 4027 h 5949"/>
                <a:gd name="T12" fmla="*/ 1633 w 8238"/>
                <a:gd name="T13" fmla="*/ 4280 h 5949"/>
                <a:gd name="T14" fmla="*/ 2161 w 8238"/>
                <a:gd name="T15" fmla="*/ 4314 h 5949"/>
                <a:gd name="T16" fmla="*/ 2668 w 8238"/>
                <a:gd name="T17" fmla="*/ 4123 h 5949"/>
                <a:gd name="T18" fmla="*/ 2993 w 8238"/>
                <a:gd name="T19" fmla="*/ 3861 h 5949"/>
                <a:gd name="T20" fmla="*/ 3097 w 8238"/>
                <a:gd name="T21" fmla="*/ 3757 h 5949"/>
                <a:gd name="T22" fmla="*/ 3300 w 8238"/>
                <a:gd name="T23" fmla="*/ 3554 h 5949"/>
                <a:gd name="T24" fmla="*/ 3566 w 8238"/>
                <a:gd name="T25" fmla="*/ 3288 h 5949"/>
                <a:gd name="T26" fmla="*/ 3870 w 8238"/>
                <a:gd name="T27" fmla="*/ 2985 h 5949"/>
                <a:gd name="T28" fmla="*/ 4173 w 8238"/>
                <a:gd name="T29" fmla="*/ 2682 h 5949"/>
                <a:gd name="T30" fmla="*/ 4447 w 8238"/>
                <a:gd name="T31" fmla="*/ 2412 h 5949"/>
                <a:gd name="T32" fmla="*/ 4659 w 8238"/>
                <a:gd name="T33" fmla="*/ 2201 h 5949"/>
                <a:gd name="T34" fmla="*/ 4776 w 8238"/>
                <a:gd name="T35" fmla="*/ 2080 h 5949"/>
                <a:gd name="T36" fmla="*/ 5175 w 8238"/>
                <a:gd name="T37" fmla="*/ 1698 h 5949"/>
                <a:gd name="T38" fmla="*/ 5694 w 8238"/>
                <a:gd name="T39" fmla="*/ 1395 h 5949"/>
                <a:gd name="T40" fmla="*/ 6247 w 8238"/>
                <a:gd name="T41" fmla="*/ 1291 h 5949"/>
                <a:gd name="T42" fmla="*/ 6812 w 8238"/>
                <a:gd name="T43" fmla="*/ 1383 h 5949"/>
                <a:gd name="T44" fmla="*/ 7373 w 8238"/>
                <a:gd name="T45" fmla="*/ 1673 h 5949"/>
                <a:gd name="T46" fmla="*/ 7868 w 8238"/>
                <a:gd name="T47" fmla="*/ 2130 h 5949"/>
                <a:gd name="T48" fmla="*/ 8155 w 8238"/>
                <a:gd name="T49" fmla="*/ 2649 h 5949"/>
                <a:gd name="T50" fmla="*/ 8238 w 8238"/>
                <a:gd name="T51" fmla="*/ 3209 h 5949"/>
                <a:gd name="T52" fmla="*/ 8126 w 8238"/>
                <a:gd name="T53" fmla="*/ 3770 h 5949"/>
                <a:gd name="T54" fmla="*/ 7818 w 8238"/>
                <a:gd name="T55" fmla="*/ 4301 h 5949"/>
                <a:gd name="T56" fmla="*/ 5944 w 8238"/>
                <a:gd name="T57" fmla="*/ 5713 h 5949"/>
                <a:gd name="T58" fmla="*/ 7664 w 8238"/>
                <a:gd name="T59" fmla="*/ 3932 h 5949"/>
                <a:gd name="T60" fmla="*/ 7864 w 8238"/>
                <a:gd name="T61" fmla="*/ 3454 h 5949"/>
                <a:gd name="T62" fmla="*/ 7881 w 8238"/>
                <a:gd name="T63" fmla="*/ 2960 h 5949"/>
                <a:gd name="T64" fmla="*/ 7706 w 8238"/>
                <a:gd name="T65" fmla="*/ 2495 h 5949"/>
                <a:gd name="T66" fmla="*/ 7315 w 8238"/>
                <a:gd name="T67" fmla="*/ 2055 h 5949"/>
                <a:gd name="T68" fmla="*/ 6783 w 8238"/>
                <a:gd name="T69" fmla="*/ 1731 h 5949"/>
                <a:gd name="T70" fmla="*/ 6251 w 8238"/>
                <a:gd name="T71" fmla="*/ 1623 h 5949"/>
                <a:gd name="T72" fmla="*/ 5736 w 8238"/>
                <a:gd name="T73" fmla="*/ 1740 h 5949"/>
                <a:gd name="T74" fmla="*/ 5254 w 8238"/>
                <a:gd name="T75" fmla="*/ 2084 h 5949"/>
                <a:gd name="T76" fmla="*/ 5187 w 8238"/>
                <a:gd name="T77" fmla="*/ 2151 h 5949"/>
                <a:gd name="T78" fmla="*/ 5004 w 8238"/>
                <a:gd name="T79" fmla="*/ 2333 h 5949"/>
                <a:gd name="T80" fmla="*/ 4742 w 8238"/>
                <a:gd name="T81" fmla="*/ 2591 h 5949"/>
                <a:gd name="T82" fmla="*/ 4439 w 8238"/>
                <a:gd name="T83" fmla="*/ 2898 h 5949"/>
                <a:gd name="T84" fmla="*/ 4123 w 8238"/>
                <a:gd name="T85" fmla="*/ 3209 h 5949"/>
                <a:gd name="T86" fmla="*/ 3836 w 8238"/>
                <a:gd name="T87" fmla="*/ 3500 h 5949"/>
                <a:gd name="T88" fmla="*/ 3604 w 8238"/>
                <a:gd name="T89" fmla="*/ 3728 h 5949"/>
                <a:gd name="T90" fmla="*/ 3466 w 8238"/>
                <a:gd name="T91" fmla="*/ 3865 h 5949"/>
                <a:gd name="T92" fmla="*/ 3063 w 8238"/>
                <a:gd name="T93" fmla="*/ 4256 h 5949"/>
                <a:gd name="T94" fmla="*/ 2548 w 8238"/>
                <a:gd name="T95" fmla="*/ 4559 h 5949"/>
                <a:gd name="T96" fmla="*/ 1991 w 8238"/>
                <a:gd name="T97" fmla="*/ 4662 h 5949"/>
                <a:gd name="T98" fmla="*/ 1426 w 8238"/>
                <a:gd name="T99" fmla="*/ 4567 h 5949"/>
                <a:gd name="T100" fmla="*/ 869 w 8238"/>
                <a:gd name="T101" fmla="*/ 4276 h 5949"/>
                <a:gd name="T102" fmla="*/ 374 w 8238"/>
                <a:gd name="T103" fmla="*/ 3820 h 5949"/>
                <a:gd name="T104" fmla="*/ 87 w 8238"/>
                <a:gd name="T105" fmla="*/ 3305 h 5949"/>
                <a:gd name="T106" fmla="*/ 0 w 8238"/>
                <a:gd name="T107" fmla="*/ 2744 h 5949"/>
                <a:gd name="T108" fmla="*/ 112 w 8238"/>
                <a:gd name="T109" fmla="*/ 2180 h 5949"/>
                <a:gd name="T110" fmla="*/ 424 w 8238"/>
                <a:gd name="T111" fmla="*/ 1648 h 5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38" h="5949">
                  <a:moveTo>
                    <a:pt x="2057" y="0"/>
                  </a:moveTo>
                  <a:lnTo>
                    <a:pt x="2299" y="241"/>
                  </a:lnTo>
                  <a:lnTo>
                    <a:pt x="811" y="1727"/>
                  </a:lnTo>
                  <a:lnTo>
                    <a:pt x="682" y="1868"/>
                  </a:lnTo>
                  <a:lnTo>
                    <a:pt x="574" y="2018"/>
                  </a:lnTo>
                  <a:lnTo>
                    <a:pt x="486" y="2176"/>
                  </a:lnTo>
                  <a:lnTo>
                    <a:pt x="420" y="2333"/>
                  </a:lnTo>
                  <a:lnTo>
                    <a:pt x="374" y="2495"/>
                  </a:lnTo>
                  <a:lnTo>
                    <a:pt x="349" y="2661"/>
                  </a:lnTo>
                  <a:lnTo>
                    <a:pt x="345" y="2827"/>
                  </a:lnTo>
                  <a:lnTo>
                    <a:pt x="362" y="2989"/>
                  </a:lnTo>
                  <a:lnTo>
                    <a:pt x="395" y="3151"/>
                  </a:lnTo>
                  <a:lnTo>
                    <a:pt x="453" y="3305"/>
                  </a:lnTo>
                  <a:lnTo>
                    <a:pt x="532" y="3458"/>
                  </a:lnTo>
                  <a:lnTo>
                    <a:pt x="632" y="3600"/>
                  </a:lnTo>
                  <a:lnTo>
                    <a:pt x="752" y="3737"/>
                  </a:lnTo>
                  <a:lnTo>
                    <a:pt x="923" y="3894"/>
                  </a:lnTo>
                  <a:lnTo>
                    <a:pt x="1101" y="4027"/>
                  </a:lnTo>
                  <a:lnTo>
                    <a:pt x="1276" y="4139"/>
                  </a:lnTo>
                  <a:lnTo>
                    <a:pt x="1455" y="4222"/>
                  </a:lnTo>
                  <a:lnTo>
                    <a:pt x="1633" y="4280"/>
                  </a:lnTo>
                  <a:lnTo>
                    <a:pt x="1812" y="4318"/>
                  </a:lnTo>
                  <a:lnTo>
                    <a:pt x="1987" y="4326"/>
                  </a:lnTo>
                  <a:lnTo>
                    <a:pt x="2161" y="4314"/>
                  </a:lnTo>
                  <a:lnTo>
                    <a:pt x="2336" y="4276"/>
                  </a:lnTo>
                  <a:lnTo>
                    <a:pt x="2502" y="4210"/>
                  </a:lnTo>
                  <a:lnTo>
                    <a:pt x="2668" y="4123"/>
                  </a:lnTo>
                  <a:lnTo>
                    <a:pt x="2831" y="4006"/>
                  </a:lnTo>
                  <a:lnTo>
                    <a:pt x="2984" y="3869"/>
                  </a:lnTo>
                  <a:lnTo>
                    <a:pt x="2993" y="3861"/>
                  </a:lnTo>
                  <a:lnTo>
                    <a:pt x="3013" y="3840"/>
                  </a:lnTo>
                  <a:lnTo>
                    <a:pt x="3051" y="3803"/>
                  </a:lnTo>
                  <a:lnTo>
                    <a:pt x="3097" y="3757"/>
                  </a:lnTo>
                  <a:lnTo>
                    <a:pt x="3155" y="3699"/>
                  </a:lnTo>
                  <a:lnTo>
                    <a:pt x="3221" y="3633"/>
                  </a:lnTo>
                  <a:lnTo>
                    <a:pt x="3300" y="3554"/>
                  </a:lnTo>
                  <a:lnTo>
                    <a:pt x="3383" y="3471"/>
                  </a:lnTo>
                  <a:lnTo>
                    <a:pt x="3471" y="3384"/>
                  </a:lnTo>
                  <a:lnTo>
                    <a:pt x="3566" y="3288"/>
                  </a:lnTo>
                  <a:lnTo>
                    <a:pt x="3666" y="3189"/>
                  </a:lnTo>
                  <a:lnTo>
                    <a:pt x="3766" y="3089"/>
                  </a:lnTo>
                  <a:lnTo>
                    <a:pt x="3870" y="2985"/>
                  </a:lnTo>
                  <a:lnTo>
                    <a:pt x="3969" y="2886"/>
                  </a:lnTo>
                  <a:lnTo>
                    <a:pt x="4073" y="2782"/>
                  </a:lnTo>
                  <a:lnTo>
                    <a:pt x="4173" y="2682"/>
                  </a:lnTo>
                  <a:lnTo>
                    <a:pt x="4269" y="2587"/>
                  </a:lnTo>
                  <a:lnTo>
                    <a:pt x="4360" y="2495"/>
                  </a:lnTo>
                  <a:lnTo>
                    <a:pt x="4447" y="2412"/>
                  </a:lnTo>
                  <a:lnTo>
                    <a:pt x="4526" y="2333"/>
                  </a:lnTo>
                  <a:lnTo>
                    <a:pt x="4597" y="2263"/>
                  </a:lnTo>
                  <a:lnTo>
                    <a:pt x="4659" y="2201"/>
                  </a:lnTo>
                  <a:lnTo>
                    <a:pt x="4709" y="2147"/>
                  </a:lnTo>
                  <a:lnTo>
                    <a:pt x="4751" y="2109"/>
                  </a:lnTo>
                  <a:lnTo>
                    <a:pt x="4776" y="2080"/>
                  </a:lnTo>
                  <a:lnTo>
                    <a:pt x="4792" y="2068"/>
                  </a:lnTo>
                  <a:lnTo>
                    <a:pt x="5017" y="1843"/>
                  </a:lnTo>
                  <a:lnTo>
                    <a:pt x="5175" y="1698"/>
                  </a:lnTo>
                  <a:lnTo>
                    <a:pt x="5341" y="1574"/>
                  </a:lnTo>
                  <a:lnTo>
                    <a:pt x="5516" y="1474"/>
                  </a:lnTo>
                  <a:lnTo>
                    <a:pt x="5694" y="1395"/>
                  </a:lnTo>
                  <a:lnTo>
                    <a:pt x="5873" y="1337"/>
                  </a:lnTo>
                  <a:lnTo>
                    <a:pt x="6060" y="1304"/>
                  </a:lnTo>
                  <a:lnTo>
                    <a:pt x="6247" y="1291"/>
                  </a:lnTo>
                  <a:lnTo>
                    <a:pt x="6434" y="1300"/>
                  </a:lnTo>
                  <a:lnTo>
                    <a:pt x="6625" y="1333"/>
                  </a:lnTo>
                  <a:lnTo>
                    <a:pt x="6812" y="1383"/>
                  </a:lnTo>
                  <a:lnTo>
                    <a:pt x="7004" y="1457"/>
                  </a:lnTo>
                  <a:lnTo>
                    <a:pt x="7186" y="1557"/>
                  </a:lnTo>
                  <a:lnTo>
                    <a:pt x="7373" y="1673"/>
                  </a:lnTo>
                  <a:lnTo>
                    <a:pt x="7552" y="1814"/>
                  </a:lnTo>
                  <a:lnTo>
                    <a:pt x="7727" y="1976"/>
                  </a:lnTo>
                  <a:lnTo>
                    <a:pt x="7868" y="2130"/>
                  </a:lnTo>
                  <a:lnTo>
                    <a:pt x="7984" y="2296"/>
                  </a:lnTo>
                  <a:lnTo>
                    <a:pt x="8080" y="2470"/>
                  </a:lnTo>
                  <a:lnTo>
                    <a:pt x="8155" y="2649"/>
                  </a:lnTo>
                  <a:lnTo>
                    <a:pt x="8205" y="2832"/>
                  </a:lnTo>
                  <a:lnTo>
                    <a:pt x="8234" y="3018"/>
                  </a:lnTo>
                  <a:lnTo>
                    <a:pt x="8238" y="3209"/>
                  </a:lnTo>
                  <a:lnTo>
                    <a:pt x="8226" y="3396"/>
                  </a:lnTo>
                  <a:lnTo>
                    <a:pt x="8188" y="3587"/>
                  </a:lnTo>
                  <a:lnTo>
                    <a:pt x="8126" y="3770"/>
                  </a:lnTo>
                  <a:lnTo>
                    <a:pt x="8047" y="3952"/>
                  </a:lnTo>
                  <a:lnTo>
                    <a:pt x="7943" y="4131"/>
                  </a:lnTo>
                  <a:lnTo>
                    <a:pt x="7818" y="4301"/>
                  </a:lnTo>
                  <a:lnTo>
                    <a:pt x="7669" y="4463"/>
                  </a:lnTo>
                  <a:lnTo>
                    <a:pt x="6181" y="5949"/>
                  </a:lnTo>
                  <a:lnTo>
                    <a:pt x="5944" y="5713"/>
                  </a:lnTo>
                  <a:lnTo>
                    <a:pt x="7432" y="4226"/>
                  </a:lnTo>
                  <a:lnTo>
                    <a:pt x="7556" y="4081"/>
                  </a:lnTo>
                  <a:lnTo>
                    <a:pt x="7664" y="3932"/>
                  </a:lnTo>
                  <a:lnTo>
                    <a:pt x="7752" y="3778"/>
                  </a:lnTo>
                  <a:lnTo>
                    <a:pt x="7818" y="3616"/>
                  </a:lnTo>
                  <a:lnTo>
                    <a:pt x="7864" y="3454"/>
                  </a:lnTo>
                  <a:lnTo>
                    <a:pt x="7889" y="3288"/>
                  </a:lnTo>
                  <a:lnTo>
                    <a:pt x="7897" y="3126"/>
                  </a:lnTo>
                  <a:lnTo>
                    <a:pt x="7881" y="2960"/>
                  </a:lnTo>
                  <a:lnTo>
                    <a:pt x="7843" y="2802"/>
                  </a:lnTo>
                  <a:lnTo>
                    <a:pt x="7785" y="2645"/>
                  </a:lnTo>
                  <a:lnTo>
                    <a:pt x="7706" y="2495"/>
                  </a:lnTo>
                  <a:lnTo>
                    <a:pt x="7606" y="2350"/>
                  </a:lnTo>
                  <a:lnTo>
                    <a:pt x="7486" y="2217"/>
                  </a:lnTo>
                  <a:lnTo>
                    <a:pt x="7315" y="2055"/>
                  </a:lnTo>
                  <a:lnTo>
                    <a:pt x="7141" y="1922"/>
                  </a:lnTo>
                  <a:lnTo>
                    <a:pt x="6962" y="1814"/>
                  </a:lnTo>
                  <a:lnTo>
                    <a:pt x="6783" y="1731"/>
                  </a:lnTo>
                  <a:lnTo>
                    <a:pt x="6609" y="1669"/>
                  </a:lnTo>
                  <a:lnTo>
                    <a:pt x="6430" y="1636"/>
                  </a:lnTo>
                  <a:lnTo>
                    <a:pt x="6251" y="1623"/>
                  </a:lnTo>
                  <a:lnTo>
                    <a:pt x="6077" y="1640"/>
                  </a:lnTo>
                  <a:lnTo>
                    <a:pt x="5906" y="1677"/>
                  </a:lnTo>
                  <a:lnTo>
                    <a:pt x="5736" y="1740"/>
                  </a:lnTo>
                  <a:lnTo>
                    <a:pt x="5570" y="1831"/>
                  </a:lnTo>
                  <a:lnTo>
                    <a:pt x="5412" y="1943"/>
                  </a:lnTo>
                  <a:lnTo>
                    <a:pt x="5254" y="2084"/>
                  </a:lnTo>
                  <a:lnTo>
                    <a:pt x="5245" y="2093"/>
                  </a:lnTo>
                  <a:lnTo>
                    <a:pt x="5225" y="2113"/>
                  </a:lnTo>
                  <a:lnTo>
                    <a:pt x="5187" y="2151"/>
                  </a:lnTo>
                  <a:lnTo>
                    <a:pt x="5137" y="2201"/>
                  </a:lnTo>
                  <a:lnTo>
                    <a:pt x="5075" y="2263"/>
                  </a:lnTo>
                  <a:lnTo>
                    <a:pt x="5004" y="2333"/>
                  </a:lnTo>
                  <a:lnTo>
                    <a:pt x="4925" y="2412"/>
                  </a:lnTo>
                  <a:lnTo>
                    <a:pt x="4838" y="2499"/>
                  </a:lnTo>
                  <a:lnTo>
                    <a:pt x="4742" y="2591"/>
                  </a:lnTo>
                  <a:lnTo>
                    <a:pt x="4647" y="2690"/>
                  </a:lnTo>
                  <a:lnTo>
                    <a:pt x="4543" y="2794"/>
                  </a:lnTo>
                  <a:lnTo>
                    <a:pt x="4439" y="2898"/>
                  </a:lnTo>
                  <a:lnTo>
                    <a:pt x="4335" y="3002"/>
                  </a:lnTo>
                  <a:lnTo>
                    <a:pt x="4227" y="3106"/>
                  </a:lnTo>
                  <a:lnTo>
                    <a:pt x="4123" y="3209"/>
                  </a:lnTo>
                  <a:lnTo>
                    <a:pt x="4023" y="3309"/>
                  </a:lnTo>
                  <a:lnTo>
                    <a:pt x="3928" y="3409"/>
                  </a:lnTo>
                  <a:lnTo>
                    <a:pt x="3836" y="3500"/>
                  </a:lnTo>
                  <a:lnTo>
                    <a:pt x="3749" y="3583"/>
                  </a:lnTo>
                  <a:lnTo>
                    <a:pt x="3670" y="3662"/>
                  </a:lnTo>
                  <a:lnTo>
                    <a:pt x="3604" y="3728"/>
                  </a:lnTo>
                  <a:lnTo>
                    <a:pt x="3545" y="3786"/>
                  </a:lnTo>
                  <a:lnTo>
                    <a:pt x="3500" y="3832"/>
                  </a:lnTo>
                  <a:lnTo>
                    <a:pt x="3466" y="3865"/>
                  </a:lnTo>
                  <a:lnTo>
                    <a:pt x="3450" y="3882"/>
                  </a:lnTo>
                  <a:lnTo>
                    <a:pt x="3225" y="4110"/>
                  </a:lnTo>
                  <a:lnTo>
                    <a:pt x="3063" y="4256"/>
                  </a:lnTo>
                  <a:lnTo>
                    <a:pt x="2897" y="4376"/>
                  </a:lnTo>
                  <a:lnTo>
                    <a:pt x="2722" y="4480"/>
                  </a:lnTo>
                  <a:lnTo>
                    <a:pt x="2548" y="4559"/>
                  </a:lnTo>
                  <a:lnTo>
                    <a:pt x="2365" y="4613"/>
                  </a:lnTo>
                  <a:lnTo>
                    <a:pt x="2178" y="4650"/>
                  </a:lnTo>
                  <a:lnTo>
                    <a:pt x="1991" y="4662"/>
                  </a:lnTo>
                  <a:lnTo>
                    <a:pt x="1804" y="4650"/>
                  </a:lnTo>
                  <a:lnTo>
                    <a:pt x="1613" y="4621"/>
                  </a:lnTo>
                  <a:lnTo>
                    <a:pt x="1426" y="4567"/>
                  </a:lnTo>
                  <a:lnTo>
                    <a:pt x="1239" y="4492"/>
                  </a:lnTo>
                  <a:lnTo>
                    <a:pt x="1052" y="4397"/>
                  </a:lnTo>
                  <a:lnTo>
                    <a:pt x="869" y="4276"/>
                  </a:lnTo>
                  <a:lnTo>
                    <a:pt x="686" y="4139"/>
                  </a:lnTo>
                  <a:lnTo>
                    <a:pt x="511" y="3977"/>
                  </a:lnTo>
                  <a:lnTo>
                    <a:pt x="374" y="3820"/>
                  </a:lnTo>
                  <a:lnTo>
                    <a:pt x="254" y="3654"/>
                  </a:lnTo>
                  <a:lnTo>
                    <a:pt x="158" y="3483"/>
                  </a:lnTo>
                  <a:lnTo>
                    <a:pt x="87" y="3305"/>
                  </a:lnTo>
                  <a:lnTo>
                    <a:pt x="33" y="3118"/>
                  </a:lnTo>
                  <a:lnTo>
                    <a:pt x="8" y="2931"/>
                  </a:lnTo>
                  <a:lnTo>
                    <a:pt x="0" y="2744"/>
                  </a:lnTo>
                  <a:lnTo>
                    <a:pt x="17" y="2553"/>
                  </a:lnTo>
                  <a:lnTo>
                    <a:pt x="54" y="2367"/>
                  </a:lnTo>
                  <a:lnTo>
                    <a:pt x="112" y="2180"/>
                  </a:lnTo>
                  <a:lnTo>
                    <a:pt x="195" y="1997"/>
                  </a:lnTo>
                  <a:lnTo>
                    <a:pt x="295" y="1819"/>
                  </a:lnTo>
                  <a:lnTo>
                    <a:pt x="424" y="1648"/>
                  </a:lnTo>
                  <a:lnTo>
                    <a:pt x="569" y="148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6714788" y="11088688"/>
              <a:ext cx="2968625" cy="2965450"/>
            </a:xfrm>
            <a:custGeom>
              <a:avLst/>
              <a:gdLst>
                <a:gd name="T0" fmla="*/ 1002 w 1870"/>
                <a:gd name="T1" fmla="*/ 0 h 1868"/>
                <a:gd name="T2" fmla="*/ 1130 w 1870"/>
                <a:gd name="T3" fmla="*/ 20 h 1868"/>
                <a:gd name="T4" fmla="*/ 1259 w 1870"/>
                <a:gd name="T5" fmla="*/ 54 h 1868"/>
                <a:gd name="T6" fmla="*/ 1380 w 1870"/>
                <a:gd name="T7" fmla="*/ 108 h 1868"/>
                <a:gd name="T8" fmla="*/ 1496 w 1870"/>
                <a:gd name="T9" fmla="*/ 182 h 1868"/>
                <a:gd name="T10" fmla="*/ 1600 w 1870"/>
                <a:gd name="T11" fmla="*/ 274 h 1868"/>
                <a:gd name="T12" fmla="*/ 1691 w 1870"/>
                <a:gd name="T13" fmla="*/ 377 h 1868"/>
                <a:gd name="T14" fmla="*/ 1762 w 1870"/>
                <a:gd name="T15" fmla="*/ 494 h 1868"/>
                <a:gd name="T16" fmla="*/ 1816 w 1870"/>
                <a:gd name="T17" fmla="*/ 614 h 1868"/>
                <a:gd name="T18" fmla="*/ 1854 w 1870"/>
                <a:gd name="T19" fmla="*/ 739 h 1868"/>
                <a:gd name="T20" fmla="*/ 1870 w 1870"/>
                <a:gd name="T21" fmla="*/ 871 h 1868"/>
                <a:gd name="T22" fmla="*/ 1870 w 1870"/>
                <a:gd name="T23" fmla="*/ 1000 h 1868"/>
                <a:gd name="T24" fmla="*/ 1854 w 1870"/>
                <a:gd name="T25" fmla="*/ 1129 h 1868"/>
                <a:gd name="T26" fmla="*/ 1816 w 1870"/>
                <a:gd name="T27" fmla="*/ 1258 h 1868"/>
                <a:gd name="T28" fmla="*/ 1762 w 1870"/>
                <a:gd name="T29" fmla="*/ 1378 h 1868"/>
                <a:gd name="T30" fmla="*/ 1691 w 1870"/>
                <a:gd name="T31" fmla="*/ 1494 h 1868"/>
                <a:gd name="T32" fmla="*/ 1600 w 1870"/>
                <a:gd name="T33" fmla="*/ 1598 h 1868"/>
                <a:gd name="T34" fmla="*/ 1496 w 1870"/>
                <a:gd name="T35" fmla="*/ 1689 h 1868"/>
                <a:gd name="T36" fmla="*/ 1380 w 1870"/>
                <a:gd name="T37" fmla="*/ 1760 h 1868"/>
                <a:gd name="T38" fmla="*/ 1259 w 1870"/>
                <a:gd name="T39" fmla="*/ 1814 h 1868"/>
                <a:gd name="T40" fmla="*/ 1130 w 1870"/>
                <a:gd name="T41" fmla="*/ 1851 h 1868"/>
                <a:gd name="T42" fmla="*/ 1002 w 1870"/>
                <a:gd name="T43" fmla="*/ 1868 h 1868"/>
                <a:gd name="T44" fmla="*/ 869 w 1870"/>
                <a:gd name="T45" fmla="*/ 1868 h 1868"/>
                <a:gd name="T46" fmla="*/ 740 w 1870"/>
                <a:gd name="T47" fmla="*/ 1851 h 1868"/>
                <a:gd name="T48" fmla="*/ 615 w 1870"/>
                <a:gd name="T49" fmla="*/ 1814 h 1868"/>
                <a:gd name="T50" fmla="*/ 490 w 1870"/>
                <a:gd name="T51" fmla="*/ 1760 h 1868"/>
                <a:gd name="T52" fmla="*/ 378 w 1870"/>
                <a:gd name="T53" fmla="*/ 1689 h 1868"/>
                <a:gd name="T54" fmla="*/ 274 w 1870"/>
                <a:gd name="T55" fmla="*/ 1598 h 1868"/>
                <a:gd name="T56" fmla="*/ 183 w 1870"/>
                <a:gd name="T57" fmla="*/ 1494 h 1868"/>
                <a:gd name="T58" fmla="*/ 108 w 1870"/>
                <a:gd name="T59" fmla="*/ 1378 h 1868"/>
                <a:gd name="T60" fmla="*/ 54 w 1870"/>
                <a:gd name="T61" fmla="*/ 1258 h 1868"/>
                <a:gd name="T62" fmla="*/ 16 w 1870"/>
                <a:gd name="T63" fmla="*/ 1129 h 1868"/>
                <a:gd name="T64" fmla="*/ 0 w 1870"/>
                <a:gd name="T65" fmla="*/ 1000 h 1868"/>
                <a:gd name="T66" fmla="*/ 0 w 1870"/>
                <a:gd name="T67" fmla="*/ 871 h 1868"/>
                <a:gd name="T68" fmla="*/ 16 w 1870"/>
                <a:gd name="T69" fmla="*/ 739 h 1868"/>
                <a:gd name="T70" fmla="*/ 54 w 1870"/>
                <a:gd name="T71" fmla="*/ 614 h 1868"/>
                <a:gd name="T72" fmla="*/ 108 w 1870"/>
                <a:gd name="T73" fmla="*/ 494 h 1868"/>
                <a:gd name="T74" fmla="*/ 183 w 1870"/>
                <a:gd name="T75" fmla="*/ 377 h 1868"/>
                <a:gd name="T76" fmla="*/ 274 w 1870"/>
                <a:gd name="T77" fmla="*/ 274 h 1868"/>
                <a:gd name="T78" fmla="*/ 378 w 1870"/>
                <a:gd name="T79" fmla="*/ 182 h 1868"/>
                <a:gd name="T80" fmla="*/ 490 w 1870"/>
                <a:gd name="T81" fmla="*/ 108 h 1868"/>
                <a:gd name="T82" fmla="*/ 615 w 1870"/>
                <a:gd name="T83" fmla="*/ 54 h 1868"/>
                <a:gd name="T84" fmla="*/ 740 w 1870"/>
                <a:gd name="T85" fmla="*/ 20 h 1868"/>
                <a:gd name="T86" fmla="*/ 869 w 1870"/>
                <a:gd name="T87" fmla="*/ 0 h 1868"/>
                <a:gd name="T88" fmla="*/ 1002 w 1870"/>
                <a:gd name="T89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0" h="1868">
                  <a:moveTo>
                    <a:pt x="1002" y="0"/>
                  </a:moveTo>
                  <a:lnTo>
                    <a:pt x="1130" y="20"/>
                  </a:lnTo>
                  <a:lnTo>
                    <a:pt x="1259" y="54"/>
                  </a:lnTo>
                  <a:lnTo>
                    <a:pt x="1380" y="108"/>
                  </a:lnTo>
                  <a:lnTo>
                    <a:pt x="1496" y="182"/>
                  </a:lnTo>
                  <a:lnTo>
                    <a:pt x="1600" y="274"/>
                  </a:lnTo>
                  <a:lnTo>
                    <a:pt x="1691" y="377"/>
                  </a:lnTo>
                  <a:lnTo>
                    <a:pt x="1762" y="494"/>
                  </a:lnTo>
                  <a:lnTo>
                    <a:pt x="1816" y="614"/>
                  </a:lnTo>
                  <a:lnTo>
                    <a:pt x="1854" y="739"/>
                  </a:lnTo>
                  <a:lnTo>
                    <a:pt x="1870" y="871"/>
                  </a:lnTo>
                  <a:lnTo>
                    <a:pt x="1870" y="1000"/>
                  </a:lnTo>
                  <a:lnTo>
                    <a:pt x="1854" y="1129"/>
                  </a:lnTo>
                  <a:lnTo>
                    <a:pt x="1816" y="1258"/>
                  </a:lnTo>
                  <a:lnTo>
                    <a:pt x="1762" y="1378"/>
                  </a:lnTo>
                  <a:lnTo>
                    <a:pt x="1691" y="1494"/>
                  </a:lnTo>
                  <a:lnTo>
                    <a:pt x="1600" y="1598"/>
                  </a:lnTo>
                  <a:lnTo>
                    <a:pt x="1496" y="1689"/>
                  </a:lnTo>
                  <a:lnTo>
                    <a:pt x="1380" y="1760"/>
                  </a:lnTo>
                  <a:lnTo>
                    <a:pt x="1259" y="1814"/>
                  </a:lnTo>
                  <a:lnTo>
                    <a:pt x="1130" y="1851"/>
                  </a:lnTo>
                  <a:lnTo>
                    <a:pt x="1002" y="1868"/>
                  </a:lnTo>
                  <a:lnTo>
                    <a:pt x="869" y="1868"/>
                  </a:lnTo>
                  <a:lnTo>
                    <a:pt x="740" y="1851"/>
                  </a:lnTo>
                  <a:lnTo>
                    <a:pt x="615" y="1814"/>
                  </a:lnTo>
                  <a:lnTo>
                    <a:pt x="490" y="1760"/>
                  </a:lnTo>
                  <a:lnTo>
                    <a:pt x="378" y="1689"/>
                  </a:lnTo>
                  <a:lnTo>
                    <a:pt x="274" y="1598"/>
                  </a:lnTo>
                  <a:lnTo>
                    <a:pt x="183" y="1494"/>
                  </a:lnTo>
                  <a:lnTo>
                    <a:pt x="108" y="1378"/>
                  </a:lnTo>
                  <a:lnTo>
                    <a:pt x="54" y="1258"/>
                  </a:lnTo>
                  <a:lnTo>
                    <a:pt x="16" y="1129"/>
                  </a:lnTo>
                  <a:lnTo>
                    <a:pt x="0" y="1000"/>
                  </a:lnTo>
                  <a:lnTo>
                    <a:pt x="0" y="871"/>
                  </a:lnTo>
                  <a:lnTo>
                    <a:pt x="16" y="739"/>
                  </a:lnTo>
                  <a:lnTo>
                    <a:pt x="54" y="614"/>
                  </a:lnTo>
                  <a:lnTo>
                    <a:pt x="108" y="494"/>
                  </a:lnTo>
                  <a:lnTo>
                    <a:pt x="183" y="377"/>
                  </a:lnTo>
                  <a:lnTo>
                    <a:pt x="274" y="274"/>
                  </a:lnTo>
                  <a:lnTo>
                    <a:pt x="378" y="182"/>
                  </a:lnTo>
                  <a:lnTo>
                    <a:pt x="490" y="108"/>
                  </a:lnTo>
                  <a:lnTo>
                    <a:pt x="615" y="54"/>
                  </a:lnTo>
                  <a:lnTo>
                    <a:pt x="740" y="20"/>
                  </a:lnTo>
                  <a:lnTo>
                    <a:pt x="869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3673138" y="-7681913"/>
              <a:ext cx="5357812" cy="3736975"/>
            </a:xfrm>
            <a:custGeom>
              <a:avLst/>
              <a:gdLst>
                <a:gd name="T0" fmla="*/ 2506 w 3375"/>
                <a:gd name="T1" fmla="*/ 0 h 2354"/>
                <a:gd name="T2" fmla="*/ 2610 w 3375"/>
                <a:gd name="T3" fmla="*/ 4 h 2354"/>
                <a:gd name="T4" fmla="*/ 2722 w 3375"/>
                <a:gd name="T5" fmla="*/ 25 h 2354"/>
                <a:gd name="T6" fmla="*/ 2834 w 3375"/>
                <a:gd name="T7" fmla="*/ 58 h 2354"/>
                <a:gd name="T8" fmla="*/ 2959 w 3375"/>
                <a:gd name="T9" fmla="*/ 108 h 2354"/>
                <a:gd name="T10" fmla="*/ 3088 w 3375"/>
                <a:gd name="T11" fmla="*/ 175 h 2354"/>
                <a:gd name="T12" fmla="*/ 3225 w 3375"/>
                <a:gd name="T13" fmla="*/ 262 h 2354"/>
                <a:gd name="T14" fmla="*/ 3375 w 3375"/>
                <a:gd name="T15" fmla="*/ 365 h 2354"/>
                <a:gd name="T16" fmla="*/ 3217 w 3375"/>
                <a:gd name="T17" fmla="*/ 581 h 2354"/>
                <a:gd name="T18" fmla="*/ 3084 w 3375"/>
                <a:gd name="T19" fmla="*/ 486 h 2354"/>
                <a:gd name="T20" fmla="*/ 2963 w 3375"/>
                <a:gd name="T21" fmla="*/ 411 h 2354"/>
                <a:gd name="T22" fmla="*/ 2851 w 3375"/>
                <a:gd name="T23" fmla="*/ 353 h 2354"/>
                <a:gd name="T24" fmla="*/ 2747 w 3375"/>
                <a:gd name="T25" fmla="*/ 312 h 2354"/>
                <a:gd name="T26" fmla="*/ 2652 w 3375"/>
                <a:gd name="T27" fmla="*/ 282 h 2354"/>
                <a:gd name="T28" fmla="*/ 2560 w 3375"/>
                <a:gd name="T29" fmla="*/ 270 h 2354"/>
                <a:gd name="T30" fmla="*/ 2477 w 3375"/>
                <a:gd name="T31" fmla="*/ 274 h 2354"/>
                <a:gd name="T32" fmla="*/ 2394 w 3375"/>
                <a:gd name="T33" fmla="*/ 291 h 2354"/>
                <a:gd name="T34" fmla="*/ 2311 w 3375"/>
                <a:gd name="T35" fmla="*/ 320 h 2354"/>
                <a:gd name="T36" fmla="*/ 2228 w 3375"/>
                <a:gd name="T37" fmla="*/ 365 h 2354"/>
                <a:gd name="T38" fmla="*/ 2149 w 3375"/>
                <a:gd name="T39" fmla="*/ 419 h 2354"/>
                <a:gd name="T40" fmla="*/ 2061 w 3375"/>
                <a:gd name="T41" fmla="*/ 486 h 2354"/>
                <a:gd name="T42" fmla="*/ 1974 w 3375"/>
                <a:gd name="T43" fmla="*/ 565 h 2354"/>
                <a:gd name="T44" fmla="*/ 1883 w 3375"/>
                <a:gd name="T45" fmla="*/ 656 h 2354"/>
                <a:gd name="T46" fmla="*/ 1783 w 3375"/>
                <a:gd name="T47" fmla="*/ 752 h 2354"/>
                <a:gd name="T48" fmla="*/ 1679 w 3375"/>
                <a:gd name="T49" fmla="*/ 860 h 2354"/>
                <a:gd name="T50" fmla="*/ 1575 w 3375"/>
                <a:gd name="T51" fmla="*/ 967 h 2354"/>
                <a:gd name="T52" fmla="*/ 1467 w 3375"/>
                <a:gd name="T53" fmla="*/ 1075 h 2354"/>
                <a:gd name="T54" fmla="*/ 187 w 3375"/>
                <a:gd name="T55" fmla="*/ 2354 h 2354"/>
                <a:gd name="T56" fmla="*/ 0 w 3375"/>
                <a:gd name="T57" fmla="*/ 2167 h 2354"/>
                <a:gd name="T58" fmla="*/ 1280 w 3375"/>
                <a:gd name="T59" fmla="*/ 889 h 2354"/>
                <a:gd name="T60" fmla="*/ 1388 w 3375"/>
                <a:gd name="T61" fmla="*/ 781 h 2354"/>
                <a:gd name="T62" fmla="*/ 1488 w 3375"/>
                <a:gd name="T63" fmla="*/ 677 h 2354"/>
                <a:gd name="T64" fmla="*/ 1587 w 3375"/>
                <a:gd name="T65" fmla="*/ 573 h 2354"/>
                <a:gd name="T66" fmla="*/ 1679 w 3375"/>
                <a:gd name="T67" fmla="*/ 478 h 2354"/>
                <a:gd name="T68" fmla="*/ 1775 w 3375"/>
                <a:gd name="T69" fmla="*/ 390 h 2354"/>
                <a:gd name="T70" fmla="*/ 1862 w 3375"/>
                <a:gd name="T71" fmla="*/ 307 h 2354"/>
                <a:gd name="T72" fmla="*/ 1953 w 3375"/>
                <a:gd name="T73" fmla="*/ 233 h 2354"/>
                <a:gd name="T74" fmla="*/ 2041 w 3375"/>
                <a:gd name="T75" fmla="*/ 170 h 2354"/>
                <a:gd name="T76" fmla="*/ 2128 w 3375"/>
                <a:gd name="T77" fmla="*/ 112 h 2354"/>
                <a:gd name="T78" fmla="*/ 2219 w 3375"/>
                <a:gd name="T79" fmla="*/ 67 h 2354"/>
                <a:gd name="T80" fmla="*/ 2311 w 3375"/>
                <a:gd name="T81" fmla="*/ 33 h 2354"/>
                <a:gd name="T82" fmla="*/ 2406 w 3375"/>
                <a:gd name="T83" fmla="*/ 8 h 2354"/>
                <a:gd name="T84" fmla="*/ 2506 w 3375"/>
                <a:gd name="T85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75" h="2354">
                  <a:moveTo>
                    <a:pt x="2506" y="0"/>
                  </a:moveTo>
                  <a:lnTo>
                    <a:pt x="2610" y="4"/>
                  </a:lnTo>
                  <a:lnTo>
                    <a:pt x="2722" y="25"/>
                  </a:lnTo>
                  <a:lnTo>
                    <a:pt x="2834" y="58"/>
                  </a:lnTo>
                  <a:lnTo>
                    <a:pt x="2959" y="108"/>
                  </a:lnTo>
                  <a:lnTo>
                    <a:pt x="3088" y="175"/>
                  </a:lnTo>
                  <a:lnTo>
                    <a:pt x="3225" y="262"/>
                  </a:lnTo>
                  <a:lnTo>
                    <a:pt x="3375" y="365"/>
                  </a:lnTo>
                  <a:lnTo>
                    <a:pt x="3217" y="581"/>
                  </a:lnTo>
                  <a:lnTo>
                    <a:pt x="3084" y="486"/>
                  </a:lnTo>
                  <a:lnTo>
                    <a:pt x="2963" y="411"/>
                  </a:lnTo>
                  <a:lnTo>
                    <a:pt x="2851" y="353"/>
                  </a:lnTo>
                  <a:lnTo>
                    <a:pt x="2747" y="312"/>
                  </a:lnTo>
                  <a:lnTo>
                    <a:pt x="2652" y="282"/>
                  </a:lnTo>
                  <a:lnTo>
                    <a:pt x="2560" y="270"/>
                  </a:lnTo>
                  <a:lnTo>
                    <a:pt x="2477" y="274"/>
                  </a:lnTo>
                  <a:lnTo>
                    <a:pt x="2394" y="291"/>
                  </a:lnTo>
                  <a:lnTo>
                    <a:pt x="2311" y="320"/>
                  </a:lnTo>
                  <a:lnTo>
                    <a:pt x="2228" y="365"/>
                  </a:lnTo>
                  <a:lnTo>
                    <a:pt x="2149" y="419"/>
                  </a:lnTo>
                  <a:lnTo>
                    <a:pt x="2061" y="486"/>
                  </a:lnTo>
                  <a:lnTo>
                    <a:pt x="1974" y="565"/>
                  </a:lnTo>
                  <a:lnTo>
                    <a:pt x="1883" y="656"/>
                  </a:lnTo>
                  <a:lnTo>
                    <a:pt x="1783" y="752"/>
                  </a:lnTo>
                  <a:lnTo>
                    <a:pt x="1679" y="860"/>
                  </a:lnTo>
                  <a:lnTo>
                    <a:pt x="1575" y="967"/>
                  </a:lnTo>
                  <a:lnTo>
                    <a:pt x="1467" y="1075"/>
                  </a:lnTo>
                  <a:lnTo>
                    <a:pt x="187" y="2354"/>
                  </a:lnTo>
                  <a:lnTo>
                    <a:pt x="0" y="2167"/>
                  </a:lnTo>
                  <a:lnTo>
                    <a:pt x="1280" y="889"/>
                  </a:lnTo>
                  <a:lnTo>
                    <a:pt x="1388" y="781"/>
                  </a:lnTo>
                  <a:lnTo>
                    <a:pt x="1488" y="677"/>
                  </a:lnTo>
                  <a:lnTo>
                    <a:pt x="1587" y="573"/>
                  </a:lnTo>
                  <a:lnTo>
                    <a:pt x="1679" y="478"/>
                  </a:lnTo>
                  <a:lnTo>
                    <a:pt x="1775" y="390"/>
                  </a:lnTo>
                  <a:lnTo>
                    <a:pt x="1862" y="307"/>
                  </a:lnTo>
                  <a:lnTo>
                    <a:pt x="1953" y="233"/>
                  </a:lnTo>
                  <a:lnTo>
                    <a:pt x="2041" y="170"/>
                  </a:lnTo>
                  <a:lnTo>
                    <a:pt x="2128" y="112"/>
                  </a:lnTo>
                  <a:lnTo>
                    <a:pt x="2219" y="67"/>
                  </a:lnTo>
                  <a:lnTo>
                    <a:pt x="2311" y="33"/>
                  </a:lnTo>
                  <a:lnTo>
                    <a:pt x="2406" y="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8495963" y="-7339013"/>
              <a:ext cx="1358900" cy="1357313"/>
            </a:xfrm>
            <a:custGeom>
              <a:avLst/>
              <a:gdLst>
                <a:gd name="T0" fmla="*/ 303 w 856"/>
                <a:gd name="T1" fmla="*/ 0 h 855"/>
                <a:gd name="T2" fmla="*/ 794 w 856"/>
                <a:gd name="T3" fmla="*/ 490 h 855"/>
                <a:gd name="T4" fmla="*/ 836 w 856"/>
                <a:gd name="T5" fmla="*/ 544 h 855"/>
                <a:gd name="T6" fmla="*/ 856 w 856"/>
                <a:gd name="T7" fmla="*/ 610 h 855"/>
                <a:gd name="T8" fmla="*/ 856 w 856"/>
                <a:gd name="T9" fmla="*/ 673 h 855"/>
                <a:gd name="T10" fmla="*/ 836 w 856"/>
                <a:gd name="T11" fmla="*/ 739 h 855"/>
                <a:gd name="T12" fmla="*/ 794 w 856"/>
                <a:gd name="T13" fmla="*/ 793 h 855"/>
                <a:gd name="T14" fmla="*/ 740 w 856"/>
                <a:gd name="T15" fmla="*/ 834 h 855"/>
                <a:gd name="T16" fmla="*/ 678 w 856"/>
                <a:gd name="T17" fmla="*/ 855 h 855"/>
                <a:gd name="T18" fmla="*/ 611 w 856"/>
                <a:gd name="T19" fmla="*/ 855 h 855"/>
                <a:gd name="T20" fmla="*/ 545 w 856"/>
                <a:gd name="T21" fmla="*/ 834 h 855"/>
                <a:gd name="T22" fmla="*/ 491 w 856"/>
                <a:gd name="T23" fmla="*/ 793 h 855"/>
                <a:gd name="T24" fmla="*/ 0 w 856"/>
                <a:gd name="T25" fmla="*/ 303 h 855"/>
                <a:gd name="T26" fmla="*/ 303 w 856"/>
                <a:gd name="T2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6" h="855">
                  <a:moveTo>
                    <a:pt x="303" y="0"/>
                  </a:moveTo>
                  <a:lnTo>
                    <a:pt x="794" y="490"/>
                  </a:lnTo>
                  <a:lnTo>
                    <a:pt x="836" y="544"/>
                  </a:lnTo>
                  <a:lnTo>
                    <a:pt x="856" y="610"/>
                  </a:lnTo>
                  <a:lnTo>
                    <a:pt x="856" y="673"/>
                  </a:lnTo>
                  <a:lnTo>
                    <a:pt x="836" y="739"/>
                  </a:lnTo>
                  <a:lnTo>
                    <a:pt x="794" y="793"/>
                  </a:lnTo>
                  <a:lnTo>
                    <a:pt x="740" y="834"/>
                  </a:lnTo>
                  <a:lnTo>
                    <a:pt x="678" y="855"/>
                  </a:lnTo>
                  <a:lnTo>
                    <a:pt x="611" y="855"/>
                  </a:lnTo>
                  <a:lnTo>
                    <a:pt x="545" y="834"/>
                  </a:lnTo>
                  <a:lnTo>
                    <a:pt x="491" y="793"/>
                  </a:lnTo>
                  <a:lnTo>
                    <a:pt x="0" y="303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9505613" y="-3470275"/>
              <a:ext cx="3741737" cy="5351463"/>
            </a:xfrm>
            <a:custGeom>
              <a:avLst/>
              <a:gdLst>
                <a:gd name="T0" fmla="*/ 1991 w 2357"/>
                <a:gd name="T1" fmla="*/ 0 h 3371"/>
                <a:gd name="T2" fmla="*/ 2095 w 2357"/>
                <a:gd name="T3" fmla="*/ 149 h 3371"/>
                <a:gd name="T4" fmla="*/ 2178 w 2357"/>
                <a:gd name="T5" fmla="*/ 286 h 3371"/>
                <a:gd name="T6" fmla="*/ 2249 w 2357"/>
                <a:gd name="T7" fmla="*/ 415 h 3371"/>
                <a:gd name="T8" fmla="*/ 2298 w 2357"/>
                <a:gd name="T9" fmla="*/ 540 h 3371"/>
                <a:gd name="T10" fmla="*/ 2332 w 2357"/>
                <a:gd name="T11" fmla="*/ 652 h 3371"/>
                <a:gd name="T12" fmla="*/ 2353 w 2357"/>
                <a:gd name="T13" fmla="*/ 764 h 3371"/>
                <a:gd name="T14" fmla="*/ 2357 w 2357"/>
                <a:gd name="T15" fmla="*/ 868 h 3371"/>
                <a:gd name="T16" fmla="*/ 2344 w 2357"/>
                <a:gd name="T17" fmla="*/ 967 h 3371"/>
                <a:gd name="T18" fmla="*/ 2323 w 2357"/>
                <a:gd name="T19" fmla="*/ 1059 h 3371"/>
                <a:gd name="T20" fmla="*/ 2290 w 2357"/>
                <a:gd name="T21" fmla="*/ 1154 h 3371"/>
                <a:gd name="T22" fmla="*/ 2244 w 2357"/>
                <a:gd name="T23" fmla="*/ 1241 h 3371"/>
                <a:gd name="T24" fmla="*/ 2186 w 2357"/>
                <a:gd name="T25" fmla="*/ 1333 h 3371"/>
                <a:gd name="T26" fmla="*/ 2124 w 2357"/>
                <a:gd name="T27" fmla="*/ 1420 h 3371"/>
                <a:gd name="T28" fmla="*/ 2049 w 2357"/>
                <a:gd name="T29" fmla="*/ 1511 h 3371"/>
                <a:gd name="T30" fmla="*/ 1966 w 2357"/>
                <a:gd name="T31" fmla="*/ 1598 h 3371"/>
                <a:gd name="T32" fmla="*/ 1875 w 2357"/>
                <a:gd name="T33" fmla="*/ 1690 h 3371"/>
                <a:gd name="T34" fmla="*/ 1783 w 2357"/>
                <a:gd name="T35" fmla="*/ 1785 h 3371"/>
                <a:gd name="T36" fmla="*/ 1679 w 2357"/>
                <a:gd name="T37" fmla="*/ 1885 h 3371"/>
                <a:gd name="T38" fmla="*/ 1575 w 2357"/>
                <a:gd name="T39" fmla="*/ 1984 h 3371"/>
                <a:gd name="T40" fmla="*/ 1467 w 2357"/>
                <a:gd name="T41" fmla="*/ 2092 h 3371"/>
                <a:gd name="T42" fmla="*/ 187 w 2357"/>
                <a:gd name="T43" fmla="*/ 3371 h 3371"/>
                <a:gd name="T44" fmla="*/ 0 w 2357"/>
                <a:gd name="T45" fmla="*/ 3184 h 3371"/>
                <a:gd name="T46" fmla="*/ 1280 w 2357"/>
                <a:gd name="T47" fmla="*/ 1906 h 3371"/>
                <a:gd name="T48" fmla="*/ 1388 w 2357"/>
                <a:gd name="T49" fmla="*/ 1798 h 3371"/>
                <a:gd name="T50" fmla="*/ 1496 w 2357"/>
                <a:gd name="T51" fmla="*/ 1694 h 3371"/>
                <a:gd name="T52" fmla="*/ 1604 w 2357"/>
                <a:gd name="T53" fmla="*/ 1590 h 3371"/>
                <a:gd name="T54" fmla="*/ 1700 w 2357"/>
                <a:gd name="T55" fmla="*/ 1490 h 3371"/>
                <a:gd name="T56" fmla="*/ 1791 w 2357"/>
                <a:gd name="T57" fmla="*/ 1399 h 3371"/>
                <a:gd name="T58" fmla="*/ 1870 w 2357"/>
                <a:gd name="T59" fmla="*/ 1312 h 3371"/>
                <a:gd name="T60" fmla="*/ 1937 w 2357"/>
                <a:gd name="T61" fmla="*/ 1225 h 3371"/>
                <a:gd name="T62" fmla="*/ 1991 w 2357"/>
                <a:gd name="T63" fmla="*/ 1146 h 3371"/>
                <a:gd name="T64" fmla="*/ 2037 w 2357"/>
                <a:gd name="T65" fmla="*/ 1063 h 3371"/>
                <a:gd name="T66" fmla="*/ 2066 w 2357"/>
                <a:gd name="T67" fmla="*/ 980 h 3371"/>
                <a:gd name="T68" fmla="*/ 2082 w 2357"/>
                <a:gd name="T69" fmla="*/ 897 h 3371"/>
                <a:gd name="T70" fmla="*/ 2087 w 2357"/>
                <a:gd name="T71" fmla="*/ 810 h 3371"/>
                <a:gd name="T72" fmla="*/ 2074 w 2357"/>
                <a:gd name="T73" fmla="*/ 722 h 3371"/>
                <a:gd name="T74" fmla="*/ 2045 w 2357"/>
                <a:gd name="T75" fmla="*/ 623 h 3371"/>
                <a:gd name="T76" fmla="*/ 2003 w 2357"/>
                <a:gd name="T77" fmla="*/ 523 h 3371"/>
                <a:gd name="T78" fmla="*/ 1945 w 2357"/>
                <a:gd name="T79" fmla="*/ 411 h 3371"/>
                <a:gd name="T80" fmla="*/ 1870 w 2357"/>
                <a:gd name="T81" fmla="*/ 291 h 3371"/>
                <a:gd name="T82" fmla="*/ 1775 w 2357"/>
                <a:gd name="T83" fmla="*/ 158 h 3371"/>
                <a:gd name="T84" fmla="*/ 1991 w 2357"/>
                <a:gd name="T85" fmla="*/ 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7" h="3371">
                  <a:moveTo>
                    <a:pt x="1991" y="0"/>
                  </a:moveTo>
                  <a:lnTo>
                    <a:pt x="2095" y="149"/>
                  </a:lnTo>
                  <a:lnTo>
                    <a:pt x="2178" y="286"/>
                  </a:lnTo>
                  <a:lnTo>
                    <a:pt x="2249" y="415"/>
                  </a:lnTo>
                  <a:lnTo>
                    <a:pt x="2298" y="540"/>
                  </a:lnTo>
                  <a:lnTo>
                    <a:pt x="2332" y="652"/>
                  </a:lnTo>
                  <a:lnTo>
                    <a:pt x="2353" y="764"/>
                  </a:lnTo>
                  <a:lnTo>
                    <a:pt x="2357" y="868"/>
                  </a:lnTo>
                  <a:lnTo>
                    <a:pt x="2344" y="967"/>
                  </a:lnTo>
                  <a:lnTo>
                    <a:pt x="2323" y="1059"/>
                  </a:lnTo>
                  <a:lnTo>
                    <a:pt x="2290" y="1154"/>
                  </a:lnTo>
                  <a:lnTo>
                    <a:pt x="2244" y="1241"/>
                  </a:lnTo>
                  <a:lnTo>
                    <a:pt x="2186" y="1333"/>
                  </a:lnTo>
                  <a:lnTo>
                    <a:pt x="2124" y="1420"/>
                  </a:lnTo>
                  <a:lnTo>
                    <a:pt x="2049" y="1511"/>
                  </a:lnTo>
                  <a:lnTo>
                    <a:pt x="1966" y="1598"/>
                  </a:lnTo>
                  <a:lnTo>
                    <a:pt x="1875" y="1690"/>
                  </a:lnTo>
                  <a:lnTo>
                    <a:pt x="1783" y="1785"/>
                  </a:lnTo>
                  <a:lnTo>
                    <a:pt x="1679" y="1885"/>
                  </a:lnTo>
                  <a:lnTo>
                    <a:pt x="1575" y="1984"/>
                  </a:lnTo>
                  <a:lnTo>
                    <a:pt x="1467" y="2092"/>
                  </a:lnTo>
                  <a:lnTo>
                    <a:pt x="187" y="3371"/>
                  </a:lnTo>
                  <a:lnTo>
                    <a:pt x="0" y="3184"/>
                  </a:lnTo>
                  <a:lnTo>
                    <a:pt x="1280" y="1906"/>
                  </a:lnTo>
                  <a:lnTo>
                    <a:pt x="1388" y="1798"/>
                  </a:lnTo>
                  <a:lnTo>
                    <a:pt x="1496" y="1694"/>
                  </a:lnTo>
                  <a:lnTo>
                    <a:pt x="1604" y="1590"/>
                  </a:lnTo>
                  <a:lnTo>
                    <a:pt x="1700" y="1490"/>
                  </a:lnTo>
                  <a:lnTo>
                    <a:pt x="1791" y="1399"/>
                  </a:lnTo>
                  <a:lnTo>
                    <a:pt x="1870" y="1312"/>
                  </a:lnTo>
                  <a:lnTo>
                    <a:pt x="1937" y="1225"/>
                  </a:lnTo>
                  <a:lnTo>
                    <a:pt x="1991" y="1146"/>
                  </a:lnTo>
                  <a:lnTo>
                    <a:pt x="2037" y="1063"/>
                  </a:lnTo>
                  <a:lnTo>
                    <a:pt x="2066" y="980"/>
                  </a:lnTo>
                  <a:lnTo>
                    <a:pt x="2082" y="897"/>
                  </a:lnTo>
                  <a:lnTo>
                    <a:pt x="2087" y="810"/>
                  </a:lnTo>
                  <a:lnTo>
                    <a:pt x="2074" y="722"/>
                  </a:lnTo>
                  <a:lnTo>
                    <a:pt x="2045" y="623"/>
                  </a:lnTo>
                  <a:lnTo>
                    <a:pt x="2003" y="523"/>
                  </a:lnTo>
                  <a:lnTo>
                    <a:pt x="1945" y="411"/>
                  </a:lnTo>
                  <a:lnTo>
                    <a:pt x="1870" y="291"/>
                  </a:lnTo>
                  <a:lnTo>
                    <a:pt x="1775" y="158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0796588" y="-4465638"/>
              <a:ext cx="9229725" cy="9220200"/>
            </a:xfrm>
            <a:custGeom>
              <a:avLst/>
              <a:gdLst>
                <a:gd name="T0" fmla="*/ 2061 w 5814"/>
                <a:gd name="T1" fmla="*/ 316 h 5808"/>
                <a:gd name="T2" fmla="*/ 1629 w 5814"/>
                <a:gd name="T3" fmla="*/ 760 h 5808"/>
                <a:gd name="T4" fmla="*/ 1276 w 5814"/>
                <a:gd name="T5" fmla="*/ 1163 h 5808"/>
                <a:gd name="T6" fmla="*/ 989 w 5814"/>
                <a:gd name="T7" fmla="*/ 1532 h 5808"/>
                <a:gd name="T8" fmla="*/ 768 w 5814"/>
                <a:gd name="T9" fmla="*/ 1860 h 5808"/>
                <a:gd name="T10" fmla="*/ 611 w 5814"/>
                <a:gd name="T11" fmla="*/ 2163 h 5808"/>
                <a:gd name="T12" fmla="*/ 507 w 5814"/>
                <a:gd name="T13" fmla="*/ 2437 h 5808"/>
                <a:gd name="T14" fmla="*/ 457 w 5814"/>
                <a:gd name="T15" fmla="*/ 2690 h 5808"/>
                <a:gd name="T16" fmla="*/ 457 w 5814"/>
                <a:gd name="T17" fmla="*/ 2923 h 5808"/>
                <a:gd name="T18" fmla="*/ 498 w 5814"/>
                <a:gd name="T19" fmla="*/ 3143 h 5808"/>
                <a:gd name="T20" fmla="*/ 581 w 5814"/>
                <a:gd name="T21" fmla="*/ 3350 h 5808"/>
                <a:gd name="T22" fmla="*/ 698 w 5814"/>
                <a:gd name="T23" fmla="*/ 3554 h 5808"/>
                <a:gd name="T24" fmla="*/ 847 w 5814"/>
                <a:gd name="T25" fmla="*/ 3753 h 5808"/>
                <a:gd name="T26" fmla="*/ 1022 w 5814"/>
                <a:gd name="T27" fmla="*/ 3952 h 5808"/>
                <a:gd name="T28" fmla="*/ 1217 w 5814"/>
                <a:gd name="T29" fmla="*/ 4160 h 5808"/>
                <a:gd name="T30" fmla="*/ 1433 w 5814"/>
                <a:gd name="T31" fmla="*/ 4376 h 5808"/>
                <a:gd name="T32" fmla="*/ 1650 w 5814"/>
                <a:gd name="T33" fmla="*/ 4592 h 5808"/>
                <a:gd name="T34" fmla="*/ 1857 w 5814"/>
                <a:gd name="T35" fmla="*/ 4787 h 5808"/>
                <a:gd name="T36" fmla="*/ 2057 w 5814"/>
                <a:gd name="T37" fmla="*/ 4961 h 5808"/>
                <a:gd name="T38" fmla="*/ 2256 w 5814"/>
                <a:gd name="T39" fmla="*/ 5111 h 5808"/>
                <a:gd name="T40" fmla="*/ 2460 w 5814"/>
                <a:gd name="T41" fmla="*/ 5227 h 5808"/>
                <a:gd name="T42" fmla="*/ 2668 w 5814"/>
                <a:gd name="T43" fmla="*/ 5310 h 5808"/>
                <a:gd name="T44" fmla="*/ 2888 w 5814"/>
                <a:gd name="T45" fmla="*/ 5351 h 5808"/>
                <a:gd name="T46" fmla="*/ 3121 w 5814"/>
                <a:gd name="T47" fmla="*/ 5351 h 5808"/>
                <a:gd name="T48" fmla="*/ 3375 w 5814"/>
                <a:gd name="T49" fmla="*/ 5302 h 5808"/>
                <a:gd name="T50" fmla="*/ 3649 w 5814"/>
                <a:gd name="T51" fmla="*/ 5198 h 5808"/>
                <a:gd name="T52" fmla="*/ 3952 w 5814"/>
                <a:gd name="T53" fmla="*/ 5040 h 5808"/>
                <a:gd name="T54" fmla="*/ 4281 w 5814"/>
                <a:gd name="T55" fmla="*/ 4820 h 5808"/>
                <a:gd name="T56" fmla="*/ 4651 w 5814"/>
                <a:gd name="T57" fmla="*/ 4534 h 5808"/>
                <a:gd name="T58" fmla="*/ 5054 w 5814"/>
                <a:gd name="T59" fmla="*/ 4181 h 5808"/>
                <a:gd name="T60" fmla="*/ 5498 w 5814"/>
                <a:gd name="T61" fmla="*/ 3749 h 5808"/>
                <a:gd name="T62" fmla="*/ 5569 w 5814"/>
                <a:gd name="T63" fmla="*/ 4301 h 5808"/>
                <a:gd name="T64" fmla="*/ 5112 w 5814"/>
                <a:gd name="T65" fmla="*/ 4725 h 5808"/>
                <a:gd name="T66" fmla="*/ 4688 w 5814"/>
                <a:gd name="T67" fmla="*/ 5073 h 5808"/>
                <a:gd name="T68" fmla="*/ 4301 w 5814"/>
                <a:gd name="T69" fmla="*/ 5347 h 5808"/>
                <a:gd name="T70" fmla="*/ 3944 w 5814"/>
                <a:gd name="T71" fmla="*/ 5559 h 5808"/>
                <a:gd name="T72" fmla="*/ 3611 w 5814"/>
                <a:gd name="T73" fmla="*/ 5700 h 5808"/>
                <a:gd name="T74" fmla="*/ 3304 w 5814"/>
                <a:gd name="T75" fmla="*/ 5783 h 5808"/>
                <a:gd name="T76" fmla="*/ 3009 w 5814"/>
                <a:gd name="T77" fmla="*/ 5808 h 5808"/>
                <a:gd name="T78" fmla="*/ 2730 w 5814"/>
                <a:gd name="T79" fmla="*/ 5779 h 5808"/>
                <a:gd name="T80" fmla="*/ 2460 w 5814"/>
                <a:gd name="T81" fmla="*/ 5700 h 5808"/>
                <a:gd name="T82" fmla="*/ 2194 w 5814"/>
                <a:gd name="T83" fmla="*/ 5576 h 5808"/>
                <a:gd name="T84" fmla="*/ 1928 w 5814"/>
                <a:gd name="T85" fmla="*/ 5405 h 5808"/>
                <a:gd name="T86" fmla="*/ 1662 w 5814"/>
                <a:gd name="T87" fmla="*/ 5194 h 5808"/>
                <a:gd name="T88" fmla="*/ 407 w 5814"/>
                <a:gd name="T89" fmla="*/ 4355 h 5808"/>
                <a:gd name="T90" fmla="*/ 502 w 5814"/>
                <a:gd name="T91" fmla="*/ 4015 h 5808"/>
                <a:gd name="T92" fmla="*/ 311 w 5814"/>
                <a:gd name="T93" fmla="*/ 3749 h 5808"/>
                <a:gd name="T94" fmla="*/ 166 w 5814"/>
                <a:gd name="T95" fmla="*/ 3483 h 5808"/>
                <a:gd name="T96" fmla="*/ 62 w 5814"/>
                <a:gd name="T97" fmla="*/ 3218 h 5808"/>
                <a:gd name="T98" fmla="*/ 8 w 5814"/>
                <a:gd name="T99" fmla="*/ 2944 h 5808"/>
                <a:gd name="T100" fmla="*/ 4 w 5814"/>
                <a:gd name="T101" fmla="*/ 2657 h 5808"/>
                <a:gd name="T102" fmla="*/ 58 w 5814"/>
                <a:gd name="T103" fmla="*/ 2354 h 5808"/>
                <a:gd name="T104" fmla="*/ 170 w 5814"/>
                <a:gd name="T105" fmla="*/ 2034 h 5808"/>
                <a:gd name="T106" fmla="*/ 345 w 5814"/>
                <a:gd name="T107" fmla="*/ 1694 h 5808"/>
                <a:gd name="T108" fmla="*/ 590 w 5814"/>
                <a:gd name="T109" fmla="*/ 1320 h 5808"/>
                <a:gd name="T110" fmla="*/ 901 w 5814"/>
                <a:gd name="T111" fmla="*/ 918 h 5808"/>
                <a:gd name="T112" fmla="*/ 1284 w 5814"/>
                <a:gd name="T113" fmla="*/ 478 h 5808"/>
                <a:gd name="T114" fmla="*/ 1749 w 5814"/>
                <a:gd name="T115" fmla="*/ 0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14" h="5808">
                  <a:moveTo>
                    <a:pt x="1749" y="0"/>
                  </a:moveTo>
                  <a:lnTo>
                    <a:pt x="2061" y="316"/>
                  </a:lnTo>
                  <a:lnTo>
                    <a:pt x="1837" y="544"/>
                  </a:lnTo>
                  <a:lnTo>
                    <a:pt x="1629" y="760"/>
                  </a:lnTo>
                  <a:lnTo>
                    <a:pt x="1442" y="967"/>
                  </a:lnTo>
                  <a:lnTo>
                    <a:pt x="1276" y="1163"/>
                  </a:lnTo>
                  <a:lnTo>
                    <a:pt x="1122" y="1353"/>
                  </a:lnTo>
                  <a:lnTo>
                    <a:pt x="989" y="1532"/>
                  </a:lnTo>
                  <a:lnTo>
                    <a:pt x="868" y="1698"/>
                  </a:lnTo>
                  <a:lnTo>
                    <a:pt x="768" y="1860"/>
                  </a:lnTo>
                  <a:lnTo>
                    <a:pt x="681" y="2018"/>
                  </a:lnTo>
                  <a:lnTo>
                    <a:pt x="611" y="2163"/>
                  </a:lnTo>
                  <a:lnTo>
                    <a:pt x="552" y="2304"/>
                  </a:lnTo>
                  <a:lnTo>
                    <a:pt x="507" y="2437"/>
                  </a:lnTo>
                  <a:lnTo>
                    <a:pt x="478" y="2566"/>
                  </a:lnTo>
                  <a:lnTo>
                    <a:pt x="457" y="2690"/>
                  </a:lnTo>
                  <a:lnTo>
                    <a:pt x="453" y="2811"/>
                  </a:lnTo>
                  <a:lnTo>
                    <a:pt x="457" y="2923"/>
                  </a:lnTo>
                  <a:lnTo>
                    <a:pt x="473" y="3035"/>
                  </a:lnTo>
                  <a:lnTo>
                    <a:pt x="498" y="3143"/>
                  </a:lnTo>
                  <a:lnTo>
                    <a:pt x="536" y="3247"/>
                  </a:lnTo>
                  <a:lnTo>
                    <a:pt x="581" y="3350"/>
                  </a:lnTo>
                  <a:lnTo>
                    <a:pt x="635" y="3454"/>
                  </a:lnTo>
                  <a:lnTo>
                    <a:pt x="698" y="3554"/>
                  </a:lnTo>
                  <a:lnTo>
                    <a:pt x="768" y="3653"/>
                  </a:lnTo>
                  <a:lnTo>
                    <a:pt x="847" y="3753"/>
                  </a:lnTo>
                  <a:lnTo>
                    <a:pt x="931" y="3853"/>
                  </a:lnTo>
                  <a:lnTo>
                    <a:pt x="1022" y="3952"/>
                  </a:lnTo>
                  <a:lnTo>
                    <a:pt x="1118" y="4056"/>
                  </a:lnTo>
                  <a:lnTo>
                    <a:pt x="1217" y="4160"/>
                  </a:lnTo>
                  <a:lnTo>
                    <a:pt x="1325" y="4268"/>
                  </a:lnTo>
                  <a:lnTo>
                    <a:pt x="1433" y="4376"/>
                  </a:lnTo>
                  <a:lnTo>
                    <a:pt x="1542" y="4484"/>
                  </a:lnTo>
                  <a:lnTo>
                    <a:pt x="1650" y="4592"/>
                  </a:lnTo>
                  <a:lnTo>
                    <a:pt x="1754" y="4691"/>
                  </a:lnTo>
                  <a:lnTo>
                    <a:pt x="1857" y="4787"/>
                  </a:lnTo>
                  <a:lnTo>
                    <a:pt x="1957" y="4878"/>
                  </a:lnTo>
                  <a:lnTo>
                    <a:pt x="2057" y="4961"/>
                  </a:lnTo>
                  <a:lnTo>
                    <a:pt x="2157" y="5040"/>
                  </a:lnTo>
                  <a:lnTo>
                    <a:pt x="2256" y="5111"/>
                  </a:lnTo>
                  <a:lnTo>
                    <a:pt x="2356" y="5173"/>
                  </a:lnTo>
                  <a:lnTo>
                    <a:pt x="2460" y="5227"/>
                  </a:lnTo>
                  <a:lnTo>
                    <a:pt x="2564" y="5273"/>
                  </a:lnTo>
                  <a:lnTo>
                    <a:pt x="2668" y="5310"/>
                  </a:lnTo>
                  <a:lnTo>
                    <a:pt x="2776" y="5335"/>
                  </a:lnTo>
                  <a:lnTo>
                    <a:pt x="2888" y="5351"/>
                  </a:lnTo>
                  <a:lnTo>
                    <a:pt x="3000" y="5356"/>
                  </a:lnTo>
                  <a:lnTo>
                    <a:pt x="3121" y="5351"/>
                  </a:lnTo>
                  <a:lnTo>
                    <a:pt x="3246" y="5331"/>
                  </a:lnTo>
                  <a:lnTo>
                    <a:pt x="3375" y="5302"/>
                  </a:lnTo>
                  <a:lnTo>
                    <a:pt x="3508" y="5256"/>
                  </a:lnTo>
                  <a:lnTo>
                    <a:pt x="3649" y="5198"/>
                  </a:lnTo>
                  <a:lnTo>
                    <a:pt x="3794" y="5127"/>
                  </a:lnTo>
                  <a:lnTo>
                    <a:pt x="3952" y="5040"/>
                  </a:lnTo>
                  <a:lnTo>
                    <a:pt x="4110" y="4936"/>
                  </a:lnTo>
                  <a:lnTo>
                    <a:pt x="4281" y="4820"/>
                  </a:lnTo>
                  <a:lnTo>
                    <a:pt x="4459" y="4687"/>
                  </a:lnTo>
                  <a:lnTo>
                    <a:pt x="4651" y="4534"/>
                  </a:lnTo>
                  <a:lnTo>
                    <a:pt x="4846" y="4367"/>
                  </a:lnTo>
                  <a:lnTo>
                    <a:pt x="5054" y="4181"/>
                  </a:lnTo>
                  <a:lnTo>
                    <a:pt x="5270" y="3973"/>
                  </a:lnTo>
                  <a:lnTo>
                    <a:pt x="5498" y="3749"/>
                  </a:lnTo>
                  <a:lnTo>
                    <a:pt x="5814" y="4060"/>
                  </a:lnTo>
                  <a:lnTo>
                    <a:pt x="5569" y="4301"/>
                  </a:lnTo>
                  <a:lnTo>
                    <a:pt x="5336" y="4525"/>
                  </a:lnTo>
                  <a:lnTo>
                    <a:pt x="5112" y="4725"/>
                  </a:lnTo>
                  <a:lnTo>
                    <a:pt x="4896" y="4907"/>
                  </a:lnTo>
                  <a:lnTo>
                    <a:pt x="4688" y="5073"/>
                  </a:lnTo>
                  <a:lnTo>
                    <a:pt x="4493" y="5219"/>
                  </a:lnTo>
                  <a:lnTo>
                    <a:pt x="4301" y="5347"/>
                  </a:lnTo>
                  <a:lnTo>
                    <a:pt x="4119" y="5459"/>
                  </a:lnTo>
                  <a:lnTo>
                    <a:pt x="3944" y="5559"/>
                  </a:lnTo>
                  <a:lnTo>
                    <a:pt x="3778" y="5638"/>
                  </a:lnTo>
                  <a:lnTo>
                    <a:pt x="3611" y="5700"/>
                  </a:lnTo>
                  <a:lnTo>
                    <a:pt x="3458" y="5750"/>
                  </a:lnTo>
                  <a:lnTo>
                    <a:pt x="3304" y="5783"/>
                  </a:lnTo>
                  <a:lnTo>
                    <a:pt x="3154" y="5804"/>
                  </a:lnTo>
                  <a:lnTo>
                    <a:pt x="3009" y="5808"/>
                  </a:lnTo>
                  <a:lnTo>
                    <a:pt x="2867" y="5800"/>
                  </a:lnTo>
                  <a:lnTo>
                    <a:pt x="2730" y="5779"/>
                  </a:lnTo>
                  <a:lnTo>
                    <a:pt x="2593" y="5746"/>
                  </a:lnTo>
                  <a:lnTo>
                    <a:pt x="2460" y="5700"/>
                  </a:lnTo>
                  <a:lnTo>
                    <a:pt x="2327" y="5642"/>
                  </a:lnTo>
                  <a:lnTo>
                    <a:pt x="2194" y="5576"/>
                  </a:lnTo>
                  <a:lnTo>
                    <a:pt x="2061" y="5493"/>
                  </a:lnTo>
                  <a:lnTo>
                    <a:pt x="1928" y="5405"/>
                  </a:lnTo>
                  <a:lnTo>
                    <a:pt x="1795" y="5306"/>
                  </a:lnTo>
                  <a:lnTo>
                    <a:pt x="1662" y="5194"/>
                  </a:lnTo>
                  <a:lnTo>
                    <a:pt x="1454" y="5401"/>
                  </a:lnTo>
                  <a:lnTo>
                    <a:pt x="407" y="4355"/>
                  </a:lnTo>
                  <a:lnTo>
                    <a:pt x="615" y="4147"/>
                  </a:lnTo>
                  <a:lnTo>
                    <a:pt x="502" y="4015"/>
                  </a:lnTo>
                  <a:lnTo>
                    <a:pt x="403" y="3882"/>
                  </a:lnTo>
                  <a:lnTo>
                    <a:pt x="311" y="3749"/>
                  </a:lnTo>
                  <a:lnTo>
                    <a:pt x="232" y="3616"/>
                  </a:lnTo>
                  <a:lnTo>
                    <a:pt x="166" y="3483"/>
                  </a:lnTo>
                  <a:lnTo>
                    <a:pt x="108" y="3350"/>
                  </a:lnTo>
                  <a:lnTo>
                    <a:pt x="62" y="3218"/>
                  </a:lnTo>
                  <a:lnTo>
                    <a:pt x="29" y="3081"/>
                  </a:lnTo>
                  <a:lnTo>
                    <a:pt x="8" y="2944"/>
                  </a:lnTo>
                  <a:lnTo>
                    <a:pt x="0" y="2802"/>
                  </a:lnTo>
                  <a:lnTo>
                    <a:pt x="4" y="2657"/>
                  </a:lnTo>
                  <a:lnTo>
                    <a:pt x="24" y="2508"/>
                  </a:lnTo>
                  <a:lnTo>
                    <a:pt x="58" y="2354"/>
                  </a:lnTo>
                  <a:lnTo>
                    <a:pt x="108" y="2200"/>
                  </a:lnTo>
                  <a:lnTo>
                    <a:pt x="170" y="2034"/>
                  </a:lnTo>
                  <a:lnTo>
                    <a:pt x="249" y="1868"/>
                  </a:lnTo>
                  <a:lnTo>
                    <a:pt x="345" y="1694"/>
                  </a:lnTo>
                  <a:lnTo>
                    <a:pt x="461" y="1511"/>
                  </a:lnTo>
                  <a:lnTo>
                    <a:pt x="590" y="1320"/>
                  </a:lnTo>
                  <a:lnTo>
                    <a:pt x="735" y="1125"/>
                  </a:lnTo>
                  <a:lnTo>
                    <a:pt x="901" y="918"/>
                  </a:lnTo>
                  <a:lnTo>
                    <a:pt x="1084" y="702"/>
                  </a:lnTo>
                  <a:lnTo>
                    <a:pt x="1284" y="478"/>
                  </a:lnTo>
                  <a:lnTo>
                    <a:pt x="1508" y="245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1543963" y="-4294188"/>
              <a:ext cx="1360487" cy="1357313"/>
            </a:xfrm>
            <a:custGeom>
              <a:avLst/>
              <a:gdLst>
                <a:gd name="T0" fmla="*/ 246 w 857"/>
                <a:gd name="T1" fmla="*/ 0 h 855"/>
                <a:gd name="T2" fmla="*/ 312 w 857"/>
                <a:gd name="T3" fmla="*/ 21 h 855"/>
                <a:gd name="T4" fmla="*/ 366 w 857"/>
                <a:gd name="T5" fmla="*/ 62 h 855"/>
                <a:gd name="T6" fmla="*/ 857 w 857"/>
                <a:gd name="T7" fmla="*/ 552 h 855"/>
                <a:gd name="T8" fmla="*/ 553 w 857"/>
                <a:gd name="T9" fmla="*/ 855 h 855"/>
                <a:gd name="T10" fmla="*/ 63 w 857"/>
                <a:gd name="T11" fmla="*/ 365 h 855"/>
                <a:gd name="T12" fmla="*/ 21 w 857"/>
                <a:gd name="T13" fmla="*/ 311 h 855"/>
                <a:gd name="T14" fmla="*/ 0 w 857"/>
                <a:gd name="T15" fmla="*/ 245 h 855"/>
                <a:gd name="T16" fmla="*/ 0 w 857"/>
                <a:gd name="T17" fmla="*/ 179 h 855"/>
                <a:gd name="T18" fmla="*/ 21 w 857"/>
                <a:gd name="T19" fmla="*/ 116 h 855"/>
                <a:gd name="T20" fmla="*/ 63 w 857"/>
                <a:gd name="T21" fmla="*/ 62 h 855"/>
                <a:gd name="T22" fmla="*/ 63 w 857"/>
                <a:gd name="T23" fmla="*/ 62 h 855"/>
                <a:gd name="T24" fmla="*/ 117 w 857"/>
                <a:gd name="T25" fmla="*/ 21 h 855"/>
                <a:gd name="T26" fmla="*/ 179 w 857"/>
                <a:gd name="T27" fmla="*/ 0 h 855"/>
                <a:gd name="T28" fmla="*/ 246 w 857"/>
                <a:gd name="T2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7" h="855">
                  <a:moveTo>
                    <a:pt x="246" y="0"/>
                  </a:moveTo>
                  <a:lnTo>
                    <a:pt x="312" y="21"/>
                  </a:lnTo>
                  <a:lnTo>
                    <a:pt x="366" y="62"/>
                  </a:lnTo>
                  <a:lnTo>
                    <a:pt x="857" y="552"/>
                  </a:lnTo>
                  <a:lnTo>
                    <a:pt x="553" y="855"/>
                  </a:lnTo>
                  <a:lnTo>
                    <a:pt x="63" y="365"/>
                  </a:lnTo>
                  <a:lnTo>
                    <a:pt x="21" y="311"/>
                  </a:lnTo>
                  <a:lnTo>
                    <a:pt x="0" y="245"/>
                  </a:lnTo>
                  <a:lnTo>
                    <a:pt x="0" y="179"/>
                  </a:lnTo>
                  <a:lnTo>
                    <a:pt x="21" y="116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117" y="21"/>
                  </a:lnTo>
                  <a:lnTo>
                    <a:pt x="179" y="0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2265" y="3922342"/>
            <a:ext cx="6398297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218987"/>
            <a:r>
              <a:rPr lang="uk-UA" sz="1600" i="1" dirty="0">
                <a:solidFill>
                  <a:srgbClr val="002060"/>
                </a:solidFill>
                <a:latin typeface="Calibri"/>
              </a:rPr>
              <a:t>З урахуванням викладеного, договір про спільну діяльність без об’єднання вкладів </a:t>
            </a:r>
            <a:r>
              <a:rPr lang="uk-UA" sz="1600" i="1" u="sng" dirty="0">
                <a:solidFill>
                  <a:srgbClr val="002060"/>
                </a:solidFill>
                <a:latin typeface="Calibri"/>
              </a:rPr>
              <a:t>(створення спільного підприємства)</a:t>
            </a:r>
            <a:r>
              <a:rPr lang="lt-LT" sz="16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sz="1600" i="1" dirty="0">
                <a:solidFill>
                  <a:srgbClr val="002060"/>
                </a:solidFill>
                <a:latin typeface="Calibri"/>
              </a:rPr>
              <a:t>може розглядатися як один із доцільних шляхів реалізації Проекту за умови його належного структурування з урахуванням цілей Проекту та узгодження інтересів обох партнерів.</a:t>
            </a:r>
            <a:endParaRPr lang="lt-LT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265" y="2033335"/>
            <a:ext cx="6535436" cy="12464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218987"/>
            <a:r>
              <a:rPr lang="ru-RU" sz="1500" b="1" kern="0" dirty="0">
                <a:solidFill>
                  <a:srgbClr val="002060"/>
                </a:solidFill>
                <a:cs typeface="Arial" pitchFamily="34" charset="0"/>
              </a:rPr>
              <a:t>З урахуванням того, що врегулюванню спільної діяльності присвячено лише параграф 1 Глави 77 Цивільного кодексу України сторони такого договору повною мірою наділені свободою визначати положення договору про спільну діяльність на власний розсуд. </a:t>
            </a:r>
            <a:endParaRPr lang="en-US" sz="1500" b="1" kern="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1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8808427" cy="531248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Правова структура Проекту </a:t>
            </a: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072148" y="1090246"/>
            <a:ext cx="10233002" cy="5345723"/>
            <a:chOff x="887" y="595"/>
            <a:chExt cx="4711" cy="3053"/>
          </a:xfrm>
        </p:grpSpPr>
        <p:sp>
          <p:nvSpPr>
            <p:cNvPr id="5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80" y="595"/>
              <a:ext cx="4570" cy="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1003" y="614"/>
              <a:ext cx="1402" cy="22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1248" y="637"/>
              <a:ext cx="10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Зацікавлені сторони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Freeform 70"/>
            <p:cNvSpPr>
              <a:spLocks noEditPoints="1"/>
            </p:cNvSpPr>
            <p:nvPr/>
          </p:nvSpPr>
          <p:spPr bwMode="auto">
            <a:xfrm flipH="1">
              <a:off x="1555" y="843"/>
              <a:ext cx="21" cy="836"/>
            </a:xfrm>
            <a:custGeom>
              <a:avLst/>
              <a:gdLst>
                <a:gd name="T0" fmla="*/ 0 w 50"/>
                <a:gd name="T1" fmla="*/ 0 h 7900"/>
                <a:gd name="T2" fmla="*/ 0 w 50"/>
                <a:gd name="T3" fmla="*/ 0 h 7900"/>
                <a:gd name="T4" fmla="*/ 0 w 50"/>
                <a:gd name="T5" fmla="*/ 0 h 7900"/>
                <a:gd name="T6" fmla="*/ 0 w 50"/>
                <a:gd name="T7" fmla="*/ 0 h 7900"/>
                <a:gd name="T8" fmla="*/ 0 w 50"/>
                <a:gd name="T9" fmla="*/ 0 h 7900"/>
                <a:gd name="T10" fmla="*/ 0 w 50"/>
                <a:gd name="T11" fmla="*/ 0 h 7900"/>
                <a:gd name="T12" fmla="*/ 0 w 50"/>
                <a:gd name="T13" fmla="*/ 0 h 7900"/>
                <a:gd name="T14" fmla="*/ 0 w 50"/>
                <a:gd name="T15" fmla="*/ 0 h 7900"/>
                <a:gd name="T16" fmla="*/ 0 w 50"/>
                <a:gd name="T17" fmla="*/ 0 h 7900"/>
                <a:gd name="T18" fmla="*/ 0 w 50"/>
                <a:gd name="T19" fmla="*/ 0 h 7900"/>
                <a:gd name="T20" fmla="*/ 0 w 50"/>
                <a:gd name="T21" fmla="*/ 0 h 7900"/>
                <a:gd name="T22" fmla="*/ 0 w 50"/>
                <a:gd name="T23" fmla="*/ 0 h 7900"/>
                <a:gd name="T24" fmla="*/ 0 w 50"/>
                <a:gd name="T25" fmla="*/ 0 h 7900"/>
                <a:gd name="T26" fmla="*/ 0 w 50"/>
                <a:gd name="T27" fmla="*/ 0 h 7900"/>
                <a:gd name="T28" fmla="*/ 0 w 50"/>
                <a:gd name="T29" fmla="*/ 0 h 7900"/>
                <a:gd name="T30" fmla="*/ 0 w 50"/>
                <a:gd name="T31" fmla="*/ 0 h 7900"/>
                <a:gd name="T32" fmla="*/ 0 w 50"/>
                <a:gd name="T33" fmla="*/ 0 h 7900"/>
                <a:gd name="T34" fmla="*/ 0 w 50"/>
                <a:gd name="T35" fmla="*/ 0 h 7900"/>
                <a:gd name="T36" fmla="*/ 0 w 50"/>
                <a:gd name="T37" fmla="*/ 0 h 7900"/>
                <a:gd name="T38" fmla="*/ 0 w 50"/>
                <a:gd name="T39" fmla="*/ 0 h 7900"/>
                <a:gd name="T40" fmla="*/ 0 w 50"/>
                <a:gd name="T41" fmla="*/ 0 h 7900"/>
                <a:gd name="T42" fmla="*/ 0 w 50"/>
                <a:gd name="T43" fmla="*/ 0 h 7900"/>
                <a:gd name="T44" fmla="*/ 0 w 50"/>
                <a:gd name="T45" fmla="*/ 0 h 7900"/>
                <a:gd name="T46" fmla="*/ 0 w 50"/>
                <a:gd name="T47" fmla="*/ 0 h 7900"/>
                <a:gd name="T48" fmla="*/ 0 w 50"/>
                <a:gd name="T49" fmla="*/ 0 h 7900"/>
                <a:gd name="T50" fmla="*/ 0 w 50"/>
                <a:gd name="T51" fmla="*/ 0 h 7900"/>
                <a:gd name="T52" fmla="*/ 0 w 50"/>
                <a:gd name="T53" fmla="*/ 0 h 7900"/>
                <a:gd name="T54" fmla="*/ 0 w 50"/>
                <a:gd name="T55" fmla="*/ 0 h 7900"/>
                <a:gd name="T56" fmla="*/ 0 w 50"/>
                <a:gd name="T57" fmla="*/ 0 h 7900"/>
                <a:gd name="T58" fmla="*/ 0 w 50"/>
                <a:gd name="T59" fmla="*/ 0 h 7900"/>
                <a:gd name="T60" fmla="*/ 0 w 50"/>
                <a:gd name="T61" fmla="*/ 0 h 7900"/>
                <a:gd name="T62" fmla="*/ 0 w 50"/>
                <a:gd name="T63" fmla="*/ 0 h 7900"/>
                <a:gd name="T64" fmla="*/ 0 w 50"/>
                <a:gd name="T65" fmla="*/ 0 h 7900"/>
                <a:gd name="T66" fmla="*/ 0 w 50"/>
                <a:gd name="T67" fmla="*/ 0 h 7900"/>
                <a:gd name="T68" fmla="*/ 0 w 50"/>
                <a:gd name="T69" fmla="*/ 0 h 7900"/>
                <a:gd name="T70" fmla="*/ 0 w 50"/>
                <a:gd name="T71" fmla="*/ 0 h 7900"/>
                <a:gd name="T72" fmla="*/ 0 w 50"/>
                <a:gd name="T73" fmla="*/ 0 h 7900"/>
                <a:gd name="T74" fmla="*/ 0 w 50"/>
                <a:gd name="T75" fmla="*/ 0 h 7900"/>
                <a:gd name="T76" fmla="*/ 0 w 50"/>
                <a:gd name="T77" fmla="*/ 0 h 7900"/>
                <a:gd name="T78" fmla="*/ 0 w 50"/>
                <a:gd name="T79" fmla="*/ 0 h 7900"/>
                <a:gd name="T80" fmla="*/ 0 w 50"/>
                <a:gd name="T81" fmla="*/ 0 h 7900"/>
                <a:gd name="T82" fmla="*/ 0 w 50"/>
                <a:gd name="T83" fmla="*/ 0 h 7900"/>
                <a:gd name="T84" fmla="*/ 0 w 50"/>
                <a:gd name="T85" fmla="*/ 0 h 7900"/>
                <a:gd name="T86" fmla="*/ 0 w 50"/>
                <a:gd name="T87" fmla="*/ 0 h 7900"/>
                <a:gd name="T88" fmla="*/ 0 w 50"/>
                <a:gd name="T89" fmla="*/ 0 h 7900"/>
                <a:gd name="T90" fmla="*/ 0 w 50"/>
                <a:gd name="T91" fmla="*/ 0 h 7900"/>
                <a:gd name="T92" fmla="*/ 0 w 50"/>
                <a:gd name="T93" fmla="*/ 0 h 7900"/>
                <a:gd name="T94" fmla="*/ 0 w 50"/>
                <a:gd name="T95" fmla="*/ 0 h 7900"/>
                <a:gd name="T96" fmla="*/ 0 w 50"/>
                <a:gd name="T97" fmla="*/ 0 h 7900"/>
                <a:gd name="T98" fmla="*/ 0 w 50"/>
                <a:gd name="T99" fmla="*/ 0 h 7900"/>
                <a:gd name="T100" fmla="*/ 0 w 50"/>
                <a:gd name="T101" fmla="*/ 0 h 7900"/>
                <a:gd name="T102" fmla="*/ 0 w 50"/>
                <a:gd name="T103" fmla="*/ 0 h 7900"/>
                <a:gd name="T104" fmla="*/ 0 w 50"/>
                <a:gd name="T105" fmla="*/ 0 h 79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7900"/>
                <a:gd name="T161" fmla="*/ 50 w 50"/>
                <a:gd name="T162" fmla="*/ 7900 h 79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7900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2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2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2"/>
                    <a:pt x="12" y="350"/>
                    <a:pt x="25" y="350"/>
                  </a:cubicBezTo>
                  <a:cubicBezTo>
                    <a:pt x="39" y="350"/>
                    <a:pt x="50" y="362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2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2"/>
                    <a:pt x="12" y="700"/>
                    <a:pt x="25" y="700"/>
                  </a:cubicBezTo>
                  <a:cubicBezTo>
                    <a:pt x="39" y="700"/>
                    <a:pt x="50" y="712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2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2"/>
                    <a:pt x="12" y="1050"/>
                    <a:pt x="25" y="1050"/>
                  </a:cubicBezTo>
                  <a:cubicBezTo>
                    <a:pt x="39" y="1050"/>
                    <a:pt x="50" y="1062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2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2"/>
                    <a:pt x="12" y="1400"/>
                    <a:pt x="25" y="1400"/>
                  </a:cubicBezTo>
                  <a:cubicBezTo>
                    <a:pt x="39" y="1400"/>
                    <a:pt x="50" y="1412"/>
                    <a:pt x="50" y="1425"/>
                  </a:cubicBezTo>
                  <a:close/>
                  <a:moveTo>
                    <a:pt x="50" y="1775"/>
                  </a:moveTo>
                  <a:lnTo>
                    <a:pt x="50" y="1925"/>
                  </a:lnTo>
                  <a:cubicBezTo>
                    <a:pt x="50" y="1939"/>
                    <a:pt x="39" y="1950"/>
                    <a:pt x="25" y="1950"/>
                  </a:cubicBezTo>
                  <a:cubicBezTo>
                    <a:pt x="12" y="1950"/>
                    <a:pt x="0" y="1939"/>
                    <a:pt x="0" y="1925"/>
                  </a:cubicBezTo>
                  <a:lnTo>
                    <a:pt x="0" y="1775"/>
                  </a:lnTo>
                  <a:cubicBezTo>
                    <a:pt x="0" y="1762"/>
                    <a:pt x="12" y="1750"/>
                    <a:pt x="25" y="1750"/>
                  </a:cubicBezTo>
                  <a:cubicBezTo>
                    <a:pt x="39" y="1750"/>
                    <a:pt x="50" y="1762"/>
                    <a:pt x="50" y="1775"/>
                  </a:cubicBezTo>
                  <a:close/>
                  <a:moveTo>
                    <a:pt x="50" y="2125"/>
                  </a:moveTo>
                  <a:lnTo>
                    <a:pt x="50" y="2275"/>
                  </a:lnTo>
                  <a:cubicBezTo>
                    <a:pt x="50" y="2289"/>
                    <a:pt x="39" y="2300"/>
                    <a:pt x="25" y="2300"/>
                  </a:cubicBezTo>
                  <a:cubicBezTo>
                    <a:pt x="12" y="2300"/>
                    <a:pt x="0" y="2289"/>
                    <a:pt x="0" y="2275"/>
                  </a:cubicBezTo>
                  <a:lnTo>
                    <a:pt x="0" y="2125"/>
                  </a:lnTo>
                  <a:cubicBezTo>
                    <a:pt x="0" y="2112"/>
                    <a:pt x="12" y="2100"/>
                    <a:pt x="25" y="2100"/>
                  </a:cubicBezTo>
                  <a:cubicBezTo>
                    <a:pt x="39" y="2100"/>
                    <a:pt x="50" y="2112"/>
                    <a:pt x="50" y="2125"/>
                  </a:cubicBezTo>
                  <a:close/>
                  <a:moveTo>
                    <a:pt x="50" y="2475"/>
                  </a:moveTo>
                  <a:lnTo>
                    <a:pt x="50" y="2625"/>
                  </a:lnTo>
                  <a:cubicBezTo>
                    <a:pt x="50" y="2639"/>
                    <a:pt x="39" y="2650"/>
                    <a:pt x="25" y="2650"/>
                  </a:cubicBezTo>
                  <a:cubicBezTo>
                    <a:pt x="12" y="2650"/>
                    <a:pt x="0" y="2639"/>
                    <a:pt x="0" y="2625"/>
                  </a:cubicBezTo>
                  <a:lnTo>
                    <a:pt x="0" y="2475"/>
                  </a:lnTo>
                  <a:cubicBezTo>
                    <a:pt x="0" y="2462"/>
                    <a:pt x="12" y="2450"/>
                    <a:pt x="25" y="2450"/>
                  </a:cubicBezTo>
                  <a:cubicBezTo>
                    <a:pt x="39" y="2450"/>
                    <a:pt x="50" y="2462"/>
                    <a:pt x="50" y="2475"/>
                  </a:cubicBezTo>
                  <a:close/>
                  <a:moveTo>
                    <a:pt x="50" y="2825"/>
                  </a:moveTo>
                  <a:lnTo>
                    <a:pt x="50" y="2975"/>
                  </a:lnTo>
                  <a:cubicBezTo>
                    <a:pt x="50" y="2989"/>
                    <a:pt x="39" y="3000"/>
                    <a:pt x="25" y="3000"/>
                  </a:cubicBezTo>
                  <a:cubicBezTo>
                    <a:pt x="12" y="3000"/>
                    <a:pt x="0" y="2989"/>
                    <a:pt x="0" y="2975"/>
                  </a:cubicBezTo>
                  <a:lnTo>
                    <a:pt x="0" y="2825"/>
                  </a:lnTo>
                  <a:cubicBezTo>
                    <a:pt x="0" y="2812"/>
                    <a:pt x="12" y="2800"/>
                    <a:pt x="25" y="2800"/>
                  </a:cubicBezTo>
                  <a:cubicBezTo>
                    <a:pt x="39" y="2800"/>
                    <a:pt x="50" y="2812"/>
                    <a:pt x="50" y="2825"/>
                  </a:cubicBezTo>
                  <a:close/>
                  <a:moveTo>
                    <a:pt x="50" y="3175"/>
                  </a:moveTo>
                  <a:lnTo>
                    <a:pt x="50" y="3325"/>
                  </a:lnTo>
                  <a:cubicBezTo>
                    <a:pt x="50" y="3339"/>
                    <a:pt x="39" y="3350"/>
                    <a:pt x="25" y="3350"/>
                  </a:cubicBezTo>
                  <a:cubicBezTo>
                    <a:pt x="12" y="3350"/>
                    <a:pt x="0" y="3339"/>
                    <a:pt x="0" y="3325"/>
                  </a:cubicBezTo>
                  <a:lnTo>
                    <a:pt x="0" y="3175"/>
                  </a:lnTo>
                  <a:cubicBezTo>
                    <a:pt x="0" y="3162"/>
                    <a:pt x="12" y="3150"/>
                    <a:pt x="25" y="3150"/>
                  </a:cubicBezTo>
                  <a:cubicBezTo>
                    <a:pt x="39" y="3150"/>
                    <a:pt x="50" y="3162"/>
                    <a:pt x="50" y="3175"/>
                  </a:cubicBezTo>
                  <a:close/>
                  <a:moveTo>
                    <a:pt x="50" y="3525"/>
                  </a:moveTo>
                  <a:lnTo>
                    <a:pt x="50" y="3675"/>
                  </a:lnTo>
                  <a:cubicBezTo>
                    <a:pt x="50" y="3689"/>
                    <a:pt x="39" y="3700"/>
                    <a:pt x="25" y="3700"/>
                  </a:cubicBezTo>
                  <a:cubicBezTo>
                    <a:pt x="12" y="3700"/>
                    <a:pt x="0" y="3689"/>
                    <a:pt x="0" y="3675"/>
                  </a:cubicBezTo>
                  <a:lnTo>
                    <a:pt x="0" y="3525"/>
                  </a:lnTo>
                  <a:cubicBezTo>
                    <a:pt x="0" y="3512"/>
                    <a:pt x="12" y="3500"/>
                    <a:pt x="25" y="3500"/>
                  </a:cubicBezTo>
                  <a:cubicBezTo>
                    <a:pt x="39" y="3500"/>
                    <a:pt x="50" y="3512"/>
                    <a:pt x="50" y="3525"/>
                  </a:cubicBezTo>
                  <a:close/>
                  <a:moveTo>
                    <a:pt x="50" y="3875"/>
                  </a:moveTo>
                  <a:lnTo>
                    <a:pt x="50" y="4025"/>
                  </a:lnTo>
                  <a:cubicBezTo>
                    <a:pt x="50" y="4039"/>
                    <a:pt x="39" y="4050"/>
                    <a:pt x="25" y="4050"/>
                  </a:cubicBezTo>
                  <a:cubicBezTo>
                    <a:pt x="12" y="4050"/>
                    <a:pt x="0" y="4039"/>
                    <a:pt x="0" y="4025"/>
                  </a:cubicBezTo>
                  <a:lnTo>
                    <a:pt x="0" y="3875"/>
                  </a:lnTo>
                  <a:cubicBezTo>
                    <a:pt x="0" y="3862"/>
                    <a:pt x="12" y="3850"/>
                    <a:pt x="25" y="3850"/>
                  </a:cubicBezTo>
                  <a:cubicBezTo>
                    <a:pt x="39" y="3850"/>
                    <a:pt x="50" y="3862"/>
                    <a:pt x="50" y="3875"/>
                  </a:cubicBezTo>
                  <a:close/>
                  <a:moveTo>
                    <a:pt x="50" y="4225"/>
                  </a:moveTo>
                  <a:lnTo>
                    <a:pt x="50" y="4375"/>
                  </a:lnTo>
                  <a:cubicBezTo>
                    <a:pt x="50" y="4389"/>
                    <a:pt x="39" y="4400"/>
                    <a:pt x="25" y="4400"/>
                  </a:cubicBezTo>
                  <a:cubicBezTo>
                    <a:pt x="12" y="4400"/>
                    <a:pt x="0" y="4389"/>
                    <a:pt x="0" y="4375"/>
                  </a:cubicBezTo>
                  <a:lnTo>
                    <a:pt x="0" y="4225"/>
                  </a:lnTo>
                  <a:cubicBezTo>
                    <a:pt x="0" y="4212"/>
                    <a:pt x="12" y="4200"/>
                    <a:pt x="25" y="4200"/>
                  </a:cubicBezTo>
                  <a:cubicBezTo>
                    <a:pt x="39" y="4200"/>
                    <a:pt x="50" y="4212"/>
                    <a:pt x="50" y="4225"/>
                  </a:cubicBezTo>
                  <a:close/>
                  <a:moveTo>
                    <a:pt x="50" y="4575"/>
                  </a:moveTo>
                  <a:lnTo>
                    <a:pt x="50" y="4725"/>
                  </a:lnTo>
                  <a:cubicBezTo>
                    <a:pt x="50" y="4739"/>
                    <a:pt x="39" y="4750"/>
                    <a:pt x="25" y="4750"/>
                  </a:cubicBezTo>
                  <a:cubicBezTo>
                    <a:pt x="12" y="4750"/>
                    <a:pt x="0" y="4739"/>
                    <a:pt x="0" y="4725"/>
                  </a:cubicBezTo>
                  <a:lnTo>
                    <a:pt x="0" y="4575"/>
                  </a:lnTo>
                  <a:cubicBezTo>
                    <a:pt x="0" y="4562"/>
                    <a:pt x="12" y="4550"/>
                    <a:pt x="25" y="4550"/>
                  </a:cubicBezTo>
                  <a:cubicBezTo>
                    <a:pt x="39" y="4550"/>
                    <a:pt x="50" y="4562"/>
                    <a:pt x="50" y="4575"/>
                  </a:cubicBezTo>
                  <a:close/>
                  <a:moveTo>
                    <a:pt x="50" y="4925"/>
                  </a:moveTo>
                  <a:lnTo>
                    <a:pt x="50" y="5075"/>
                  </a:lnTo>
                  <a:cubicBezTo>
                    <a:pt x="50" y="5089"/>
                    <a:pt x="39" y="5100"/>
                    <a:pt x="25" y="5100"/>
                  </a:cubicBezTo>
                  <a:cubicBezTo>
                    <a:pt x="12" y="5100"/>
                    <a:pt x="0" y="5089"/>
                    <a:pt x="0" y="5075"/>
                  </a:cubicBezTo>
                  <a:lnTo>
                    <a:pt x="0" y="4925"/>
                  </a:lnTo>
                  <a:cubicBezTo>
                    <a:pt x="0" y="4912"/>
                    <a:pt x="12" y="4900"/>
                    <a:pt x="25" y="4900"/>
                  </a:cubicBezTo>
                  <a:cubicBezTo>
                    <a:pt x="39" y="4900"/>
                    <a:pt x="50" y="4912"/>
                    <a:pt x="50" y="4925"/>
                  </a:cubicBezTo>
                  <a:close/>
                  <a:moveTo>
                    <a:pt x="50" y="5275"/>
                  </a:moveTo>
                  <a:lnTo>
                    <a:pt x="50" y="5425"/>
                  </a:lnTo>
                  <a:cubicBezTo>
                    <a:pt x="50" y="5439"/>
                    <a:pt x="39" y="5450"/>
                    <a:pt x="25" y="5450"/>
                  </a:cubicBezTo>
                  <a:cubicBezTo>
                    <a:pt x="12" y="5450"/>
                    <a:pt x="0" y="5439"/>
                    <a:pt x="0" y="5425"/>
                  </a:cubicBezTo>
                  <a:lnTo>
                    <a:pt x="0" y="5275"/>
                  </a:lnTo>
                  <a:cubicBezTo>
                    <a:pt x="0" y="5262"/>
                    <a:pt x="12" y="5250"/>
                    <a:pt x="25" y="5250"/>
                  </a:cubicBezTo>
                  <a:cubicBezTo>
                    <a:pt x="39" y="5250"/>
                    <a:pt x="50" y="5262"/>
                    <a:pt x="50" y="5275"/>
                  </a:cubicBezTo>
                  <a:close/>
                  <a:moveTo>
                    <a:pt x="50" y="5625"/>
                  </a:moveTo>
                  <a:lnTo>
                    <a:pt x="50" y="5775"/>
                  </a:lnTo>
                  <a:cubicBezTo>
                    <a:pt x="50" y="5789"/>
                    <a:pt x="39" y="5800"/>
                    <a:pt x="25" y="5800"/>
                  </a:cubicBezTo>
                  <a:cubicBezTo>
                    <a:pt x="12" y="5800"/>
                    <a:pt x="0" y="5789"/>
                    <a:pt x="0" y="5775"/>
                  </a:cubicBezTo>
                  <a:lnTo>
                    <a:pt x="0" y="5625"/>
                  </a:lnTo>
                  <a:cubicBezTo>
                    <a:pt x="0" y="5612"/>
                    <a:pt x="12" y="5600"/>
                    <a:pt x="25" y="5600"/>
                  </a:cubicBezTo>
                  <a:cubicBezTo>
                    <a:pt x="39" y="5600"/>
                    <a:pt x="50" y="5612"/>
                    <a:pt x="50" y="5625"/>
                  </a:cubicBezTo>
                  <a:close/>
                  <a:moveTo>
                    <a:pt x="50" y="5975"/>
                  </a:moveTo>
                  <a:lnTo>
                    <a:pt x="50" y="6125"/>
                  </a:lnTo>
                  <a:cubicBezTo>
                    <a:pt x="50" y="6139"/>
                    <a:pt x="39" y="6150"/>
                    <a:pt x="25" y="6150"/>
                  </a:cubicBezTo>
                  <a:cubicBezTo>
                    <a:pt x="12" y="6150"/>
                    <a:pt x="0" y="6139"/>
                    <a:pt x="0" y="6125"/>
                  </a:cubicBezTo>
                  <a:lnTo>
                    <a:pt x="0" y="5975"/>
                  </a:lnTo>
                  <a:cubicBezTo>
                    <a:pt x="0" y="5962"/>
                    <a:pt x="12" y="5950"/>
                    <a:pt x="25" y="5950"/>
                  </a:cubicBezTo>
                  <a:cubicBezTo>
                    <a:pt x="39" y="5950"/>
                    <a:pt x="50" y="5962"/>
                    <a:pt x="50" y="5975"/>
                  </a:cubicBezTo>
                  <a:close/>
                  <a:moveTo>
                    <a:pt x="50" y="6325"/>
                  </a:moveTo>
                  <a:lnTo>
                    <a:pt x="50" y="6475"/>
                  </a:lnTo>
                  <a:cubicBezTo>
                    <a:pt x="50" y="6489"/>
                    <a:pt x="39" y="6500"/>
                    <a:pt x="25" y="6500"/>
                  </a:cubicBezTo>
                  <a:cubicBezTo>
                    <a:pt x="12" y="6500"/>
                    <a:pt x="0" y="6489"/>
                    <a:pt x="0" y="6475"/>
                  </a:cubicBezTo>
                  <a:lnTo>
                    <a:pt x="0" y="6325"/>
                  </a:lnTo>
                  <a:cubicBezTo>
                    <a:pt x="0" y="6312"/>
                    <a:pt x="12" y="6300"/>
                    <a:pt x="25" y="6300"/>
                  </a:cubicBezTo>
                  <a:cubicBezTo>
                    <a:pt x="39" y="6300"/>
                    <a:pt x="50" y="6312"/>
                    <a:pt x="50" y="6325"/>
                  </a:cubicBezTo>
                  <a:close/>
                  <a:moveTo>
                    <a:pt x="50" y="6675"/>
                  </a:moveTo>
                  <a:lnTo>
                    <a:pt x="50" y="6825"/>
                  </a:lnTo>
                  <a:cubicBezTo>
                    <a:pt x="50" y="6839"/>
                    <a:pt x="39" y="6850"/>
                    <a:pt x="25" y="6850"/>
                  </a:cubicBezTo>
                  <a:cubicBezTo>
                    <a:pt x="12" y="6850"/>
                    <a:pt x="0" y="6839"/>
                    <a:pt x="0" y="6825"/>
                  </a:cubicBezTo>
                  <a:lnTo>
                    <a:pt x="0" y="6675"/>
                  </a:lnTo>
                  <a:cubicBezTo>
                    <a:pt x="0" y="6662"/>
                    <a:pt x="12" y="6650"/>
                    <a:pt x="25" y="6650"/>
                  </a:cubicBezTo>
                  <a:cubicBezTo>
                    <a:pt x="39" y="6650"/>
                    <a:pt x="50" y="6662"/>
                    <a:pt x="50" y="6675"/>
                  </a:cubicBezTo>
                  <a:close/>
                  <a:moveTo>
                    <a:pt x="50" y="7025"/>
                  </a:moveTo>
                  <a:lnTo>
                    <a:pt x="50" y="7175"/>
                  </a:lnTo>
                  <a:cubicBezTo>
                    <a:pt x="50" y="7189"/>
                    <a:pt x="39" y="7200"/>
                    <a:pt x="25" y="7200"/>
                  </a:cubicBezTo>
                  <a:cubicBezTo>
                    <a:pt x="12" y="7200"/>
                    <a:pt x="0" y="7189"/>
                    <a:pt x="0" y="7175"/>
                  </a:cubicBezTo>
                  <a:lnTo>
                    <a:pt x="0" y="7025"/>
                  </a:lnTo>
                  <a:cubicBezTo>
                    <a:pt x="0" y="7012"/>
                    <a:pt x="12" y="7000"/>
                    <a:pt x="25" y="7000"/>
                  </a:cubicBezTo>
                  <a:cubicBezTo>
                    <a:pt x="39" y="7000"/>
                    <a:pt x="50" y="7012"/>
                    <a:pt x="50" y="7025"/>
                  </a:cubicBezTo>
                  <a:close/>
                  <a:moveTo>
                    <a:pt x="50" y="7375"/>
                  </a:moveTo>
                  <a:lnTo>
                    <a:pt x="50" y="7525"/>
                  </a:lnTo>
                  <a:cubicBezTo>
                    <a:pt x="50" y="7539"/>
                    <a:pt x="39" y="7550"/>
                    <a:pt x="25" y="7550"/>
                  </a:cubicBezTo>
                  <a:cubicBezTo>
                    <a:pt x="12" y="7550"/>
                    <a:pt x="0" y="7539"/>
                    <a:pt x="0" y="7525"/>
                  </a:cubicBezTo>
                  <a:lnTo>
                    <a:pt x="0" y="7375"/>
                  </a:lnTo>
                  <a:cubicBezTo>
                    <a:pt x="0" y="7362"/>
                    <a:pt x="12" y="7350"/>
                    <a:pt x="25" y="7350"/>
                  </a:cubicBezTo>
                  <a:cubicBezTo>
                    <a:pt x="39" y="7350"/>
                    <a:pt x="50" y="7362"/>
                    <a:pt x="50" y="7375"/>
                  </a:cubicBezTo>
                  <a:close/>
                  <a:moveTo>
                    <a:pt x="50" y="7725"/>
                  </a:moveTo>
                  <a:lnTo>
                    <a:pt x="50" y="7875"/>
                  </a:lnTo>
                  <a:cubicBezTo>
                    <a:pt x="50" y="7889"/>
                    <a:pt x="39" y="7900"/>
                    <a:pt x="25" y="7900"/>
                  </a:cubicBezTo>
                  <a:cubicBezTo>
                    <a:pt x="12" y="7900"/>
                    <a:pt x="0" y="7889"/>
                    <a:pt x="0" y="7875"/>
                  </a:cubicBezTo>
                  <a:lnTo>
                    <a:pt x="0" y="7725"/>
                  </a:lnTo>
                  <a:cubicBezTo>
                    <a:pt x="0" y="7712"/>
                    <a:pt x="12" y="7700"/>
                    <a:pt x="25" y="7700"/>
                  </a:cubicBezTo>
                  <a:cubicBezTo>
                    <a:pt x="39" y="7700"/>
                    <a:pt x="50" y="7712"/>
                    <a:pt x="50" y="7725"/>
                  </a:cubicBez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2516" y="1080"/>
              <a:ext cx="1402" cy="420"/>
              <a:chOff x="2516" y="1264"/>
              <a:chExt cx="1402" cy="420"/>
            </a:xfrm>
          </p:grpSpPr>
          <p:sp>
            <p:nvSpPr>
              <p:cNvPr id="58" name="Rectangle 72"/>
              <p:cNvSpPr>
                <a:spLocks noChangeArrowheads="1"/>
              </p:cNvSpPr>
              <p:nvPr/>
            </p:nvSpPr>
            <p:spPr bwMode="auto">
              <a:xfrm>
                <a:off x="2516" y="1264"/>
                <a:ext cx="1227" cy="40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3"/>
              <p:cNvSpPr>
                <a:spLocks noChangeArrowheads="1"/>
              </p:cNvSpPr>
              <p:nvPr/>
            </p:nvSpPr>
            <p:spPr bwMode="auto">
              <a:xfrm>
                <a:off x="2516" y="1264"/>
                <a:ext cx="1402" cy="42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Rectangle 74"/>
            <p:cNvSpPr>
              <a:spLocks noChangeArrowheads="1"/>
            </p:cNvSpPr>
            <p:nvPr/>
          </p:nvSpPr>
          <p:spPr bwMode="auto">
            <a:xfrm>
              <a:off x="2669" y="1123"/>
              <a:ext cx="115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Публічний (державний)</a:t>
              </a:r>
            </a:p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сектор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Freeform 76"/>
            <p:cNvSpPr>
              <a:spLocks noEditPoints="1"/>
            </p:cNvSpPr>
            <p:nvPr/>
          </p:nvSpPr>
          <p:spPr bwMode="auto">
            <a:xfrm>
              <a:off x="3107" y="1474"/>
              <a:ext cx="44" cy="394"/>
            </a:xfrm>
            <a:custGeom>
              <a:avLst/>
              <a:gdLst>
                <a:gd name="T0" fmla="*/ 0 w 400"/>
                <a:gd name="T1" fmla="*/ 0 h 3600"/>
                <a:gd name="T2" fmla="*/ 0 w 400"/>
                <a:gd name="T3" fmla="*/ 0 h 3600"/>
                <a:gd name="T4" fmla="*/ 0 w 400"/>
                <a:gd name="T5" fmla="*/ 0 h 3600"/>
                <a:gd name="T6" fmla="*/ 0 w 400"/>
                <a:gd name="T7" fmla="*/ 0 h 3600"/>
                <a:gd name="T8" fmla="*/ 0 w 400"/>
                <a:gd name="T9" fmla="*/ 0 h 3600"/>
                <a:gd name="T10" fmla="*/ 0 w 400"/>
                <a:gd name="T11" fmla="*/ 0 h 3600"/>
                <a:gd name="T12" fmla="*/ 0 w 400"/>
                <a:gd name="T13" fmla="*/ 0 h 3600"/>
                <a:gd name="T14" fmla="*/ 0 w 400"/>
                <a:gd name="T15" fmla="*/ 0 h 3600"/>
                <a:gd name="T16" fmla="*/ 0 w 400"/>
                <a:gd name="T17" fmla="*/ 0 h 3600"/>
                <a:gd name="T18" fmla="*/ 0 w 400"/>
                <a:gd name="T19" fmla="*/ 0 h 3600"/>
                <a:gd name="T20" fmla="*/ 0 w 400"/>
                <a:gd name="T21" fmla="*/ 0 h 3600"/>
                <a:gd name="T22" fmla="*/ 0 w 400"/>
                <a:gd name="T23" fmla="*/ 0 h 3600"/>
                <a:gd name="T24" fmla="*/ 0 w 400"/>
                <a:gd name="T25" fmla="*/ 0 h 3600"/>
                <a:gd name="T26" fmla="*/ 0 w 400"/>
                <a:gd name="T27" fmla="*/ 0 h 3600"/>
                <a:gd name="T28" fmla="*/ 0 w 4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3600"/>
                <a:gd name="T47" fmla="*/ 400 w 4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3600">
                  <a:moveTo>
                    <a:pt x="234" y="334"/>
                  </a:moveTo>
                  <a:lnTo>
                    <a:pt x="234" y="3267"/>
                  </a:lnTo>
                  <a:cubicBezTo>
                    <a:pt x="234" y="3286"/>
                    <a:pt x="219" y="3300"/>
                    <a:pt x="200" y="3300"/>
                  </a:cubicBezTo>
                  <a:cubicBezTo>
                    <a:pt x="182" y="3300"/>
                    <a:pt x="167" y="3286"/>
                    <a:pt x="167" y="3267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  <a:moveTo>
                    <a:pt x="400" y="3200"/>
                  </a:moveTo>
                  <a:lnTo>
                    <a:pt x="200" y="3600"/>
                  </a:lnTo>
                  <a:lnTo>
                    <a:pt x="0" y="3200"/>
                  </a:lnTo>
                  <a:lnTo>
                    <a:pt x="400" y="32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77"/>
            <p:cNvSpPr>
              <a:spLocks noEditPoints="1"/>
            </p:cNvSpPr>
            <p:nvPr/>
          </p:nvSpPr>
          <p:spPr bwMode="auto">
            <a:xfrm>
              <a:off x="1549" y="1690"/>
              <a:ext cx="1134" cy="6"/>
            </a:xfrm>
            <a:custGeom>
              <a:avLst/>
              <a:gdLst>
                <a:gd name="T0" fmla="*/ 0 w 10350"/>
                <a:gd name="T1" fmla="*/ 0 h 50"/>
                <a:gd name="T2" fmla="*/ 0 w 10350"/>
                <a:gd name="T3" fmla="*/ 0 h 50"/>
                <a:gd name="T4" fmla="*/ 0 w 10350"/>
                <a:gd name="T5" fmla="*/ 0 h 50"/>
                <a:gd name="T6" fmla="*/ 0 w 10350"/>
                <a:gd name="T7" fmla="*/ 0 h 50"/>
                <a:gd name="T8" fmla="*/ 0 w 10350"/>
                <a:gd name="T9" fmla="*/ 0 h 50"/>
                <a:gd name="T10" fmla="*/ 0 w 10350"/>
                <a:gd name="T11" fmla="*/ 0 h 50"/>
                <a:gd name="T12" fmla="*/ 0 w 10350"/>
                <a:gd name="T13" fmla="*/ 0 h 50"/>
                <a:gd name="T14" fmla="*/ 0 w 10350"/>
                <a:gd name="T15" fmla="*/ 0 h 50"/>
                <a:gd name="T16" fmla="*/ 0 w 10350"/>
                <a:gd name="T17" fmla="*/ 0 h 50"/>
                <a:gd name="T18" fmla="*/ 0 w 10350"/>
                <a:gd name="T19" fmla="*/ 0 h 50"/>
                <a:gd name="T20" fmla="*/ 0 w 10350"/>
                <a:gd name="T21" fmla="*/ 0 h 50"/>
                <a:gd name="T22" fmla="*/ 0 w 10350"/>
                <a:gd name="T23" fmla="*/ 0 h 50"/>
                <a:gd name="T24" fmla="*/ 0 w 10350"/>
                <a:gd name="T25" fmla="*/ 0 h 50"/>
                <a:gd name="T26" fmla="*/ 0 w 10350"/>
                <a:gd name="T27" fmla="*/ 0 h 50"/>
                <a:gd name="T28" fmla="*/ 0 w 10350"/>
                <a:gd name="T29" fmla="*/ 0 h 50"/>
                <a:gd name="T30" fmla="*/ 0 w 10350"/>
                <a:gd name="T31" fmla="*/ 0 h 50"/>
                <a:gd name="T32" fmla="*/ 0 w 10350"/>
                <a:gd name="T33" fmla="*/ 0 h 50"/>
                <a:gd name="T34" fmla="*/ 0 w 10350"/>
                <a:gd name="T35" fmla="*/ 0 h 50"/>
                <a:gd name="T36" fmla="*/ 0 w 10350"/>
                <a:gd name="T37" fmla="*/ 0 h 50"/>
                <a:gd name="T38" fmla="*/ 0 w 10350"/>
                <a:gd name="T39" fmla="*/ 0 h 50"/>
                <a:gd name="T40" fmla="*/ 0 w 10350"/>
                <a:gd name="T41" fmla="*/ 0 h 50"/>
                <a:gd name="T42" fmla="*/ 0 w 10350"/>
                <a:gd name="T43" fmla="*/ 0 h 50"/>
                <a:gd name="T44" fmla="*/ 0 w 10350"/>
                <a:gd name="T45" fmla="*/ 0 h 50"/>
                <a:gd name="T46" fmla="*/ 0 w 10350"/>
                <a:gd name="T47" fmla="*/ 0 h 50"/>
                <a:gd name="T48" fmla="*/ 0 w 10350"/>
                <a:gd name="T49" fmla="*/ 0 h 50"/>
                <a:gd name="T50" fmla="*/ 0 w 10350"/>
                <a:gd name="T51" fmla="*/ 0 h 50"/>
                <a:gd name="T52" fmla="*/ 0 w 10350"/>
                <a:gd name="T53" fmla="*/ 0 h 50"/>
                <a:gd name="T54" fmla="*/ 0 w 10350"/>
                <a:gd name="T55" fmla="*/ 0 h 50"/>
                <a:gd name="T56" fmla="*/ 0 w 10350"/>
                <a:gd name="T57" fmla="*/ 0 h 50"/>
                <a:gd name="T58" fmla="*/ 0 w 10350"/>
                <a:gd name="T59" fmla="*/ 0 h 50"/>
                <a:gd name="T60" fmla="*/ 0 w 10350"/>
                <a:gd name="T61" fmla="*/ 0 h 50"/>
                <a:gd name="T62" fmla="*/ 0 w 10350"/>
                <a:gd name="T63" fmla="*/ 0 h 50"/>
                <a:gd name="T64" fmla="*/ 0 w 10350"/>
                <a:gd name="T65" fmla="*/ 0 h 50"/>
                <a:gd name="T66" fmla="*/ 0 w 10350"/>
                <a:gd name="T67" fmla="*/ 0 h 50"/>
                <a:gd name="T68" fmla="*/ 0 w 10350"/>
                <a:gd name="T69" fmla="*/ 0 h 50"/>
                <a:gd name="T70" fmla="*/ 0 w 10350"/>
                <a:gd name="T71" fmla="*/ 0 h 50"/>
                <a:gd name="T72" fmla="*/ 0 w 10350"/>
                <a:gd name="T73" fmla="*/ 0 h 50"/>
                <a:gd name="T74" fmla="*/ 0 w 10350"/>
                <a:gd name="T75" fmla="*/ 0 h 50"/>
                <a:gd name="T76" fmla="*/ 0 w 10350"/>
                <a:gd name="T77" fmla="*/ 0 h 50"/>
                <a:gd name="T78" fmla="*/ 0 w 10350"/>
                <a:gd name="T79" fmla="*/ 0 h 50"/>
                <a:gd name="T80" fmla="*/ 0 w 10350"/>
                <a:gd name="T81" fmla="*/ 0 h 50"/>
                <a:gd name="T82" fmla="*/ 0 w 10350"/>
                <a:gd name="T83" fmla="*/ 0 h 50"/>
                <a:gd name="T84" fmla="*/ 0 w 10350"/>
                <a:gd name="T85" fmla="*/ 0 h 50"/>
                <a:gd name="T86" fmla="*/ 0 w 10350"/>
                <a:gd name="T87" fmla="*/ 0 h 50"/>
                <a:gd name="T88" fmla="*/ 0 w 10350"/>
                <a:gd name="T89" fmla="*/ 0 h 50"/>
                <a:gd name="T90" fmla="*/ 0 w 10350"/>
                <a:gd name="T91" fmla="*/ 0 h 50"/>
                <a:gd name="T92" fmla="*/ 0 w 10350"/>
                <a:gd name="T93" fmla="*/ 0 h 50"/>
                <a:gd name="T94" fmla="*/ 0 w 10350"/>
                <a:gd name="T95" fmla="*/ 0 h 50"/>
                <a:gd name="T96" fmla="*/ 0 w 10350"/>
                <a:gd name="T97" fmla="*/ 0 h 50"/>
                <a:gd name="T98" fmla="*/ 0 w 10350"/>
                <a:gd name="T99" fmla="*/ 0 h 50"/>
                <a:gd name="T100" fmla="*/ 0 w 10350"/>
                <a:gd name="T101" fmla="*/ 0 h 50"/>
                <a:gd name="T102" fmla="*/ 0 w 10350"/>
                <a:gd name="T103" fmla="*/ 0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50"/>
                <a:gd name="T157" fmla="*/ 0 h 50"/>
                <a:gd name="T158" fmla="*/ 10350 w 10350"/>
                <a:gd name="T159" fmla="*/ 50 h 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50" h="50">
                  <a:moveTo>
                    <a:pt x="25" y="0"/>
                  </a:moveTo>
                  <a:lnTo>
                    <a:pt x="175" y="0"/>
                  </a:lnTo>
                  <a:cubicBezTo>
                    <a:pt x="189" y="0"/>
                    <a:pt x="200" y="12"/>
                    <a:pt x="200" y="25"/>
                  </a:cubicBezTo>
                  <a:cubicBezTo>
                    <a:pt x="200" y="39"/>
                    <a:pt x="189" y="50"/>
                    <a:pt x="175" y="50"/>
                  </a:cubicBezTo>
                  <a:lnTo>
                    <a:pt x="25" y="50"/>
                  </a:ln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2" y="0"/>
                    <a:pt x="25" y="0"/>
                  </a:cubicBezTo>
                  <a:close/>
                  <a:moveTo>
                    <a:pt x="375" y="0"/>
                  </a:moveTo>
                  <a:lnTo>
                    <a:pt x="525" y="0"/>
                  </a:lnTo>
                  <a:cubicBezTo>
                    <a:pt x="539" y="0"/>
                    <a:pt x="550" y="12"/>
                    <a:pt x="550" y="25"/>
                  </a:cubicBezTo>
                  <a:cubicBezTo>
                    <a:pt x="550" y="39"/>
                    <a:pt x="539" y="50"/>
                    <a:pt x="525" y="50"/>
                  </a:cubicBezTo>
                  <a:lnTo>
                    <a:pt x="375" y="50"/>
                  </a:lnTo>
                  <a:cubicBezTo>
                    <a:pt x="362" y="50"/>
                    <a:pt x="350" y="39"/>
                    <a:pt x="350" y="25"/>
                  </a:cubicBezTo>
                  <a:cubicBezTo>
                    <a:pt x="350" y="12"/>
                    <a:pt x="362" y="0"/>
                    <a:pt x="375" y="0"/>
                  </a:cubicBezTo>
                  <a:close/>
                  <a:moveTo>
                    <a:pt x="725" y="0"/>
                  </a:moveTo>
                  <a:lnTo>
                    <a:pt x="875" y="0"/>
                  </a:lnTo>
                  <a:cubicBezTo>
                    <a:pt x="889" y="0"/>
                    <a:pt x="900" y="12"/>
                    <a:pt x="900" y="25"/>
                  </a:cubicBezTo>
                  <a:cubicBezTo>
                    <a:pt x="900" y="39"/>
                    <a:pt x="889" y="50"/>
                    <a:pt x="875" y="50"/>
                  </a:cubicBezTo>
                  <a:lnTo>
                    <a:pt x="725" y="50"/>
                  </a:lnTo>
                  <a:cubicBezTo>
                    <a:pt x="712" y="50"/>
                    <a:pt x="700" y="39"/>
                    <a:pt x="700" y="25"/>
                  </a:cubicBezTo>
                  <a:cubicBezTo>
                    <a:pt x="700" y="12"/>
                    <a:pt x="712" y="0"/>
                    <a:pt x="725" y="0"/>
                  </a:cubicBezTo>
                  <a:close/>
                  <a:moveTo>
                    <a:pt x="1075" y="0"/>
                  </a:moveTo>
                  <a:lnTo>
                    <a:pt x="1225" y="0"/>
                  </a:lnTo>
                  <a:cubicBezTo>
                    <a:pt x="1239" y="0"/>
                    <a:pt x="1250" y="12"/>
                    <a:pt x="1250" y="25"/>
                  </a:cubicBezTo>
                  <a:cubicBezTo>
                    <a:pt x="1250" y="39"/>
                    <a:pt x="1239" y="50"/>
                    <a:pt x="1225" y="50"/>
                  </a:cubicBezTo>
                  <a:lnTo>
                    <a:pt x="1075" y="50"/>
                  </a:lnTo>
                  <a:cubicBezTo>
                    <a:pt x="1062" y="50"/>
                    <a:pt x="1050" y="39"/>
                    <a:pt x="1050" y="25"/>
                  </a:cubicBezTo>
                  <a:cubicBezTo>
                    <a:pt x="1050" y="12"/>
                    <a:pt x="1062" y="0"/>
                    <a:pt x="1075" y="0"/>
                  </a:cubicBezTo>
                  <a:close/>
                  <a:moveTo>
                    <a:pt x="1425" y="0"/>
                  </a:moveTo>
                  <a:lnTo>
                    <a:pt x="1575" y="0"/>
                  </a:lnTo>
                  <a:cubicBezTo>
                    <a:pt x="1589" y="0"/>
                    <a:pt x="1600" y="12"/>
                    <a:pt x="1600" y="25"/>
                  </a:cubicBezTo>
                  <a:cubicBezTo>
                    <a:pt x="1600" y="39"/>
                    <a:pt x="1589" y="50"/>
                    <a:pt x="1575" y="50"/>
                  </a:cubicBezTo>
                  <a:lnTo>
                    <a:pt x="1425" y="50"/>
                  </a:lnTo>
                  <a:cubicBezTo>
                    <a:pt x="1412" y="50"/>
                    <a:pt x="1400" y="39"/>
                    <a:pt x="1400" y="25"/>
                  </a:cubicBezTo>
                  <a:cubicBezTo>
                    <a:pt x="1400" y="12"/>
                    <a:pt x="1412" y="0"/>
                    <a:pt x="1425" y="0"/>
                  </a:cubicBezTo>
                  <a:close/>
                  <a:moveTo>
                    <a:pt x="1775" y="0"/>
                  </a:moveTo>
                  <a:lnTo>
                    <a:pt x="1925" y="0"/>
                  </a:lnTo>
                  <a:cubicBezTo>
                    <a:pt x="1939" y="0"/>
                    <a:pt x="1950" y="12"/>
                    <a:pt x="1950" y="25"/>
                  </a:cubicBezTo>
                  <a:cubicBezTo>
                    <a:pt x="1950" y="39"/>
                    <a:pt x="1939" y="50"/>
                    <a:pt x="1925" y="50"/>
                  </a:cubicBezTo>
                  <a:lnTo>
                    <a:pt x="1775" y="50"/>
                  </a:lnTo>
                  <a:cubicBezTo>
                    <a:pt x="1762" y="50"/>
                    <a:pt x="1750" y="39"/>
                    <a:pt x="1750" y="25"/>
                  </a:cubicBezTo>
                  <a:cubicBezTo>
                    <a:pt x="1750" y="12"/>
                    <a:pt x="1762" y="0"/>
                    <a:pt x="1775" y="0"/>
                  </a:cubicBezTo>
                  <a:close/>
                  <a:moveTo>
                    <a:pt x="2125" y="0"/>
                  </a:moveTo>
                  <a:lnTo>
                    <a:pt x="2275" y="0"/>
                  </a:lnTo>
                  <a:cubicBezTo>
                    <a:pt x="2289" y="0"/>
                    <a:pt x="2300" y="12"/>
                    <a:pt x="2300" y="25"/>
                  </a:cubicBezTo>
                  <a:cubicBezTo>
                    <a:pt x="2300" y="39"/>
                    <a:pt x="2289" y="50"/>
                    <a:pt x="2275" y="50"/>
                  </a:cubicBezTo>
                  <a:lnTo>
                    <a:pt x="2125" y="50"/>
                  </a:lnTo>
                  <a:cubicBezTo>
                    <a:pt x="2112" y="50"/>
                    <a:pt x="2100" y="39"/>
                    <a:pt x="2100" y="25"/>
                  </a:cubicBezTo>
                  <a:cubicBezTo>
                    <a:pt x="2100" y="12"/>
                    <a:pt x="2112" y="0"/>
                    <a:pt x="2125" y="0"/>
                  </a:cubicBezTo>
                  <a:close/>
                  <a:moveTo>
                    <a:pt x="2475" y="0"/>
                  </a:moveTo>
                  <a:lnTo>
                    <a:pt x="2625" y="0"/>
                  </a:lnTo>
                  <a:cubicBezTo>
                    <a:pt x="2639" y="0"/>
                    <a:pt x="2650" y="12"/>
                    <a:pt x="2650" y="25"/>
                  </a:cubicBezTo>
                  <a:cubicBezTo>
                    <a:pt x="2650" y="39"/>
                    <a:pt x="2639" y="50"/>
                    <a:pt x="2625" y="50"/>
                  </a:cubicBezTo>
                  <a:lnTo>
                    <a:pt x="2475" y="50"/>
                  </a:lnTo>
                  <a:cubicBezTo>
                    <a:pt x="2462" y="50"/>
                    <a:pt x="2450" y="39"/>
                    <a:pt x="2450" y="25"/>
                  </a:cubicBezTo>
                  <a:cubicBezTo>
                    <a:pt x="2450" y="12"/>
                    <a:pt x="2462" y="0"/>
                    <a:pt x="2475" y="0"/>
                  </a:cubicBezTo>
                  <a:close/>
                  <a:moveTo>
                    <a:pt x="2825" y="0"/>
                  </a:moveTo>
                  <a:lnTo>
                    <a:pt x="2975" y="0"/>
                  </a:lnTo>
                  <a:cubicBezTo>
                    <a:pt x="2989" y="0"/>
                    <a:pt x="3000" y="12"/>
                    <a:pt x="3000" y="25"/>
                  </a:cubicBezTo>
                  <a:cubicBezTo>
                    <a:pt x="3000" y="39"/>
                    <a:pt x="2989" y="50"/>
                    <a:pt x="2975" y="50"/>
                  </a:cubicBezTo>
                  <a:lnTo>
                    <a:pt x="2825" y="50"/>
                  </a:lnTo>
                  <a:cubicBezTo>
                    <a:pt x="2812" y="50"/>
                    <a:pt x="2800" y="39"/>
                    <a:pt x="2800" y="25"/>
                  </a:cubicBezTo>
                  <a:cubicBezTo>
                    <a:pt x="2800" y="12"/>
                    <a:pt x="2812" y="0"/>
                    <a:pt x="2825" y="0"/>
                  </a:cubicBezTo>
                  <a:close/>
                  <a:moveTo>
                    <a:pt x="3175" y="0"/>
                  </a:moveTo>
                  <a:lnTo>
                    <a:pt x="3325" y="0"/>
                  </a:lnTo>
                  <a:cubicBezTo>
                    <a:pt x="3339" y="0"/>
                    <a:pt x="3350" y="12"/>
                    <a:pt x="3350" y="25"/>
                  </a:cubicBezTo>
                  <a:cubicBezTo>
                    <a:pt x="3350" y="39"/>
                    <a:pt x="3339" y="50"/>
                    <a:pt x="3325" y="50"/>
                  </a:cubicBezTo>
                  <a:lnTo>
                    <a:pt x="3175" y="50"/>
                  </a:lnTo>
                  <a:cubicBezTo>
                    <a:pt x="3162" y="50"/>
                    <a:pt x="3150" y="39"/>
                    <a:pt x="3150" y="25"/>
                  </a:cubicBezTo>
                  <a:cubicBezTo>
                    <a:pt x="3150" y="12"/>
                    <a:pt x="3162" y="0"/>
                    <a:pt x="3175" y="0"/>
                  </a:cubicBezTo>
                  <a:close/>
                  <a:moveTo>
                    <a:pt x="3525" y="0"/>
                  </a:moveTo>
                  <a:lnTo>
                    <a:pt x="3675" y="0"/>
                  </a:lnTo>
                  <a:cubicBezTo>
                    <a:pt x="3689" y="0"/>
                    <a:pt x="3700" y="12"/>
                    <a:pt x="3700" y="25"/>
                  </a:cubicBezTo>
                  <a:cubicBezTo>
                    <a:pt x="3700" y="39"/>
                    <a:pt x="3689" y="50"/>
                    <a:pt x="3675" y="50"/>
                  </a:cubicBezTo>
                  <a:lnTo>
                    <a:pt x="3525" y="50"/>
                  </a:lnTo>
                  <a:cubicBezTo>
                    <a:pt x="3512" y="50"/>
                    <a:pt x="3500" y="39"/>
                    <a:pt x="3500" y="25"/>
                  </a:cubicBezTo>
                  <a:cubicBezTo>
                    <a:pt x="3500" y="12"/>
                    <a:pt x="3512" y="0"/>
                    <a:pt x="3525" y="0"/>
                  </a:cubicBezTo>
                  <a:close/>
                  <a:moveTo>
                    <a:pt x="3875" y="0"/>
                  </a:moveTo>
                  <a:lnTo>
                    <a:pt x="4025" y="0"/>
                  </a:lnTo>
                  <a:cubicBezTo>
                    <a:pt x="4039" y="0"/>
                    <a:pt x="4050" y="12"/>
                    <a:pt x="4050" y="25"/>
                  </a:cubicBezTo>
                  <a:cubicBezTo>
                    <a:pt x="4050" y="39"/>
                    <a:pt x="4039" y="50"/>
                    <a:pt x="4025" y="50"/>
                  </a:cubicBezTo>
                  <a:lnTo>
                    <a:pt x="3875" y="50"/>
                  </a:lnTo>
                  <a:cubicBezTo>
                    <a:pt x="3862" y="50"/>
                    <a:pt x="3850" y="39"/>
                    <a:pt x="3850" y="25"/>
                  </a:cubicBezTo>
                  <a:cubicBezTo>
                    <a:pt x="3850" y="12"/>
                    <a:pt x="3862" y="0"/>
                    <a:pt x="3875" y="0"/>
                  </a:cubicBezTo>
                  <a:close/>
                  <a:moveTo>
                    <a:pt x="4225" y="0"/>
                  </a:moveTo>
                  <a:lnTo>
                    <a:pt x="4375" y="0"/>
                  </a:lnTo>
                  <a:cubicBezTo>
                    <a:pt x="4389" y="0"/>
                    <a:pt x="4400" y="12"/>
                    <a:pt x="4400" y="25"/>
                  </a:cubicBezTo>
                  <a:cubicBezTo>
                    <a:pt x="4400" y="39"/>
                    <a:pt x="4389" y="50"/>
                    <a:pt x="4375" y="50"/>
                  </a:cubicBezTo>
                  <a:lnTo>
                    <a:pt x="4225" y="50"/>
                  </a:lnTo>
                  <a:cubicBezTo>
                    <a:pt x="4212" y="50"/>
                    <a:pt x="4200" y="39"/>
                    <a:pt x="4200" y="25"/>
                  </a:cubicBezTo>
                  <a:cubicBezTo>
                    <a:pt x="4200" y="12"/>
                    <a:pt x="4212" y="0"/>
                    <a:pt x="4225" y="0"/>
                  </a:cubicBezTo>
                  <a:close/>
                  <a:moveTo>
                    <a:pt x="4575" y="0"/>
                  </a:moveTo>
                  <a:lnTo>
                    <a:pt x="4725" y="0"/>
                  </a:lnTo>
                  <a:cubicBezTo>
                    <a:pt x="4739" y="0"/>
                    <a:pt x="4750" y="12"/>
                    <a:pt x="4750" y="25"/>
                  </a:cubicBezTo>
                  <a:cubicBezTo>
                    <a:pt x="4750" y="39"/>
                    <a:pt x="4739" y="50"/>
                    <a:pt x="4725" y="50"/>
                  </a:cubicBezTo>
                  <a:lnTo>
                    <a:pt x="4575" y="50"/>
                  </a:lnTo>
                  <a:cubicBezTo>
                    <a:pt x="4562" y="50"/>
                    <a:pt x="4550" y="39"/>
                    <a:pt x="4550" y="25"/>
                  </a:cubicBezTo>
                  <a:cubicBezTo>
                    <a:pt x="4550" y="12"/>
                    <a:pt x="4562" y="0"/>
                    <a:pt x="4575" y="0"/>
                  </a:cubicBezTo>
                  <a:close/>
                  <a:moveTo>
                    <a:pt x="4925" y="0"/>
                  </a:moveTo>
                  <a:lnTo>
                    <a:pt x="5075" y="0"/>
                  </a:lnTo>
                  <a:cubicBezTo>
                    <a:pt x="5089" y="0"/>
                    <a:pt x="5100" y="12"/>
                    <a:pt x="5100" y="25"/>
                  </a:cubicBezTo>
                  <a:cubicBezTo>
                    <a:pt x="5100" y="39"/>
                    <a:pt x="5089" y="50"/>
                    <a:pt x="5075" y="50"/>
                  </a:cubicBezTo>
                  <a:lnTo>
                    <a:pt x="4925" y="50"/>
                  </a:lnTo>
                  <a:cubicBezTo>
                    <a:pt x="4912" y="50"/>
                    <a:pt x="4900" y="39"/>
                    <a:pt x="4900" y="25"/>
                  </a:cubicBezTo>
                  <a:cubicBezTo>
                    <a:pt x="4900" y="12"/>
                    <a:pt x="4912" y="0"/>
                    <a:pt x="4925" y="0"/>
                  </a:cubicBezTo>
                  <a:close/>
                  <a:moveTo>
                    <a:pt x="5275" y="0"/>
                  </a:moveTo>
                  <a:lnTo>
                    <a:pt x="5425" y="0"/>
                  </a:lnTo>
                  <a:cubicBezTo>
                    <a:pt x="5439" y="0"/>
                    <a:pt x="5450" y="12"/>
                    <a:pt x="5450" y="25"/>
                  </a:cubicBezTo>
                  <a:cubicBezTo>
                    <a:pt x="5450" y="39"/>
                    <a:pt x="5439" y="50"/>
                    <a:pt x="5425" y="50"/>
                  </a:cubicBezTo>
                  <a:lnTo>
                    <a:pt x="5275" y="50"/>
                  </a:lnTo>
                  <a:cubicBezTo>
                    <a:pt x="5262" y="50"/>
                    <a:pt x="5250" y="39"/>
                    <a:pt x="5250" y="25"/>
                  </a:cubicBezTo>
                  <a:cubicBezTo>
                    <a:pt x="5250" y="12"/>
                    <a:pt x="5262" y="0"/>
                    <a:pt x="5275" y="0"/>
                  </a:cubicBezTo>
                  <a:close/>
                  <a:moveTo>
                    <a:pt x="5625" y="0"/>
                  </a:moveTo>
                  <a:lnTo>
                    <a:pt x="5775" y="0"/>
                  </a:lnTo>
                  <a:cubicBezTo>
                    <a:pt x="5789" y="0"/>
                    <a:pt x="5800" y="12"/>
                    <a:pt x="5800" y="25"/>
                  </a:cubicBezTo>
                  <a:cubicBezTo>
                    <a:pt x="5800" y="39"/>
                    <a:pt x="5789" y="50"/>
                    <a:pt x="5775" y="50"/>
                  </a:cubicBezTo>
                  <a:lnTo>
                    <a:pt x="5625" y="50"/>
                  </a:lnTo>
                  <a:cubicBezTo>
                    <a:pt x="5612" y="50"/>
                    <a:pt x="5600" y="39"/>
                    <a:pt x="5600" y="25"/>
                  </a:cubicBezTo>
                  <a:cubicBezTo>
                    <a:pt x="5600" y="12"/>
                    <a:pt x="5612" y="0"/>
                    <a:pt x="5625" y="0"/>
                  </a:cubicBezTo>
                  <a:close/>
                  <a:moveTo>
                    <a:pt x="5975" y="0"/>
                  </a:moveTo>
                  <a:lnTo>
                    <a:pt x="6125" y="0"/>
                  </a:lnTo>
                  <a:cubicBezTo>
                    <a:pt x="6139" y="0"/>
                    <a:pt x="6150" y="12"/>
                    <a:pt x="6150" y="25"/>
                  </a:cubicBezTo>
                  <a:cubicBezTo>
                    <a:pt x="6150" y="39"/>
                    <a:pt x="6139" y="50"/>
                    <a:pt x="6125" y="50"/>
                  </a:cubicBezTo>
                  <a:lnTo>
                    <a:pt x="5975" y="50"/>
                  </a:lnTo>
                  <a:cubicBezTo>
                    <a:pt x="5962" y="50"/>
                    <a:pt x="5950" y="39"/>
                    <a:pt x="5950" y="25"/>
                  </a:cubicBezTo>
                  <a:cubicBezTo>
                    <a:pt x="5950" y="12"/>
                    <a:pt x="5962" y="0"/>
                    <a:pt x="5975" y="0"/>
                  </a:cubicBezTo>
                  <a:close/>
                  <a:moveTo>
                    <a:pt x="6325" y="0"/>
                  </a:moveTo>
                  <a:lnTo>
                    <a:pt x="6475" y="0"/>
                  </a:lnTo>
                  <a:cubicBezTo>
                    <a:pt x="6489" y="0"/>
                    <a:pt x="6500" y="12"/>
                    <a:pt x="6500" y="25"/>
                  </a:cubicBezTo>
                  <a:cubicBezTo>
                    <a:pt x="6500" y="39"/>
                    <a:pt x="6489" y="50"/>
                    <a:pt x="6475" y="50"/>
                  </a:cubicBezTo>
                  <a:lnTo>
                    <a:pt x="6325" y="50"/>
                  </a:lnTo>
                  <a:cubicBezTo>
                    <a:pt x="6312" y="50"/>
                    <a:pt x="6300" y="39"/>
                    <a:pt x="6300" y="25"/>
                  </a:cubicBezTo>
                  <a:cubicBezTo>
                    <a:pt x="6300" y="12"/>
                    <a:pt x="6312" y="0"/>
                    <a:pt x="6325" y="0"/>
                  </a:cubicBezTo>
                  <a:close/>
                  <a:moveTo>
                    <a:pt x="6675" y="0"/>
                  </a:moveTo>
                  <a:lnTo>
                    <a:pt x="6825" y="0"/>
                  </a:lnTo>
                  <a:cubicBezTo>
                    <a:pt x="6839" y="0"/>
                    <a:pt x="6850" y="12"/>
                    <a:pt x="6850" y="25"/>
                  </a:cubicBezTo>
                  <a:cubicBezTo>
                    <a:pt x="6850" y="39"/>
                    <a:pt x="6839" y="50"/>
                    <a:pt x="6825" y="50"/>
                  </a:cubicBezTo>
                  <a:lnTo>
                    <a:pt x="6675" y="50"/>
                  </a:lnTo>
                  <a:cubicBezTo>
                    <a:pt x="6662" y="50"/>
                    <a:pt x="6650" y="39"/>
                    <a:pt x="6650" y="25"/>
                  </a:cubicBezTo>
                  <a:cubicBezTo>
                    <a:pt x="6650" y="12"/>
                    <a:pt x="6662" y="0"/>
                    <a:pt x="6675" y="0"/>
                  </a:cubicBezTo>
                  <a:close/>
                  <a:moveTo>
                    <a:pt x="7025" y="0"/>
                  </a:moveTo>
                  <a:lnTo>
                    <a:pt x="7175" y="0"/>
                  </a:lnTo>
                  <a:cubicBezTo>
                    <a:pt x="7189" y="0"/>
                    <a:pt x="7200" y="12"/>
                    <a:pt x="7200" y="25"/>
                  </a:cubicBezTo>
                  <a:cubicBezTo>
                    <a:pt x="7200" y="39"/>
                    <a:pt x="7189" y="50"/>
                    <a:pt x="7175" y="50"/>
                  </a:cubicBezTo>
                  <a:lnTo>
                    <a:pt x="7025" y="50"/>
                  </a:lnTo>
                  <a:cubicBezTo>
                    <a:pt x="7012" y="50"/>
                    <a:pt x="7000" y="39"/>
                    <a:pt x="7000" y="25"/>
                  </a:cubicBezTo>
                  <a:cubicBezTo>
                    <a:pt x="7000" y="12"/>
                    <a:pt x="7012" y="0"/>
                    <a:pt x="7025" y="0"/>
                  </a:cubicBezTo>
                  <a:close/>
                  <a:moveTo>
                    <a:pt x="7375" y="0"/>
                  </a:moveTo>
                  <a:lnTo>
                    <a:pt x="7525" y="0"/>
                  </a:lnTo>
                  <a:cubicBezTo>
                    <a:pt x="7539" y="0"/>
                    <a:pt x="7550" y="12"/>
                    <a:pt x="7550" y="25"/>
                  </a:cubicBezTo>
                  <a:cubicBezTo>
                    <a:pt x="7550" y="39"/>
                    <a:pt x="7539" y="50"/>
                    <a:pt x="7525" y="50"/>
                  </a:cubicBezTo>
                  <a:lnTo>
                    <a:pt x="7375" y="50"/>
                  </a:lnTo>
                  <a:cubicBezTo>
                    <a:pt x="7362" y="50"/>
                    <a:pt x="7350" y="39"/>
                    <a:pt x="7350" y="25"/>
                  </a:cubicBezTo>
                  <a:cubicBezTo>
                    <a:pt x="7350" y="12"/>
                    <a:pt x="7362" y="0"/>
                    <a:pt x="7375" y="0"/>
                  </a:cubicBezTo>
                  <a:close/>
                  <a:moveTo>
                    <a:pt x="7725" y="0"/>
                  </a:moveTo>
                  <a:lnTo>
                    <a:pt x="7875" y="0"/>
                  </a:lnTo>
                  <a:cubicBezTo>
                    <a:pt x="7889" y="0"/>
                    <a:pt x="7900" y="12"/>
                    <a:pt x="7900" y="25"/>
                  </a:cubicBezTo>
                  <a:cubicBezTo>
                    <a:pt x="7900" y="39"/>
                    <a:pt x="7889" y="50"/>
                    <a:pt x="7875" y="50"/>
                  </a:cubicBezTo>
                  <a:lnTo>
                    <a:pt x="7725" y="50"/>
                  </a:lnTo>
                  <a:cubicBezTo>
                    <a:pt x="7712" y="50"/>
                    <a:pt x="7700" y="39"/>
                    <a:pt x="7700" y="25"/>
                  </a:cubicBezTo>
                  <a:cubicBezTo>
                    <a:pt x="7700" y="12"/>
                    <a:pt x="7712" y="0"/>
                    <a:pt x="7725" y="0"/>
                  </a:cubicBezTo>
                  <a:close/>
                  <a:moveTo>
                    <a:pt x="8075" y="0"/>
                  </a:moveTo>
                  <a:lnTo>
                    <a:pt x="8225" y="0"/>
                  </a:lnTo>
                  <a:cubicBezTo>
                    <a:pt x="8239" y="0"/>
                    <a:pt x="8250" y="12"/>
                    <a:pt x="8250" y="25"/>
                  </a:cubicBezTo>
                  <a:cubicBezTo>
                    <a:pt x="8250" y="39"/>
                    <a:pt x="8239" y="50"/>
                    <a:pt x="8225" y="50"/>
                  </a:cubicBezTo>
                  <a:lnTo>
                    <a:pt x="8075" y="50"/>
                  </a:lnTo>
                  <a:cubicBezTo>
                    <a:pt x="8062" y="50"/>
                    <a:pt x="8050" y="39"/>
                    <a:pt x="8050" y="25"/>
                  </a:cubicBezTo>
                  <a:cubicBezTo>
                    <a:pt x="8050" y="12"/>
                    <a:pt x="8062" y="0"/>
                    <a:pt x="8075" y="0"/>
                  </a:cubicBezTo>
                  <a:close/>
                  <a:moveTo>
                    <a:pt x="8425" y="0"/>
                  </a:moveTo>
                  <a:lnTo>
                    <a:pt x="8575" y="0"/>
                  </a:lnTo>
                  <a:cubicBezTo>
                    <a:pt x="8589" y="0"/>
                    <a:pt x="8600" y="12"/>
                    <a:pt x="8600" y="25"/>
                  </a:cubicBezTo>
                  <a:cubicBezTo>
                    <a:pt x="8600" y="39"/>
                    <a:pt x="8589" y="50"/>
                    <a:pt x="8575" y="50"/>
                  </a:cubicBezTo>
                  <a:lnTo>
                    <a:pt x="8425" y="50"/>
                  </a:lnTo>
                  <a:cubicBezTo>
                    <a:pt x="8412" y="50"/>
                    <a:pt x="8400" y="39"/>
                    <a:pt x="8400" y="25"/>
                  </a:cubicBezTo>
                  <a:cubicBezTo>
                    <a:pt x="8400" y="12"/>
                    <a:pt x="8412" y="0"/>
                    <a:pt x="8425" y="0"/>
                  </a:cubicBezTo>
                  <a:close/>
                  <a:moveTo>
                    <a:pt x="8775" y="0"/>
                  </a:moveTo>
                  <a:lnTo>
                    <a:pt x="8925" y="0"/>
                  </a:lnTo>
                  <a:cubicBezTo>
                    <a:pt x="8939" y="0"/>
                    <a:pt x="8950" y="12"/>
                    <a:pt x="8950" y="25"/>
                  </a:cubicBezTo>
                  <a:cubicBezTo>
                    <a:pt x="8950" y="39"/>
                    <a:pt x="8939" y="50"/>
                    <a:pt x="8925" y="50"/>
                  </a:cubicBezTo>
                  <a:lnTo>
                    <a:pt x="8775" y="50"/>
                  </a:lnTo>
                  <a:cubicBezTo>
                    <a:pt x="8762" y="50"/>
                    <a:pt x="8750" y="39"/>
                    <a:pt x="8750" y="25"/>
                  </a:cubicBezTo>
                  <a:cubicBezTo>
                    <a:pt x="8750" y="12"/>
                    <a:pt x="8762" y="0"/>
                    <a:pt x="8775" y="0"/>
                  </a:cubicBezTo>
                  <a:close/>
                  <a:moveTo>
                    <a:pt x="9125" y="0"/>
                  </a:moveTo>
                  <a:lnTo>
                    <a:pt x="9275" y="0"/>
                  </a:lnTo>
                  <a:cubicBezTo>
                    <a:pt x="9289" y="0"/>
                    <a:pt x="9300" y="12"/>
                    <a:pt x="9300" y="25"/>
                  </a:cubicBezTo>
                  <a:cubicBezTo>
                    <a:pt x="9300" y="39"/>
                    <a:pt x="9289" y="50"/>
                    <a:pt x="9275" y="50"/>
                  </a:cubicBezTo>
                  <a:lnTo>
                    <a:pt x="9125" y="50"/>
                  </a:lnTo>
                  <a:cubicBezTo>
                    <a:pt x="9112" y="50"/>
                    <a:pt x="9100" y="39"/>
                    <a:pt x="9100" y="25"/>
                  </a:cubicBezTo>
                  <a:cubicBezTo>
                    <a:pt x="9100" y="12"/>
                    <a:pt x="9112" y="0"/>
                    <a:pt x="9125" y="0"/>
                  </a:cubicBezTo>
                  <a:close/>
                  <a:moveTo>
                    <a:pt x="9475" y="0"/>
                  </a:moveTo>
                  <a:lnTo>
                    <a:pt x="9625" y="0"/>
                  </a:lnTo>
                  <a:cubicBezTo>
                    <a:pt x="9639" y="0"/>
                    <a:pt x="9650" y="12"/>
                    <a:pt x="9650" y="25"/>
                  </a:cubicBezTo>
                  <a:cubicBezTo>
                    <a:pt x="9650" y="39"/>
                    <a:pt x="9639" y="50"/>
                    <a:pt x="9625" y="50"/>
                  </a:cubicBezTo>
                  <a:lnTo>
                    <a:pt x="9475" y="50"/>
                  </a:lnTo>
                  <a:cubicBezTo>
                    <a:pt x="9462" y="50"/>
                    <a:pt x="9450" y="39"/>
                    <a:pt x="9450" y="25"/>
                  </a:cubicBezTo>
                  <a:cubicBezTo>
                    <a:pt x="9450" y="12"/>
                    <a:pt x="9462" y="0"/>
                    <a:pt x="9475" y="0"/>
                  </a:cubicBezTo>
                  <a:close/>
                  <a:moveTo>
                    <a:pt x="9825" y="0"/>
                  </a:moveTo>
                  <a:lnTo>
                    <a:pt x="9975" y="0"/>
                  </a:lnTo>
                  <a:cubicBezTo>
                    <a:pt x="9989" y="0"/>
                    <a:pt x="10000" y="12"/>
                    <a:pt x="10000" y="25"/>
                  </a:cubicBezTo>
                  <a:cubicBezTo>
                    <a:pt x="10000" y="39"/>
                    <a:pt x="9989" y="50"/>
                    <a:pt x="9975" y="50"/>
                  </a:cubicBezTo>
                  <a:lnTo>
                    <a:pt x="9825" y="50"/>
                  </a:lnTo>
                  <a:cubicBezTo>
                    <a:pt x="9812" y="50"/>
                    <a:pt x="9800" y="39"/>
                    <a:pt x="9800" y="25"/>
                  </a:cubicBezTo>
                  <a:cubicBezTo>
                    <a:pt x="9800" y="12"/>
                    <a:pt x="9812" y="0"/>
                    <a:pt x="9825" y="0"/>
                  </a:cubicBezTo>
                  <a:close/>
                  <a:moveTo>
                    <a:pt x="10175" y="0"/>
                  </a:moveTo>
                  <a:lnTo>
                    <a:pt x="10325" y="0"/>
                  </a:lnTo>
                  <a:cubicBezTo>
                    <a:pt x="10339" y="0"/>
                    <a:pt x="10350" y="12"/>
                    <a:pt x="10350" y="25"/>
                  </a:cubicBezTo>
                  <a:cubicBezTo>
                    <a:pt x="10350" y="39"/>
                    <a:pt x="10339" y="50"/>
                    <a:pt x="10325" y="50"/>
                  </a:cubicBezTo>
                  <a:lnTo>
                    <a:pt x="10175" y="50"/>
                  </a:lnTo>
                  <a:cubicBezTo>
                    <a:pt x="10162" y="50"/>
                    <a:pt x="10150" y="39"/>
                    <a:pt x="10150" y="25"/>
                  </a:cubicBezTo>
                  <a:cubicBezTo>
                    <a:pt x="10150" y="12"/>
                    <a:pt x="10162" y="0"/>
                    <a:pt x="10175" y="0"/>
                  </a:cubicBez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2516" y="1868"/>
              <a:ext cx="1227" cy="410"/>
              <a:chOff x="2516" y="2052"/>
              <a:chExt cx="1227" cy="410"/>
            </a:xfrm>
          </p:grpSpPr>
          <p:sp>
            <p:nvSpPr>
              <p:cNvPr id="56" name="Rectangle 79"/>
              <p:cNvSpPr>
                <a:spLocks noChangeArrowheads="1"/>
              </p:cNvSpPr>
              <p:nvPr/>
            </p:nvSpPr>
            <p:spPr bwMode="auto">
              <a:xfrm>
                <a:off x="2516" y="2052"/>
                <a:ext cx="1227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80"/>
              <p:cNvSpPr>
                <a:spLocks noChangeArrowheads="1"/>
              </p:cNvSpPr>
              <p:nvPr/>
            </p:nvSpPr>
            <p:spPr bwMode="auto">
              <a:xfrm>
                <a:off x="2516" y="2052"/>
                <a:ext cx="1227" cy="41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Rectangle 81"/>
            <p:cNvSpPr>
              <a:spLocks noChangeArrowheads="1"/>
            </p:cNvSpPr>
            <p:nvPr/>
          </p:nvSpPr>
          <p:spPr bwMode="auto">
            <a:xfrm>
              <a:off x="2727" y="1908"/>
              <a:ext cx="95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Приватний проект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Компанія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82"/>
            <p:cNvSpPr>
              <a:spLocks noChangeArrowheads="1"/>
            </p:cNvSpPr>
            <p:nvPr/>
          </p:nvSpPr>
          <p:spPr bwMode="auto">
            <a:xfrm>
              <a:off x="3239" y="2047"/>
              <a:ext cx="28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(SPV)</a:t>
              </a:r>
            </a:p>
          </p:txBody>
        </p:sp>
        <p:sp>
          <p:nvSpPr>
            <p:cNvPr id="16" name="Freeform 83"/>
            <p:cNvSpPr>
              <a:spLocks noEditPoints="1"/>
            </p:cNvSpPr>
            <p:nvPr/>
          </p:nvSpPr>
          <p:spPr bwMode="auto">
            <a:xfrm>
              <a:off x="2688" y="1690"/>
              <a:ext cx="6" cy="175"/>
            </a:xfrm>
            <a:custGeom>
              <a:avLst/>
              <a:gdLst>
                <a:gd name="T0" fmla="*/ 0 w 50"/>
                <a:gd name="T1" fmla="*/ 0 h 1600"/>
                <a:gd name="T2" fmla="*/ 0 w 50"/>
                <a:gd name="T3" fmla="*/ 0 h 1600"/>
                <a:gd name="T4" fmla="*/ 0 w 50"/>
                <a:gd name="T5" fmla="*/ 0 h 1600"/>
                <a:gd name="T6" fmla="*/ 0 w 50"/>
                <a:gd name="T7" fmla="*/ 0 h 1600"/>
                <a:gd name="T8" fmla="*/ 0 w 50"/>
                <a:gd name="T9" fmla="*/ 0 h 1600"/>
                <a:gd name="T10" fmla="*/ 0 w 50"/>
                <a:gd name="T11" fmla="*/ 0 h 1600"/>
                <a:gd name="T12" fmla="*/ 0 w 50"/>
                <a:gd name="T13" fmla="*/ 0 h 1600"/>
                <a:gd name="T14" fmla="*/ 0 w 50"/>
                <a:gd name="T15" fmla="*/ 0 h 1600"/>
                <a:gd name="T16" fmla="*/ 0 w 50"/>
                <a:gd name="T17" fmla="*/ 0 h 1600"/>
                <a:gd name="T18" fmla="*/ 0 w 50"/>
                <a:gd name="T19" fmla="*/ 0 h 1600"/>
                <a:gd name="T20" fmla="*/ 0 w 50"/>
                <a:gd name="T21" fmla="*/ 0 h 1600"/>
                <a:gd name="T22" fmla="*/ 0 w 50"/>
                <a:gd name="T23" fmla="*/ 0 h 1600"/>
                <a:gd name="T24" fmla="*/ 0 w 50"/>
                <a:gd name="T25" fmla="*/ 0 h 1600"/>
                <a:gd name="T26" fmla="*/ 0 w 50"/>
                <a:gd name="T27" fmla="*/ 0 h 1600"/>
                <a:gd name="T28" fmla="*/ 0 w 50"/>
                <a:gd name="T29" fmla="*/ 0 h 1600"/>
                <a:gd name="T30" fmla="*/ 0 w 50"/>
                <a:gd name="T31" fmla="*/ 0 h 1600"/>
                <a:gd name="T32" fmla="*/ 0 w 50"/>
                <a:gd name="T33" fmla="*/ 0 h 1600"/>
                <a:gd name="T34" fmla="*/ 0 w 50"/>
                <a:gd name="T35" fmla="*/ 0 h 1600"/>
                <a:gd name="T36" fmla="*/ 0 w 50"/>
                <a:gd name="T37" fmla="*/ 0 h 1600"/>
                <a:gd name="T38" fmla="*/ 0 w 50"/>
                <a:gd name="T39" fmla="*/ 0 h 1600"/>
                <a:gd name="T40" fmla="*/ 0 w 50"/>
                <a:gd name="T41" fmla="*/ 0 h 1600"/>
                <a:gd name="T42" fmla="*/ 0 w 50"/>
                <a:gd name="T43" fmla="*/ 0 h 1600"/>
                <a:gd name="T44" fmla="*/ 0 w 50"/>
                <a:gd name="T45" fmla="*/ 0 h 1600"/>
                <a:gd name="T46" fmla="*/ 0 w 50"/>
                <a:gd name="T47" fmla="*/ 0 h 1600"/>
                <a:gd name="T48" fmla="*/ 0 w 50"/>
                <a:gd name="T49" fmla="*/ 0 h 1600"/>
                <a:gd name="T50" fmla="*/ 0 w 50"/>
                <a:gd name="T51" fmla="*/ 0 h 1600"/>
                <a:gd name="T52" fmla="*/ 0 w 50"/>
                <a:gd name="T53" fmla="*/ 0 h 1600"/>
                <a:gd name="T54" fmla="*/ 0 w 50"/>
                <a:gd name="T55" fmla="*/ 0 h 1600"/>
                <a:gd name="T56" fmla="*/ 0 w 50"/>
                <a:gd name="T57" fmla="*/ 0 h 1600"/>
                <a:gd name="T58" fmla="*/ 0 w 50"/>
                <a:gd name="T59" fmla="*/ 0 h 1600"/>
                <a:gd name="T60" fmla="*/ 0 w 50"/>
                <a:gd name="T61" fmla="*/ 0 h 1600"/>
                <a:gd name="T62" fmla="*/ 0 w 50"/>
                <a:gd name="T63" fmla="*/ 0 h 1600"/>
                <a:gd name="T64" fmla="*/ 0 w 50"/>
                <a:gd name="T65" fmla="*/ 0 h 1600"/>
                <a:gd name="T66" fmla="*/ 0 w 50"/>
                <a:gd name="T67" fmla="*/ 0 h 1600"/>
                <a:gd name="T68" fmla="*/ 0 w 50"/>
                <a:gd name="T69" fmla="*/ 0 h 1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"/>
                <a:gd name="T106" fmla="*/ 0 h 1600"/>
                <a:gd name="T107" fmla="*/ 50 w 50"/>
                <a:gd name="T108" fmla="*/ 1600 h 1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" h="1600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2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2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2"/>
                    <a:pt x="12" y="350"/>
                    <a:pt x="25" y="350"/>
                  </a:cubicBezTo>
                  <a:cubicBezTo>
                    <a:pt x="39" y="350"/>
                    <a:pt x="50" y="362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2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2"/>
                    <a:pt x="12" y="700"/>
                    <a:pt x="25" y="700"/>
                  </a:cubicBezTo>
                  <a:cubicBezTo>
                    <a:pt x="39" y="700"/>
                    <a:pt x="50" y="712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2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2"/>
                    <a:pt x="12" y="1050"/>
                    <a:pt x="25" y="1050"/>
                  </a:cubicBezTo>
                  <a:cubicBezTo>
                    <a:pt x="39" y="1050"/>
                    <a:pt x="50" y="1062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2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2"/>
                    <a:pt x="12" y="1400"/>
                    <a:pt x="25" y="1400"/>
                  </a:cubicBezTo>
                  <a:cubicBezTo>
                    <a:pt x="39" y="1400"/>
                    <a:pt x="50" y="1412"/>
                    <a:pt x="50" y="1425"/>
                  </a:cubicBez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3226" y="1641"/>
              <a:ext cx="132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Договір </a:t>
              </a:r>
              <a:r>
                <a:rPr lang="uk-UA" sz="1800" kern="0" dirty="0">
                  <a:solidFill>
                    <a:srgbClr val="002060"/>
                  </a:solidFill>
                  <a:latin typeface="Arial" panose="020B0604020202020204" pitchFamily="34" charset="0"/>
                </a:rPr>
                <a:t>с</a:t>
              </a:r>
              <a:r>
                <a:rPr kumimoji="0" lang="uk-UA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пільної</a:t>
              </a: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діяльність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4312" y="1868"/>
              <a:ext cx="1286" cy="455"/>
              <a:chOff x="4312" y="2052"/>
              <a:chExt cx="1286" cy="455"/>
            </a:xfrm>
          </p:grpSpPr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4312" y="2052"/>
                <a:ext cx="1227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87"/>
              <p:cNvSpPr>
                <a:spLocks noChangeArrowheads="1"/>
              </p:cNvSpPr>
              <p:nvPr/>
            </p:nvSpPr>
            <p:spPr bwMode="auto">
              <a:xfrm>
                <a:off x="4312" y="2052"/>
                <a:ext cx="1286" cy="455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Rectangle 88"/>
            <p:cNvSpPr>
              <a:spLocks noChangeArrowheads="1"/>
            </p:cNvSpPr>
            <p:nvPr/>
          </p:nvSpPr>
          <p:spPr bwMode="auto">
            <a:xfrm>
              <a:off x="4522" y="2040"/>
              <a:ext cx="98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Фінансові установи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932" y="979"/>
              <a:ext cx="45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Власний 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капітал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743" y="1978"/>
              <a:ext cx="573" cy="44"/>
            </a:xfrm>
            <a:custGeom>
              <a:avLst/>
              <a:gdLst>
                <a:gd name="T0" fmla="*/ 0 w 2617"/>
                <a:gd name="T1" fmla="*/ 0 h 200"/>
                <a:gd name="T2" fmla="*/ 0 w 2617"/>
                <a:gd name="T3" fmla="*/ 0 h 200"/>
                <a:gd name="T4" fmla="*/ 0 w 2617"/>
                <a:gd name="T5" fmla="*/ 0 h 200"/>
                <a:gd name="T6" fmla="*/ 0 w 2617"/>
                <a:gd name="T7" fmla="*/ 0 h 200"/>
                <a:gd name="T8" fmla="*/ 0 w 2617"/>
                <a:gd name="T9" fmla="*/ 0 h 200"/>
                <a:gd name="T10" fmla="*/ 0 w 2617"/>
                <a:gd name="T11" fmla="*/ 0 h 200"/>
                <a:gd name="T12" fmla="*/ 0 w 2617"/>
                <a:gd name="T13" fmla="*/ 0 h 200"/>
                <a:gd name="T14" fmla="*/ 0 w 2617"/>
                <a:gd name="T15" fmla="*/ 0 h 200"/>
                <a:gd name="T16" fmla="*/ 0 w 2617"/>
                <a:gd name="T17" fmla="*/ 0 h 200"/>
                <a:gd name="T18" fmla="*/ 0 w 2617"/>
                <a:gd name="T19" fmla="*/ 0 h 200"/>
                <a:gd name="T20" fmla="*/ 0 w 2617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17"/>
                <a:gd name="T34" fmla="*/ 0 h 200"/>
                <a:gd name="T35" fmla="*/ 2617 w 2617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17" h="200">
                  <a:moveTo>
                    <a:pt x="2600" y="117"/>
                  </a:move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lnTo>
                    <a:pt x="2600" y="84"/>
                  </a:lnTo>
                  <a:cubicBezTo>
                    <a:pt x="2610" y="84"/>
                    <a:pt x="2617" y="91"/>
                    <a:pt x="2617" y="100"/>
                  </a:cubicBezTo>
                  <a:cubicBezTo>
                    <a:pt x="2617" y="110"/>
                    <a:pt x="2610" y="117"/>
                    <a:pt x="2600" y="117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Freeform 92"/>
            <p:cNvSpPr>
              <a:spLocks noEditPoints="1"/>
            </p:cNvSpPr>
            <p:nvPr/>
          </p:nvSpPr>
          <p:spPr bwMode="auto">
            <a:xfrm>
              <a:off x="3743" y="2109"/>
              <a:ext cx="569" cy="44"/>
            </a:xfrm>
            <a:custGeom>
              <a:avLst/>
              <a:gdLst>
                <a:gd name="T0" fmla="*/ 0 w 2600"/>
                <a:gd name="T1" fmla="*/ 0 h 200"/>
                <a:gd name="T2" fmla="*/ 0 w 2600"/>
                <a:gd name="T3" fmla="*/ 0 h 200"/>
                <a:gd name="T4" fmla="*/ 0 w 2600"/>
                <a:gd name="T5" fmla="*/ 0 h 200"/>
                <a:gd name="T6" fmla="*/ 0 w 2600"/>
                <a:gd name="T7" fmla="*/ 0 h 200"/>
                <a:gd name="T8" fmla="*/ 0 w 2600"/>
                <a:gd name="T9" fmla="*/ 0 h 200"/>
                <a:gd name="T10" fmla="*/ 0 w 2600"/>
                <a:gd name="T11" fmla="*/ 0 h 200"/>
                <a:gd name="T12" fmla="*/ 0 w 2600"/>
                <a:gd name="T13" fmla="*/ 0 h 200"/>
                <a:gd name="T14" fmla="*/ 0 w 2600"/>
                <a:gd name="T15" fmla="*/ 0 h 200"/>
                <a:gd name="T16" fmla="*/ 0 w 2600"/>
                <a:gd name="T17" fmla="*/ 0 h 200"/>
                <a:gd name="T18" fmla="*/ 0 w 2600"/>
                <a:gd name="T19" fmla="*/ 0 h 200"/>
                <a:gd name="T20" fmla="*/ 0 w 2600"/>
                <a:gd name="T21" fmla="*/ 0 h 200"/>
                <a:gd name="T22" fmla="*/ 0 w 2600"/>
                <a:gd name="T23" fmla="*/ 0 h 200"/>
                <a:gd name="T24" fmla="*/ 0 w 2600"/>
                <a:gd name="T25" fmla="*/ 0 h 200"/>
                <a:gd name="T26" fmla="*/ 0 w 2600"/>
                <a:gd name="T27" fmla="*/ 0 h 200"/>
                <a:gd name="T28" fmla="*/ 0 w 2600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0"/>
                <a:gd name="T46" fmla="*/ 0 h 200"/>
                <a:gd name="T47" fmla="*/ 2600 w 2600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0" h="200">
                  <a:moveTo>
                    <a:pt x="2434" y="117"/>
                  </a:move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lnTo>
                    <a:pt x="2434" y="84"/>
                  </a:lnTo>
                  <a:cubicBezTo>
                    <a:pt x="2443" y="84"/>
                    <a:pt x="2450" y="91"/>
                    <a:pt x="2450" y="100"/>
                  </a:cubicBezTo>
                  <a:cubicBezTo>
                    <a:pt x="2450" y="110"/>
                    <a:pt x="2443" y="117"/>
                    <a:pt x="2434" y="117"/>
                  </a:cubicBezTo>
                  <a:close/>
                  <a:moveTo>
                    <a:pt x="2400" y="0"/>
                  </a:moveTo>
                  <a:lnTo>
                    <a:pt x="2600" y="100"/>
                  </a:lnTo>
                  <a:lnTo>
                    <a:pt x="2400" y="200"/>
                  </a:lnTo>
                  <a:lnTo>
                    <a:pt x="2400" y="0"/>
                  </a:ln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4015" y="1804"/>
              <a:ext cx="13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lt-L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$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3889" y="2209"/>
              <a:ext cx="49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Кредит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887" y="2297"/>
              <a:ext cx="1437" cy="602"/>
              <a:chOff x="887" y="2481"/>
              <a:chExt cx="1437" cy="602"/>
            </a:xfrm>
          </p:grpSpPr>
          <p:sp>
            <p:nvSpPr>
              <p:cNvPr id="52" name="Rectangle 96"/>
              <p:cNvSpPr>
                <a:spLocks noChangeArrowheads="1"/>
              </p:cNvSpPr>
              <p:nvPr/>
            </p:nvSpPr>
            <p:spPr bwMode="auto">
              <a:xfrm>
                <a:off x="983" y="2481"/>
                <a:ext cx="1341" cy="60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97"/>
              <p:cNvSpPr>
                <a:spLocks noChangeArrowheads="1"/>
              </p:cNvSpPr>
              <p:nvPr/>
            </p:nvSpPr>
            <p:spPr bwMode="auto">
              <a:xfrm>
                <a:off x="887" y="2481"/>
                <a:ext cx="1437" cy="602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076" y="2323"/>
              <a:ext cx="737" cy="1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Консультанти</a:t>
              </a:r>
              <a:r>
                <a:rPr kumimoji="0" lang="lt-L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: </a:t>
              </a: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>
              <a:off x="1302" y="2606"/>
              <a:ext cx="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Rectangle 102"/>
            <p:cNvSpPr>
              <a:spLocks noChangeArrowheads="1"/>
            </p:cNvSpPr>
            <p:nvPr/>
          </p:nvSpPr>
          <p:spPr bwMode="auto">
            <a:xfrm>
              <a:off x="1241" y="2475"/>
              <a:ext cx="39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Фінанси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Rectangle 103"/>
            <p:cNvSpPr>
              <a:spLocks noChangeArrowheads="1"/>
            </p:cNvSpPr>
            <p:nvPr/>
          </p:nvSpPr>
          <p:spPr bwMode="auto">
            <a:xfrm>
              <a:off x="1302" y="2746"/>
              <a:ext cx="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Rectangle 104"/>
            <p:cNvSpPr>
              <a:spLocks noChangeArrowheads="1"/>
            </p:cNvSpPr>
            <p:nvPr/>
          </p:nvSpPr>
          <p:spPr bwMode="auto">
            <a:xfrm>
              <a:off x="1241" y="2619"/>
              <a:ext cx="31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Право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Freeform 105"/>
            <p:cNvSpPr>
              <a:spLocks noEditPoints="1"/>
            </p:cNvSpPr>
            <p:nvPr/>
          </p:nvSpPr>
          <p:spPr bwMode="auto">
            <a:xfrm>
              <a:off x="2324" y="2419"/>
              <a:ext cx="371" cy="41"/>
            </a:xfrm>
            <a:custGeom>
              <a:avLst/>
              <a:gdLst>
                <a:gd name="T0" fmla="*/ 0 w 4834"/>
                <a:gd name="T1" fmla="*/ 0 h 400"/>
                <a:gd name="T2" fmla="*/ 0 w 4834"/>
                <a:gd name="T3" fmla="*/ 0 h 400"/>
                <a:gd name="T4" fmla="*/ 0 w 4834"/>
                <a:gd name="T5" fmla="*/ 0 h 400"/>
                <a:gd name="T6" fmla="*/ 0 w 4834"/>
                <a:gd name="T7" fmla="*/ 0 h 400"/>
                <a:gd name="T8" fmla="*/ 0 w 4834"/>
                <a:gd name="T9" fmla="*/ 0 h 400"/>
                <a:gd name="T10" fmla="*/ 0 w 4834"/>
                <a:gd name="T11" fmla="*/ 0 h 400"/>
                <a:gd name="T12" fmla="*/ 0 w 4834"/>
                <a:gd name="T13" fmla="*/ 0 h 400"/>
                <a:gd name="T14" fmla="*/ 0 w 4834"/>
                <a:gd name="T15" fmla="*/ 0 h 400"/>
                <a:gd name="T16" fmla="*/ 0 w 4834"/>
                <a:gd name="T17" fmla="*/ 0 h 400"/>
                <a:gd name="T18" fmla="*/ 0 w 4834"/>
                <a:gd name="T19" fmla="*/ 0 h 400"/>
                <a:gd name="T20" fmla="*/ 0 w 48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34"/>
                <a:gd name="T34" fmla="*/ 0 h 400"/>
                <a:gd name="T35" fmla="*/ 4834 w 48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34" h="400">
                  <a:moveTo>
                    <a:pt x="334" y="167"/>
                  </a:moveTo>
                  <a:lnTo>
                    <a:pt x="4800" y="167"/>
                  </a:lnTo>
                  <a:cubicBezTo>
                    <a:pt x="4819" y="167"/>
                    <a:pt x="4834" y="182"/>
                    <a:pt x="4834" y="200"/>
                  </a:cubicBezTo>
                  <a:cubicBezTo>
                    <a:pt x="4834" y="219"/>
                    <a:pt x="4819" y="234"/>
                    <a:pt x="4800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106"/>
            <p:cNvSpPr>
              <a:spLocks noEditPoints="1"/>
            </p:cNvSpPr>
            <p:nvPr/>
          </p:nvSpPr>
          <p:spPr bwMode="auto">
            <a:xfrm>
              <a:off x="2669" y="2263"/>
              <a:ext cx="44" cy="179"/>
            </a:xfrm>
            <a:custGeom>
              <a:avLst/>
              <a:gdLst>
                <a:gd name="T0" fmla="*/ 0 w 400"/>
                <a:gd name="T1" fmla="*/ 0 h 1634"/>
                <a:gd name="T2" fmla="*/ 0 w 400"/>
                <a:gd name="T3" fmla="*/ 0 h 1634"/>
                <a:gd name="T4" fmla="*/ 0 w 400"/>
                <a:gd name="T5" fmla="*/ 0 h 1634"/>
                <a:gd name="T6" fmla="*/ 0 w 400"/>
                <a:gd name="T7" fmla="*/ 0 h 1634"/>
                <a:gd name="T8" fmla="*/ 0 w 400"/>
                <a:gd name="T9" fmla="*/ 0 h 1634"/>
                <a:gd name="T10" fmla="*/ 0 w 400"/>
                <a:gd name="T11" fmla="*/ 0 h 1634"/>
                <a:gd name="T12" fmla="*/ 0 w 400"/>
                <a:gd name="T13" fmla="*/ 0 h 1634"/>
                <a:gd name="T14" fmla="*/ 0 w 400"/>
                <a:gd name="T15" fmla="*/ 0 h 1634"/>
                <a:gd name="T16" fmla="*/ 0 w 400"/>
                <a:gd name="T17" fmla="*/ 0 h 1634"/>
                <a:gd name="T18" fmla="*/ 0 w 400"/>
                <a:gd name="T19" fmla="*/ 0 h 1634"/>
                <a:gd name="T20" fmla="*/ 0 w 400"/>
                <a:gd name="T21" fmla="*/ 0 h 16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34"/>
                <a:gd name="T35" fmla="*/ 400 w 400"/>
                <a:gd name="T36" fmla="*/ 1634 h 16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34">
                  <a:moveTo>
                    <a:pt x="234" y="334"/>
                  </a:moveTo>
                  <a:lnTo>
                    <a:pt x="234" y="1600"/>
                  </a:lnTo>
                  <a:cubicBezTo>
                    <a:pt x="234" y="1619"/>
                    <a:pt x="219" y="1634"/>
                    <a:pt x="200" y="1634"/>
                  </a:cubicBezTo>
                  <a:cubicBezTo>
                    <a:pt x="182" y="1634"/>
                    <a:pt x="167" y="1619"/>
                    <a:pt x="167" y="1600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107"/>
            <p:cNvSpPr>
              <a:spLocks noEditPoints="1"/>
            </p:cNvSpPr>
            <p:nvPr/>
          </p:nvSpPr>
          <p:spPr bwMode="auto">
            <a:xfrm>
              <a:off x="3107" y="2263"/>
              <a:ext cx="44" cy="788"/>
            </a:xfrm>
            <a:custGeom>
              <a:avLst/>
              <a:gdLst>
                <a:gd name="T0" fmla="*/ 0 w 400"/>
                <a:gd name="T1" fmla="*/ 0 h 7200"/>
                <a:gd name="T2" fmla="*/ 0 w 400"/>
                <a:gd name="T3" fmla="*/ 0 h 7200"/>
                <a:gd name="T4" fmla="*/ 0 w 400"/>
                <a:gd name="T5" fmla="*/ 0 h 7200"/>
                <a:gd name="T6" fmla="*/ 0 w 400"/>
                <a:gd name="T7" fmla="*/ 0 h 7200"/>
                <a:gd name="T8" fmla="*/ 0 w 400"/>
                <a:gd name="T9" fmla="*/ 0 h 7200"/>
                <a:gd name="T10" fmla="*/ 0 w 400"/>
                <a:gd name="T11" fmla="*/ 0 h 7200"/>
                <a:gd name="T12" fmla="*/ 0 w 400"/>
                <a:gd name="T13" fmla="*/ 0 h 7200"/>
                <a:gd name="T14" fmla="*/ 0 w 400"/>
                <a:gd name="T15" fmla="*/ 0 h 7200"/>
                <a:gd name="T16" fmla="*/ 0 w 400"/>
                <a:gd name="T17" fmla="*/ 0 h 7200"/>
                <a:gd name="T18" fmla="*/ 0 w 400"/>
                <a:gd name="T19" fmla="*/ 0 h 7200"/>
                <a:gd name="T20" fmla="*/ 0 w 400"/>
                <a:gd name="T21" fmla="*/ 0 h 7200"/>
                <a:gd name="T22" fmla="*/ 0 w 400"/>
                <a:gd name="T23" fmla="*/ 0 h 7200"/>
                <a:gd name="T24" fmla="*/ 0 w 400"/>
                <a:gd name="T25" fmla="*/ 0 h 7200"/>
                <a:gd name="T26" fmla="*/ 0 w 400"/>
                <a:gd name="T27" fmla="*/ 0 h 7200"/>
                <a:gd name="T28" fmla="*/ 0 w 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7200"/>
                <a:gd name="T47" fmla="*/ 400 w 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7200">
                  <a:moveTo>
                    <a:pt x="234" y="334"/>
                  </a:moveTo>
                  <a:lnTo>
                    <a:pt x="234" y="6867"/>
                  </a:lnTo>
                  <a:cubicBezTo>
                    <a:pt x="234" y="6886"/>
                    <a:pt x="219" y="6900"/>
                    <a:pt x="200" y="6900"/>
                  </a:cubicBezTo>
                  <a:cubicBezTo>
                    <a:pt x="182" y="6900"/>
                    <a:pt x="167" y="6886"/>
                    <a:pt x="167" y="6867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  <a:moveTo>
                    <a:pt x="400" y="6800"/>
                  </a:moveTo>
                  <a:lnTo>
                    <a:pt x="200" y="7200"/>
                  </a:lnTo>
                  <a:lnTo>
                    <a:pt x="0" y="6800"/>
                  </a:lnTo>
                  <a:lnTo>
                    <a:pt x="400" y="68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Line 108"/>
            <p:cNvSpPr>
              <a:spLocks noChangeShapeType="1"/>
            </p:cNvSpPr>
            <p:nvPr/>
          </p:nvSpPr>
          <p:spPr bwMode="auto">
            <a:xfrm>
              <a:off x="1903" y="3051"/>
              <a:ext cx="2540" cy="1"/>
            </a:xfrm>
            <a:prstGeom prst="line">
              <a:avLst/>
            </a:prstGeom>
            <a:noFill/>
            <a:ln w="7938" cap="rnd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109"/>
            <p:cNvSpPr>
              <a:spLocks noEditPoints="1"/>
            </p:cNvSpPr>
            <p:nvPr/>
          </p:nvSpPr>
          <p:spPr bwMode="auto">
            <a:xfrm>
              <a:off x="1881" y="3048"/>
              <a:ext cx="44" cy="178"/>
            </a:xfrm>
            <a:custGeom>
              <a:avLst/>
              <a:gdLst>
                <a:gd name="T0" fmla="*/ 0 w 400"/>
                <a:gd name="T1" fmla="*/ 0 h 1633"/>
                <a:gd name="T2" fmla="*/ 0 w 400"/>
                <a:gd name="T3" fmla="*/ 0 h 1633"/>
                <a:gd name="T4" fmla="*/ 0 w 400"/>
                <a:gd name="T5" fmla="*/ 0 h 1633"/>
                <a:gd name="T6" fmla="*/ 0 w 400"/>
                <a:gd name="T7" fmla="*/ 0 h 1633"/>
                <a:gd name="T8" fmla="*/ 0 w 400"/>
                <a:gd name="T9" fmla="*/ 0 h 1633"/>
                <a:gd name="T10" fmla="*/ 0 w 400"/>
                <a:gd name="T11" fmla="*/ 0 h 1633"/>
                <a:gd name="T12" fmla="*/ 0 w 400"/>
                <a:gd name="T13" fmla="*/ 0 h 1633"/>
                <a:gd name="T14" fmla="*/ 0 w 400"/>
                <a:gd name="T15" fmla="*/ 0 h 1633"/>
                <a:gd name="T16" fmla="*/ 0 w 400"/>
                <a:gd name="T17" fmla="*/ 0 h 1633"/>
                <a:gd name="T18" fmla="*/ 0 w 400"/>
                <a:gd name="T19" fmla="*/ 0 h 1633"/>
                <a:gd name="T20" fmla="*/ 0 w 400"/>
                <a:gd name="T21" fmla="*/ 0 h 1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33"/>
                <a:gd name="T35" fmla="*/ 400 w 400"/>
                <a:gd name="T36" fmla="*/ 1633 h 16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33">
                  <a:moveTo>
                    <a:pt x="234" y="33"/>
                  </a:moveTo>
                  <a:lnTo>
                    <a:pt x="234" y="1300"/>
                  </a:lnTo>
                  <a:cubicBezTo>
                    <a:pt x="234" y="1319"/>
                    <a:pt x="219" y="1333"/>
                    <a:pt x="200" y="1333"/>
                  </a:cubicBezTo>
                  <a:cubicBezTo>
                    <a:pt x="182" y="1333"/>
                    <a:pt x="167" y="1319"/>
                    <a:pt x="167" y="13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33"/>
                  </a:moveTo>
                  <a:lnTo>
                    <a:pt x="200" y="1633"/>
                  </a:lnTo>
                  <a:lnTo>
                    <a:pt x="0" y="1233"/>
                  </a:lnTo>
                  <a:lnTo>
                    <a:pt x="400" y="1233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Freeform 110"/>
            <p:cNvSpPr>
              <a:spLocks noEditPoints="1"/>
            </p:cNvSpPr>
            <p:nvPr/>
          </p:nvSpPr>
          <p:spPr bwMode="auto">
            <a:xfrm>
              <a:off x="4422" y="3048"/>
              <a:ext cx="43" cy="178"/>
            </a:xfrm>
            <a:custGeom>
              <a:avLst/>
              <a:gdLst>
                <a:gd name="T0" fmla="*/ 0 w 200"/>
                <a:gd name="T1" fmla="*/ 0 h 816"/>
                <a:gd name="T2" fmla="*/ 0 w 200"/>
                <a:gd name="T3" fmla="*/ 0 h 816"/>
                <a:gd name="T4" fmla="*/ 0 w 200"/>
                <a:gd name="T5" fmla="*/ 0 h 816"/>
                <a:gd name="T6" fmla="*/ 0 w 200"/>
                <a:gd name="T7" fmla="*/ 0 h 816"/>
                <a:gd name="T8" fmla="*/ 0 w 200"/>
                <a:gd name="T9" fmla="*/ 0 h 816"/>
                <a:gd name="T10" fmla="*/ 0 w 200"/>
                <a:gd name="T11" fmla="*/ 0 h 816"/>
                <a:gd name="T12" fmla="*/ 0 w 200"/>
                <a:gd name="T13" fmla="*/ 0 h 816"/>
                <a:gd name="T14" fmla="*/ 0 w 200"/>
                <a:gd name="T15" fmla="*/ 0 h 816"/>
                <a:gd name="T16" fmla="*/ 0 w 200"/>
                <a:gd name="T17" fmla="*/ 0 h 816"/>
                <a:gd name="T18" fmla="*/ 0 w 200"/>
                <a:gd name="T19" fmla="*/ 0 h 816"/>
                <a:gd name="T20" fmla="*/ 0 w 200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816"/>
                <a:gd name="T35" fmla="*/ 200 w 200"/>
                <a:gd name="T36" fmla="*/ 816 h 8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816">
                  <a:moveTo>
                    <a:pt x="117" y="16"/>
                  </a:moveTo>
                  <a:lnTo>
                    <a:pt x="117" y="650"/>
                  </a:lnTo>
                  <a:cubicBezTo>
                    <a:pt x="117" y="659"/>
                    <a:pt x="110" y="666"/>
                    <a:pt x="100" y="666"/>
                  </a:cubicBezTo>
                  <a:cubicBezTo>
                    <a:pt x="91" y="666"/>
                    <a:pt x="84" y="659"/>
                    <a:pt x="84" y="650"/>
                  </a:cubicBezTo>
                  <a:lnTo>
                    <a:pt x="84" y="16"/>
                  </a:lnTo>
                  <a:cubicBezTo>
                    <a:pt x="84" y="7"/>
                    <a:pt x="91" y="0"/>
                    <a:pt x="100" y="0"/>
                  </a:cubicBezTo>
                  <a:cubicBezTo>
                    <a:pt x="110" y="0"/>
                    <a:pt x="117" y="7"/>
                    <a:pt x="117" y="16"/>
                  </a:cubicBezTo>
                  <a:close/>
                  <a:moveTo>
                    <a:pt x="200" y="616"/>
                  </a:moveTo>
                  <a:lnTo>
                    <a:pt x="100" y="816"/>
                  </a:lnTo>
                  <a:lnTo>
                    <a:pt x="0" y="616"/>
                  </a:lnTo>
                  <a:lnTo>
                    <a:pt x="200" y="616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7" name="Group 111"/>
            <p:cNvGrpSpPr>
              <a:grpSpLocks/>
            </p:cNvGrpSpPr>
            <p:nvPr/>
          </p:nvGrpSpPr>
          <p:grpSpPr bwMode="auto">
            <a:xfrm>
              <a:off x="1333" y="3226"/>
              <a:ext cx="1139" cy="410"/>
              <a:chOff x="1333" y="3410"/>
              <a:chExt cx="1139" cy="410"/>
            </a:xfrm>
          </p:grpSpPr>
          <p:sp>
            <p:nvSpPr>
              <p:cNvPr id="50" name="Rectangle 112"/>
              <p:cNvSpPr>
                <a:spLocks noChangeArrowheads="1"/>
              </p:cNvSpPr>
              <p:nvPr/>
            </p:nvSpPr>
            <p:spPr bwMode="auto">
              <a:xfrm>
                <a:off x="1333" y="3410"/>
                <a:ext cx="1139" cy="41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113"/>
              <p:cNvSpPr>
                <a:spLocks noChangeArrowheads="1"/>
              </p:cNvSpPr>
              <p:nvPr/>
            </p:nvSpPr>
            <p:spPr bwMode="auto">
              <a:xfrm>
                <a:off x="1333" y="3410"/>
                <a:ext cx="1139" cy="410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" name="Rectangle 115"/>
            <p:cNvSpPr>
              <a:spLocks noChangeArrowheads="1"/>
            </p:cNvSpPr>
            <p:nvPr/>
          </p:nvSpPr>
          <p:spPr bwMode="auto">
            <a:xfrm>
              <a:off x="1613" y="3301"/>
              <a:ext cx="56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Будівельна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компанія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39" name="Group 116"/>
            <p:cNvGrpSpPr>
              <a:grpSpLocks/>
            </p:cNvGrpSpPr>
            <p:nvPr/>
          </p:nvGrpSpPr>
          <p:grpSpPr bwMode="auto">
            <a:xfrm>
              <a:off x="3918" y="3226"/>
              <a:ext cx="1139" cy="410"/>
              <a:chOff x="3918" y="3410"/>
              <a:chExt cx="1139" cy="410"/>
            </a:xfrm>
          </p:grpSpPr>
          <p:sp>
            <p:nvSpPr>
              <p:cNvPr id="48" name="Rectangle 117"/>
              <p:cNvSpPr>
                <a:spLocks noChangeArrowheads="1"/>
              </p:cNvSpPr>
              <p:nvPr/>
            </p:nvSpPr>
            <p:spPr bwMode="auto">
              <a:xfrm>
                <a:off x="3918" y="3410"/>
                <a:ext cx="1139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118"/>
              <p:cNvSpPr>
                <a:spLocks noChangeArrowheads="1"/>
              </p:cNvSpPr>
              <p:nvPr/>
            </p:nvSpPr>
            <p:spPr bwMode="auto">
              <a:xfrm>
                <a:off x="3918" y="3410"/>
                <a:ext cx="1139" cy="41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" name="Rectangle 119"/>
            <p:cNvSpPr>
              <a:spLocks noChangeArrowheads="1"/>
            </p:cNvSpPr>
            <p:nvPr/>
          </p:nvSpPr>
          <p:spPr bwMode="auto">
            <a:xfrm>
              <a:off x="4355" y="3266"/>
              <a:ext cx="24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O&amp;M</a:t>
              </a:r>
            </a:p>
          </p:txBody>
        </p:sp>
        <p:sp>
          <p:nvSpPr>
            <p:cNvPr id="41" name="Rectangle 120"/>
            <p:cNvSpPr>
              <a:spLocks noChangeArrowheads="1"/>
            </p:cNvSpPr>
            <p:nvPr/>
          </p:nvSpPr>
          <p:spPr bwMode="auto">
            <a:xfrm>
              <a:off x="4215" y="3476"/>
              <a:ext cx="5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Оператор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42" name="Group 121"/>
            <p:cNvGrpSpPr>
              <a:grpSpLocks/>
            </p:cNvGrpSpPr>
            <p:nvPr/>
          </p:nvGrpSpPr>
          <p:grpSpPr bwMode="auto">
            <a:xfrm>
              <a:off x="2604" y="3226"/>
              <a:ext cx="1182" cy="410"/>
              <a:chOff x="2604" y="3410"/>
              <a:chExt cx="1182" cy="410"/>
            </a:xfrm>
          </p:grpSpPr>
          <p:sp>
            <p:nvSpPr>
              <p:cNvPr id="46" name="Rectangle 122"/>
              <p:cNvSpPr>
                <a:spLocks noChangeArrowheads="1"/>
              </p:cNvSpPr>
              <p:nvPr/>
            </p:nvSpPr>
            <p:spPr bwMode="auto">
              <a:xfrm>
                <a:off x="2604" y="3410"/>
                <a:ext cx="1182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123"/>
              <p:cNvSpPr>
                <a:spLocks noChangeArrowheads="1"/>
              </p:cNvSpPr>
              <p:nvPr/>
            </p:nvSpPr>
            <p:spPr bwMode="auto">
              <a:xfrm>
                <a:off x="2604" y="3410"/>
                <a:ext cx="1182" cy="41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>
              <a:off x="2675" y="3266"/>
              <a:ext cx="10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Обладнання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/</a:t>
              </a: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Системи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Rectangle 125"/>
            <p:cNvSpPr>
              <a:spLocks noChangeArrowheads="1"/>
            </p:cNvSpPr>
            <p:nvPr/>
          </p:nvSpPr>
          <p:spPr bwMode="auto">
            <a:xfrm>
              <a:off x="2825" y="3476"/>
              <a:ext cx="7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Постачальники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Freeform 126"/>
            <p:cNvSpPr>
              <a:spLocks noEditPoints="1"/>
            </p:cNvSpPr>
            <p:nvPr/>
          </p:nvSpPr>
          <p:spPr bwMode="auto">
            <a:xfrm>
              <a:off x="3107" y="3048"/>
              <a:ext cx="44" cy="178"/>
            </a:xfrm>
            <a:custGeom>
              <a:avLst/>
              <a:gdLst>
                <a:gd name="T0" fmla="*/ 0 w 400"/>
                <a:gd name="T1" fmla="*/ 0 h 1633"/>
                <a:gd name="T2" fmla="*/ 0 w 400"/>
                <a:gd name="T3" fmla="*/ 0 h 1633"/>
                <a:gd name="T4" fmla="*/ 0 w 400"/>
                <a:gd name="T5" fmla="*/ 0 h 1633"/>
                <a:gd name="T6" fmla="*/ 0 w 400"/>
                <a:gd name="T7" fmla="*/ 0 h 1633"/>
                <a:gd name="T8" fmla="*/ 0 w 400"/>
                <a:gd name="T9" fmla="*/ 0 h 1633"/>
                <a:gd name="T10" fmla="*/ 0 w 400"/>
                <a:gd name="T11" fmla="*/ 0 h 1633"/>
                <a:gd name="T12" fmla="*/ 0 w 400"/>
                <a:gd name="T13" fmla="*/ 0 h 1633"/>
                <a:gd name="T14" fmla="*/ 0 w 400"/>
                <a:gd name="T15" fmla="*/ 0 h 1633"/>
                <a:gd name="T16" fmla="*/ 0 w 400"/>
                <a:gd name="T17" fmla="*/ 0 h 1633"/>
                <a:gd name="T18" fmla="*/ 0 w 400"/>
                <a:gd name="T19" fmla="*/ 0 h 1633"/>
                <a:gd name="T20" fmla="*/ 0 w 400"/>
                <a:gd name="T21" fmla="*/ 0 h 1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33"/>
                <a:gd name="T35" fmla="*/ 400 w 400"/>
                <a:gd name="T36" fmla="*/ 1633 h 16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33">
                  <a:moveTo>
                    <a:pt x="234" y="33"/>
                  </a:moveTo>
                  <a:lnTo>
                    <a:pt x="234" y="1300"/>
                  </a:lnTo>
                  <a:cubicBezTo>
                    <a:pt x="234" y="1319"/>
                    <a:pt x="219" y="1333"/>
                    <a:pt x="200" y="1333"/>
                  </a:cubicBezTo>
                  <a:cubicBezTo>
                    <a:pt x="182" y="1333"/>
                    <a:pt x="167" y="1319"/>
                    <a:pt x="167" y="13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33"/>
                  </a:moveTo>
                  <a:lnTo>
                    <a:pt x="200" y="1633"/>
                  </a:lnTo>
                  <a:lnTo>
                    <a:pt x="0" y="1233"/>
                  </a:lnTo>
                  <a:lnTo>
                    <a:pt x="400" y="1233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32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9006709" cy="535732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Міжнародна практика </a:t>
            </a:r>
          </a:p>
        </p:txBody>
      </p:sp>
      <p:graphicFrame>
        <p:nvGraphicFramePr>
          <p:cNvPr id="16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93708"/>
              </p:ext>
            </p:extLst>
          </p:nvPr>
        </p:nvGraphicFramePr>
        <p:xfrm>
          <a:off x="1324805" y="2476241"/>
          <a:ext cx="9632229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4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Типи моделей ДПП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Модель, що основана</a:t>
                      </a:r>
                      <a:r>
                        <a:rPr lang="uk-UA" sz="1300" baseline="0" noProof="0" dirty="0">
                          <a:effectLst/>
                        </a:rPr>
                        <a:t> на інфраструктурі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Модель окремих</a:t>
                      </a:r>
                      <a:r>
                        <a:rPr lang="uk-UA" sz="1300" baseline="0" noProof="0" dirty="0">
                          <a:effectLst/>
                        </a:rPr>
                        <a:t> </a:t>
                      </a:r>
                      <a:r>
                        <a:rPr lang="uk-UA" sz="1300" noProof="0" dirty="0">
                          <a:effectLst/>
                        </a:rPr>
                        <a:t>клінічних послуг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Комплексна модель</a:t>
                      </a:r>
                      <a:r>
                        <a:rPr lang="uk-UA" sz="1300" baseline="0" noProof="0" dirty="0">
                          <a:effectLst/>
                        </a:rPr>
                        <a:t> ДПП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Компоненти</a:t>
                      </a:r>
                      <a:r>
                        <a:rPr lang="uk-UA" sz="1300" baseline="0" noProof="0" dirty="0">
                          <a:effectLst/>
                        </a:rPr>
                        <a:t> моделі ДПП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Інфраструктура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Фінансування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Не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клінічні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послуги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Послуги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клінічної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підтримки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Клінічні послуги 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Інфраструктура + фінансування + клінічні та не клінічні послуги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Відповідальність приватних партнерів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Проектування, будівництво, фінансування та обслуговування приміщення. Не клінічні послуги: пральня, кафе. Служби клінічної підтримки: наприклад, лабораторія, радіологія.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Надання</a:t>
                      </a:r>
                      <a:r>
                        <a:rPr lang="uk-UA" sz="13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окремих клінічних послуг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Проектування, будівництво, фінансування, експлуатація об'єктів та надання клінічних та не клінічних послуг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Типова модель ДПП </a:t>
                      </a:r>
                      <a:r>
                        <a:rPr lang="en-US" sz="1300" noProof="0" dirty="0">
                          <a:effectLst/>
                        </a:rPr>
                        <a:t> </a:t>
                      </a:r>
                      <a:r>
                        <a:rPr lang="uk-UA" sz="1300" noProof="0" dirty="0">
                          <a:effectLst/>
                        </a:rPr>
                        <a:t>назва</a:t>
                      </a:r>
                      <a:r>
                        <a:rPr lang="en-US" sz="1300" noProof="0" dirty="0">
                          <a:effectLst/>
                        </a:rPr>
                        <a:t>(</a:t>
                      </a:r>
                      <a:r>
                        <a:rPr lang="uk-UA" sz="1300" noProof="0" dirty="0">
                          <a:effectLst/>
                        </a:rPr>
                        <a:t>и</a:t>
                      </a:r>
                      <a:r>
                        <a:rPr lang="en-US" sz="1300" noProof="0" dirty="0">
                          <a:effectLst/>
                        </a:rPr>
                        <a:t>)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DBFM, DBFMO, DBOT, PFI, </a:t>
                      </a: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Інфраструктурне ДПП</a:t>
                      </a:r>
                      <a:r>
                        <a:rPr lang="en-US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Контракти операційні та з обслуговування </a:t>
                      </a:r>
                      <a:r>
                        <a:rPr lang="en-US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(O&amp;M)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Operate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(DBOD), клінічне ДПП, інтегроване ДПП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/>
                        <a:t>Вплив медичної допомоги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Менший 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Середній 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Вищий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Stačiakampis 5"/>
          <p:cNvSpPr/>
          <p:nvPr/>
        </p:nvSpPr>
        <p:spPr>
          <a:xfrm>
            <a:off x="1219658" y="821967"/>
            <a:ext cx="9737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buFont typeface="Wingdings" panose="05000000000000000000" pitchFamily="2" charset="2"/>
              <a:buChar char="§"/>
            </a:pPr>
            <a:endParaRPr lang="uk-UA" sz="1600" dirty="0">
              <a:solidFill>
                <a:schemeClr val="tx1">
                  <a:lumMod val="75000"/>
                </a:schemeClr>
              </a:solidFill>
              <a:latin typeface="Calibri"/>
              <a:ea typeface="Calibri" panose="020F0502020204030204" pitchFamily="34" charset="0"/>
            </a:endParaRPr>
          </a:p>
          <a:p>
            <a:pPr marL="285750" indent="-285750" defTabSz="1218987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За оцінками 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Project Finance and Infrastructure Journal 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в світі є приблизно 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600 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інфраструктурних проектів/об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’</a:t>
            </a:r>
            <a:r>
              <a:rPr lang="uk-UA" sz="1600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єктів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з охорони </a:t>
            </a:r>
            <a:r>
              <a:rPr lang="uk-UA" sz="1600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здоров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’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я – більшість з них є ДПП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;</a:t>
            </a:r>
          </a:p>
          <a:p>
            <a:pPr marL="285750" indent="-285750" defTabSz="1218987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2060"/>
                </a:solidFill>
                <a:latin typeface="Calibri"/>
              </a:rPr>
              <a:t>Більше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60%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інфраструктурних проектів за визначенням </a:t>
            </a:r>
            <a:r>
              <a:rPr lang="en-US" sz="1600" dirty="0" err="1">
                <a:solidFill>
                  <a:srgbClr val="002060"/>
                </a:solidFill>
                <a:latin typeface="Calibri"/>
              </a:rPr>
              <a:t>IJGlobal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знаходяться в Європі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;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у Північній Америці трохи більше ніж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15%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 проектів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і якщо порівняти, то в Африці, Середньому Сході та Північній Африці разом менше ніж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5%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проектів всього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.</a:t>
            </a:r>
            <a:endParaRPr lang="en-US" sz="1600" dirty="0">
              <a:solidFill>
                <a:srgbClr val="002060"/>
              </a:solidFill>
              <a:latin typeface="Calibri"/>
              <a:ea typeface="Calibri" panose="020F0502020204030204" pitchFamily="34" charset="0"/>
            </a:endParaRPr>
          </a:p>
          <a:p>
            <a:pPr defTabSz="1218987"/>
            <a:endParaRPr lang="en-GB" sz="1600" dirty="0">
              <a:solidFill>
                <a:schemeClr val="tx1">
                  <a:lumMod val="75000"/>
                </a:schemeClr>
              </a:solidFill>
              <a:latin typeface="Calibri"/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4615553" y="6283923"/>
            <a:ext cx="541321" cy="310346"/>
            <a:chOff x="9145588" y="4203700"/>
            <a:chExt cx="963613" cy="552451"/>
          </a:xfrm>
          <a:solidFill>
            <a:schemeClr val="accent6"/>
          </a:solidFill>
        </p:grpSpPr>
        <p:sp>
          <p:nvSpPr>
            <p:cNvPr id="6" name="Freeform 43"/>
            <p:cNvSpPr>
              <a:spLocks/>
            </p:cNvSpPr>
            <p:nvPr/>
          </p:nvSpPr>
          <p:spPr bwMode="auto">
            <a:xfrm>
              <a:off x="9145588" y="4249738"/>
              <a:ext cx="963613" cy="50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155"/>
                </a:cxn>
                <a:cxn ang="0">
                  <a:pos x="550" y="155"/>
                </a:cxn>
                <a:cxn ang="0">
                  <a:pos x="550" y="106"/>
                </a:cxn>
                <a:cxn ang="0">
                  <a:pos x="607" y="106"/>
                </a:cxn>
                <a:cxn ang="0">
                  <a:pos x="607" y="319"/>
                </a:cxn>
                <a:cxn ang="0">
                  <a:pos x="550" y="319"/>
                </a:cxn>
                <a:cxn ang="0">
                  <a:pos x="550" y="248"/>
                </a:cxn>
                <a:cxn ang="0">
                  <a:pos x="57" y="248"/>
                </a:cxn>
                <a:cxn ang="0">
                  <a:pos x="57" y="319"/>
                </a:cxn>
                <a:cxn ang="0">
                  <a:pos x="0" y="319"/>
                </a:cxn>
                <a:cxn ang="0">
                  <a:pos x="0" y="0"/>
                </a:cxn>
              </a:cxnLst>
              <a:rect l="0" t="0" r="r" b="b"/>
              <a:pathLst>
                <a:path w="607" h="319">
                  <a:moveTo>
                    <a:pt x="0" y="0"/>
                  </a:moveTo>
                  <a:lnTo>
                    <a:pt x="57" y="0"/>
                  </a:lnTo>
                  <a:lnTo>
                    <a:pt x="57" y="155"/>
                  </a:lnTo>
                  <a:lnTo>
                    <a:pt x="550" y="155"/>
                  </a:lnTo>
                  <a:lnTo>
                    <a:pt x="550" y="106"/>
                  </a:lnTo>
                  <a:lnTo>
                    <a:pt x="607" y="106"/>
                  </a:lnTo>
                  <a:lnTo>
                    <a:pt x="607" y="319"/>
                  </a:lnTo>
                  <a:lnTo>
                    <a:pt x="550" y="319"/>
                  </a:lnTo>
                  <a:lnTo>
                    <a:pt x="550" y="248"/>
                  </a:lnTo>
                  <a:lnTo>
                    <a:pt x="57" y="248"/>
                  </a:lnTo>
                  <a:lnTo>
                    <a:pt x="57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Rectangle 44"/>
            <p:cNvSpPr>
              <a:spLocks noChangeArrowheads="1"/>
            </p:cNvSpPr>
            <p:nvPr/>
          </p:nvSpPr>
          <p:spPr bwMode="auto">
            <a:xfrm>
              <a:off x="9247188" y="4408488"/>
              <a:ext cx="246063" cy="76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9650413" y="4203700"/>
              <a:ext cx="246063" cy="2492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9" y="0"/>
                </a:cxn>
                <a:cxn ang="0">
                  <a:pos x="99" y="58"/>
                </a:cxn>
                <a:cxn ang="0">
                  <a:pos x="155" y="58"/>
                </a:cxn>
                <a:cxn ang="0">
                  <a:pos x="155" y="93"/>
                </a:cxn>
                <a:cxn ang="0">
                  <a:pos x="99" y="93"/>
                </a:cxn>
                <a:cxn ang="0">
                  <a:pos x="99" y="157"/>
                </a:cxn>
                <a:cxn ang="0">
                  <a:pos x="55" y="157"/>
                </a:cxn>
                <a:cxn ang="0">
                  <a:pos x="55" y="93"/>
                </a:cxn>
                <a:cxn ang="0">
                  <a:pos x="0" y="93"/>
                </a:cxn>
                <a:cxn ang="0">
                  <a:pos x="0" y="58"/>
                </a:cxn>
                <a:cxn ang="0">
                  <a:pos x="55" y="58"/>
                </a:cxn>
                <a:cxn ang="0">
                  <a:pos x="55" y="0"/>
                </a:cxn>
              </a:cxnLst>
              <a:rect l="0" t="0" r="r" b="b"/>
              <a:pathLst>
                <a:path w="155" h="157">
                  <a:moveTo>
                    <a:pt x="55" y="0"/>
                  </a:moveTo>
                  <a:lnTo>
                    <a:pt x="99" y="0"/>
                  </a:lnTo>
                  <a:lnTo>
                    <a:pt x="99" y="58"/>
                  </a:lnTo>
                  <a:lnTo>
                    <a:pt x="155" y="58"/>
                  </a:lnTo>
                  <a:lnTo>
                    <a:pt x="155" y="93"/>
                  </a:lnTo>
                  <a:lnTo>
                    <a:pt x="99" y="93"/>
                  </a:lnTo>
                  <a:lnTo>
                    <a:pt x="99" y="157"/>
                  </a:lnTo>
                  <a:lnTo>
                    <a:pt x="55" y="157"/>
                  </a:lnTo>
                  <a:lnTo>
                    <a:pt x="55" y="93"/>
                  </a:lnTo>
                  <a:lnTo>
                    <a:pt x="0" y="93"/>
                  </a:lnTo>
                  <a:lnTo>
                    <a:pt x="0" y="58"/>
                  </a:lnTo>
                  <a:lnTo>
                    <a:pt x="55" y="5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7065557" y="6147019"/>
            <a:ext cx="567531" cy="569894"/>
            <a:chOff x="1370013" y="461963"/>
            <a:chExt cx="1143001" cy="1147762"/>
          </a:xfrm>
          <a:solidFill>
            <a:schemeClr val="accent6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13" name="Group 68"/>
          <p:cNvGrpSpPr/>
          <p:nvPr/>
        </p:nvGrpSpPr>
        <p:grpSpPr>
          <a:xfrm>
            <a:off x="9386783" y="6125374"/>
            <a:ext cx="600426" cy="578501"/>
            <a:chOff x="7334251" y="3890963"/>
            <a:chExt cx="1130300" cy="1089025"/>
          </a:xfrm>
          <a:solidFill>
            <a:schemeClr val="accent6"/>
          </a:solidFill>
        </p:grpSpPr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7824788" y="4178300"/>
              <a:ext cx="38100" cy="746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47"/>
                </a:cxn>
                <a:cxn ang="0">
                  <a:pos x="10" y="35"/>
                </a:cxn>
                <a:cxn ang="0">
                  <a:pos x="2" y="27"/>
                </a:cxn>
                <a:cxn ang="0">
                  <a:pos x="0" y="18"/>
                </a:cxn>
                <a:cxn ang="0">
                  <a:pos x="2" y="13"/>
                </a:cxn>
                <a:cxn ang="0">
                  <a:pos x="5" y="8"/>
                </a:cxn>
                <a:cxn ang="0">
                  <a:pos x="9" y="5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24" h="47">
                  <a:moveTo>
                    <a:pt x="22" y="0"/>
                  </a:moveTo>
                  <a:lnTo>
                    <a:pt x="24" y="47"/>
                  </a:lnTo>
                  <a:lnTo>
                    <a:pt x="10" y="35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8"/>
                  </a:lnTo>
                  <a:lnTo>
                    <a:pt x="9" y="5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7847013" y="4468813"/>
              <a:ext cx="31750" cy="857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54"/>
                </a:cxn>
                <a:cxn ang="0">
                  <a:pos x="5" y="39"/>
                </a:cxn>
                <a:cxn ang="0">
                  <a:pos x="0" y="27"/>
                </a:cxn>
                <a:cxn ang="0">
                  <a:pos x="1" y="17"/>
                </a:cxn>
                <a:cxn ang="0">
                  <a:pos x="8" y="9"/>
                </a:cxn>
                <a:cxn ang="0">
                  <a:pos x="17" y="0"/>
                </a:cxn>
              </a:cxnLst>
              <a:rect l="0" t="0" r="r" b="b"/>
              <a:pathLst>
                <a:path w="20" h="54">
                  <a:moveTo>
                    <a:pt x="17" y="0"/>
                  </a:moveTo>
                  <a:lnTo>
                    <a:pt x="20" y="54"/>
                  </a:lnTo>
                  <a:lnTo>
                    <a:pt x="5" y="39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8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7899401" y="4624388"/>
              <a:ext cx="57150" cy="12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1" y="12"/>
                </a:cxn>
                <a:cxn ang="0">
                  <a:pos x="32" y="20"/>
                </a:cxn>
                <a:cxn ang="0">
                  <a:pos x="36" y="30"/>
                </a:cxn>
                <a:cxn ang="0">
                  <a:pos x="34" y="40"/>
                </a:cxn>
                <a:cxn ang="0">
                  <a:pos x="26" y="52"/>
                </a:cxn>
                <a:cxn ang="0">
                  <a:pos x="14" y="66"/>
                </a:cxn>
                <a:cxn ang="0">
                  <a:pos x="0" y="78"/>
                </a:cxn>
                <a:cxn ang="0">
                  <a:pos x="4" y="0"/>
                </a:cxn>
              </a:cxnLst>
              <a:rect l="0" t="0" r="r" b="b"/>
              <a:pathLst>
                <a:path w="36" h="78">
                  <a:moveTo>
                    <a:pt x="4" y="0"/>
                  </a:moveTo>
                  <a:lnTo>
                    <a:pt x="21" y="12"/>
                  </a:lnTo>
                  <a:lnTo>
                    <a:pt x="32" y="20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26" y="52"/>
                  </a:lnTo>
                  <a:lnTo>
                    <a:pt x="14" y="66"/>
                  </a:lnTo>
                  <a:lnTo>
                    <a:pt x="0" y="7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7334251" y="3890963"/>
              <a:ext cx="1130300" cy="1089025"/>
            </a:xfrm>
            <a:custGeom>
              <a:avLst/>
              <a:gdLst/>
              <a:ahLst/>
              <a:cxnLst>
                <a:cxn ang="0">
                  <a:pos x="330" y="139"/>
                </a:cxn>
                <a:cxn ang="0">
                  <a:pos x="319" y="147"/>
                </a:cxn>
                <a:cxn ang="0">
                  <a:pos x="308" y="154"/>
                </a:cxn>
                <a:cxn ang="0">
                  <a:pos x="279" y="182"/>
                </a:cxn>
                <a:cxn ang="0">
                  <a:pos x="277" y="213"/>
                </a:cxn>
                <a:cxn ang="0">
                  <a:pos x="311" y="248"/>
                </a:cxn>
                <a:cxn ang="0">
                  <a:pos x="338" y="337"/>
                </a:cxn>
                <a:cxn ang="0">
                  <a:pos x="306" y="361"/>
                </a:cxn>
                <a:cxn ang="0">
                  <a:pos x="291" y="384"/>
                </a:cxn>
                <a:cxn ang="0">
                  <a:pos x="298" y="410"/>
                </a:cxn>
                <a:cxn ang="0">
                  <a:pos x="331" y="443"/>
                </a:cxn>
                <a:cxn ang="0">
                  <a:pos x="343" y="452"/>
                </a:cxn>
                <a:cxn ang="0">
                  <a:pos x="330" y="565"/>
                </a:cxn>
                <a:cxn ang="0">
                  <a:pos x="331" y="566"/>
                </a:cxn>
                <a:cxn ang="0">
                  <a:pos x="338" y="561"/>
                </a:cxn>
                <a:cxn ang="0">
                  <a:pos x="348" y="553"/>
                </a:cxn>
                <a:cxn ang="0">
                  <a:pos x="356" y="548"/>
                </a:cxn>
                <a:cxn ang="0">
                  <a:pos x="388" y="524"/>
                </a:cxn>
                <a:cxn ang="0">
                  <a:pos x="409" y="506"/>
                </a:cxn>
                <a:cxn ang="0">
                  <a:pos x="417" y="489"/>
                </a:cxn>
                <a:cxn ang="0">
                  <a:pos x="409" y="467"/>
                </a:cxn>
                <a:cxn ang="0">
                  <a:pos x="377" y="443"/>
                </a:cxn>
                <a:cxn ang="0">
                  <a:pos x="363" y="352"/>
                </a:cxn>
                <a:cxn ang="0">
                  <a:pos x="390" y="341"/>
                </a:cxn>
                <a:cxn ang="0">
                  <a:pos x="415" y="324"/>
                </a:cxn>
                <a:cxn ang="0">
                  <a:pos x="424" y="304"/>
                </a:cxn>
                <a:cxn ang="0">
                  <a:pos x="395" y="273"/>
                </a:cxn>
                <a:cxn ang="0">
                  <a:pos x="372" y="179"/>
                </a:cxn>
                <a:cxn ang="0">
                  <a:pos x="402" y="171"/>
                </a:cxn>
                <a:cxn ang="0">
                  <a:pos x="419" y="152"/>
                </a:cxn>
                <a:cxn ang="0">
                  <a:pos x="409" y="132"/>
                </a:cxn>
                <a:cxn ang="0">
                  <a:pos x="373" y="123"/>
                </a:cxn>
                <a:cxn ang="0">
                  <a:pos x="326" y="78"/>
                </a:cxn>
                <a:cxn ang="0">
                  <a:pos x="462" y="0"/>
                </a:cxn>
                <a:cxn ang="0">
                  <a:pos x="609" y="81"/>
                </a:cxn>
                <a:cxn ang="0">
                  <a:pos x="577" y="342"/>
                </a:cxn>
                <a:cxn ang="0">
                  <a:pos x="609" y="605"/>
                </a:cxn>
                <a:cxn ang="0">
                  <a:pos x="462" y="686"/>
                </a:cxn>
                <a:cxn ang="0">
                  <a:pos x="250" y="524"/>
                </a:cxn>
                <a:cxn ang="0">
                  <a:pos x="0" y="417"/>
                </a:cxn>
                <a:cxn ang="0">
                  <a:pos x="0" y="268"/>
                </a:cxn>
                <a:cxn ang="0">
                  <a:pos x="250" y="162"/>
                </a:cxn>
              </a:cxnLst>
              <a:rect l="0" t="0" r="r" b="b"/>
              <a:pathLst>
                <a:path w="712" h="686">
                  <a:moveTo>
                    <a:pt x="326" y="78"/>
                  </a:moveTo>
                  <a:lnTo>
                    <a:pt x="330" y="139"/>
                  </a:lnTo>
                  <a:lnTo>
                    <a:pt x="324" y="142"/>
                  </a:lnTo>
                  <a:lnTo>
                    <a:pt x="319" y="147"/>
                  </a:lnTo>
                  <a:lnTo>
                    <a:pt x="313" y="150"/>
                  </a:lnTo>
                  <a:lnTo>
                    <a:pt x="308" y="154"/>
                  </a:lnTo>
                  <a:lnTo>
                    <a:pt x="291" y="167"/>
                  </a:lnTo>
                  <a:lnTo>
                    <a:pt x="279" y="182"/>
                  </a:lnTo>
                  <a:lnTo>
                    <a:pt x="274" y="197"/>
                  </a:lnTo>
                  <a:lnTo>
                    <a:pt x="277" y="213"/>
                  </a:lnTo>
                  <a:lnTo>
                    <a:pt x="291" y="231"/>
                  </a:lnTo>
                  <a:lnTo>
                    <a:pt x="311" y="248"/>
                  </a:lnTo>
                  <a:lnTo>
                    <a:pt x="335" y="263"/>
                  </a:lnTo>
                  <a:lnTo>
                    <a:pt x="338" y="337"/>
                  </a:lnTo>
                  <a:lnTo>
                    <a:pt x="321" y="349"/>
                  </a:lnTo>
                  <a:lnTo>
                    <a:pt x="306" y="361"/>
                  </a:lnTo>
                  <a:lnTo>
                    <a:pt x="296" y="373"/>
                  </a:lnTo>
                  <a:lnTo>
                    <a:pt x="291" y="384"/>
                  </a:lnTo>
                  <a:lnTo>
                    <a:pt x="291" y="396"/>
                  </a:lnTo>
                  <a:lnTo>
                    <a:pt x="298" y="410"/>
                  </a:lnTo>
                  <a:lnTo>
                    <a:pt x="309" y="425"/>
                  </a:lnTo>
                  <a:lnTo>
                    <a:pt x="331" y="443"/>
                  </a:lnTo>
                  <a:lnTo>
                    <a:pt x="336" y="445"/>
                  </a:lnTo>
                  <a:lnTo>
                    <a:pt x="343" y="452"/>
                  </a:lnTo>
                  <a:lnTo>
                    <a:pt x="348" y="546"/>
                  </a:lnTo>
                  <a:lnTo>
                    <a:pt x="330" y="565"/>
                  </a:lnTo>
                  <a:lnTo>
                    <a:pt x="328" y="568"/>
                  </a:lnTo>
                  <a:lnTo>
                    <a:pt x="331" y="566"/>
                  </a:lnTo>
                  <a:lnTo>
                    <a:pt x="333" y="563"/>
                  </a:lnTo>
                  <a:lnTo>
                    <a:pt x="338" y="561"/>
                  </a:lnTo>
                  <a:lnTo>
                    <a:pt x="343" y="556"/>
                  </a:lnTo>
                  <a:lnTo>
                    <a:pt x="348" y="553"/>
                  </a:lnTo>
                  <a:lnTo>
                    <a:pt x="351" y="632"/>
                  </a:lnTo>
                  <a:lnTo>
                    <a:pt x="356" y="548"/>
                  </a:lnTo>
                  <a:lnTo>
                    <a:pt x="372" y="536"/>
                  </a:lnTo>
                  <a:lnTo>
                    <a:pt x="388" y="524"/>
                  </a:lnTo>
                  <a:lnTo>
                    <a:pt x="400" y="514"/>
                  </a:lnTo>
                  <a:lnTo>
                    <a:pt x="409" y="506"/>
                  </a:lnTo>
                  <a:lnTo>
                    <a:pt x="415" y="497"/>
                  </a:lnTo>
                  <a:lnTo>
                    <a:pt x="417" y="489"/>
                  </a:lnTo>
                  <a:lnTo>
                    <a:pt x="417" y="479"/>
                  </a:lnTo>
                  <a:lnTo>
                    <a:pt x="409" y="467"/>
                  </a:lnTo>
                  <a:lnTo>
                    <a:pt x="395" y="455"/>
                  </a:lnTo>
                  <a:lnTo>
                    <a:pt x="377" y="443"/>
                  </a:lnTo>
                  <a:lnTo>
                    <a:pt x="360" y="432"/>
                  </a:lnTo>
                  <a:lnTo>
                    <a:pt x="363" y="352"/>
                  </a:lnTo>
                  <a:lnTo>
                    <a:pt x="377" y="347"/>
                  </a:lnTo>
                  <a:lnTo>
                    <a:pt x="390" y="341"/>
                  </a:lnTo>
                  <a:lnTo>
                    <a:pt x="404" y="332"/>
                  </a:lnTo>
                  <a:lnTo>
                    <a:pt x="415" y="324"/>
                  </a:lnTo>
                  <a:lnTo>
                    <a:pt x="422" y="314"/>
                  </a:lnTo>
                  <a:lnTo>
                    <a:pt x="424" y="304"/>
                  </a:lnTo>
                  <a:lnTo>
                    <a:pt x="417" y="292"/>
                  </a:lnTo>
                  <a:lnTo>
                    <a:pt x="395" y="273"/>
                  </a:lnTo>
                  <a:lnTo>
                    <a:pt x="368" y="253"/>
                  </a:lnTo>
                  <a:lnTo>
                    <a:pt x="372" y="179"/>
                  </a:lnTo>
                  <a:lnTo>
                    <a:pt x="388" y="177"/>
                  </a:lnTo>
                  <a:lnTo>
                    <a:pt x="402" y="171"/>
                  </a:lnTo>
                  <a:lnTo>
                    <a:pt x="414" y="162"/>
                  </a:lnTo>
                  <a:lnTo>
                    <a:pt x="419" y="152"/>
                  </a:lnTo>
                  <a:lnTo>
                    <a:pt x="419" y="142"/>
                  </a:lnTo>
                  <a:lnTo>
                    <a:pt x="409" y="132"/>
                  </a:lnTo>
                  <a:lnTo>
                    <a:pt x="392" y="125"/>
                  </a:lnTo>
                  <a:lnTo>
                    <a:pt x="373" y="123"/>
                  </a:lnTo>
                  <a:lnTo>
                    <a:pt x="375" y="78"/>
                  </a:lnTo>
                  <a:lnTo>
                    <a:pt x="326" y="78"/>
                  </a:lnTo>
                  <a:close/>
                  <a:moveTo>
                    <a:pt x="250" y="0"/>
                  </a:moveTo>
                  <a:lnTo>
                    <a:pt x="462" y="0"/>
                  </a:lnTo>
                  <a:lnTo>
                    <a:pt x="462" y="162"/>
                  </a:lnTo>
                  <a:lnTo>
                    <a:pt x="609" y="81"/>
                  </a:lnTo>
                  <a:lnTo>
                    <a:pt x="712" y="268"/>
                  </a:lnTo>
                  <a:lnTo>
                    <a:pt x="577" y="342"/>
                  </a:lnTo>
                  <a:lnTo>
                    <a:pt x="712" y="417"/>
                  </a:lnTo>
                  <a:lnTo>
                    <a:pt x="609" y="605"/>
                  </a:lnTo>
                  <a:lnTo>
                    <a:pt x="462" y="524"/>
                  </a:lnTo>
                  <a:lnTo>
                    <a:pt x="462" y="686"/>
                  </a:lnTo>
                  <a:lnTo>
                    <a:pt x="250" y="686"/>
                  </a:lnTo>
                  <a:lnTo>
                    <a:pt x="250" y="524"/>
                  </a:lnTo>
                  <a:lnTo>
                    <a:pt x="104" y="605"/>
                  </a:lnTo>
                  <a:lnTo>
                    <a:pt x="0" y="417"/>
                  </a:lnTo>
                  <a:lnTo>
                    <a:pt x="134" y="342"/>
                  </a:lnTo>
                  <a:lnTo>
                    <a:pt x="0" y="268"/>
                  </a:lnTo>
                  <a:lnTo>
                    <a:pt x="104" y="81"/>
                  </a:lnTo>
                  <a:lnTo>
                    <a:pt x="250" y="162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7913688" y="4343400"/>
              <a:ext cx="31750" cy="587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9"/>
                </a:cxn>
                <a:cxn ang="0">
                  <a:pos x="18" y="17"/>
                </a:cxn>
                <a:cxn ang="0">
                  <a:pos x="20" y="24"/>
                </a:cxn>
                <a:cxn ang="0">
                  <a:pos x="15" y="29"/>
                </a:cxn>
                <a:cxn ang="0">
                  <a:pos x="8" y="34"/>
                </a:cxn>
                <a:cxn ang="0">
                  <a:pos x="0" y="37"/>
                </a:cxn>
                <a:cxn ang="0">
                  <a:pos x="2" y="0"/>
                </a:cxn>
              </a:cxnLst>
              <a:rect l="0" t="0" r="r" b="b"/>
              <a:pathLst>
                <a:path w="20" h="37">
                  <a:moveTo>
                    <a:pt x="2" y="0"/>
                  </a:moveTo>
                  <a:lnTo>
                    <a:pt x="12" y="9"/>
                  </a:lnTo>
                  <a:lnTo>
                    <a:pt x="18" y="17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8" y="34"/>
                  </a:lnTo>
                  <a:lnTo>
                    <a:pt x="0" y="3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26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1-ша Альтернатива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EDD966-AA87-41F0-8EB6-EFBFF651D8F9}"/>
              </a:ext>
            </a:extLst>
          </p:cNvPr>
          <p:cNvSpPr/>
          <p:nvPr/>
        </p:nvSpPr>
        <p:spPr>
          <a:xfrm>
            <a:off x="465992" y="1098267"/>
            <a:ext cx="1131335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7">
              <a:lnSpc>
                <a:spcPct val="115000"/>
              </a:lnSpc>
            </a:pPr>
            <a:r>
              <a:rPr lang="uk-UA" b="1" dirty="0">
                <a:solidFill>
                  <a:srgbClr val="002060"/>
                </a:solidFill>
                <a:latin typeface="Calibri"/>
              </a:rPr>
              <a:t>Першою альтернативою є 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«</a:t>
            </a:r>
            <a:r>
              <a:rPr lang="uk-UA" b="1" dirty="0">
                <a:solidFill>
                  <a:srgbClr val="002060"/>
                </a:solidFill>
                <a:latin typeface="Calibri"/>
              </a:rPr>
              <a:t>Розробка проекту з включенням приміщення на 2ому поверсі хірургічного корпусу лікарні»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</a:p>
          <a:p>
            <a:pPr algn="just" defTabSz="1218987">
              <a:lnSpc>
                <a:spcPct val="115000"/>
              </a:lnSpc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defTabSz="1218987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встановить більшість додаткового оперативного  обладнання на 2ому поверсі хірургічного корпусу лікарні.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Приміщення 3-ого поверху будуть використовуватись для діагностики, підготовки процедур та реабілітації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.</a:t>
            </a:r>
            <a:br>
              <a:rPr lang="en-US" dirty="0">
                <a:solidFill>
                  <a:srgbClr val="002060"/>
                </a:solidFill>
                <a:latin typeface="Calibri"/>
              </a:rPr>
            </a:br>
            <a:r>
              <a:rPr lang="uk-UA" dirty="0">
                <a:solidFill>
                  <a:srgbClr val="002060"/>
                </a:solidFill>
                <a:latin typeface="Calibri"/>
              </a:rPr>
              <a:t>Таким чином, стане можливим досягнути більшої кількості операцій в місяць –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від 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90.</a:t>
            </a:r>
          </a:p>
          <a:p>
            <a:pPr algn="just" defTabSz="1218987">
              <a:lnSpc>
                <a:spcPct val="115000"/>
              </a:lnSpc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Проектні інвестиції будуть зроблені в перший рік, підчас якого 3-й поверх хірургічного корпусу лікарні буде реконструйовано та адаптовано під хірургічну та реабілітаційну діяльність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ru-RU" dirty="0" err="1">
                <a:solidFill>
                  <a:srgbClr val="002060"/>
                </a:solidFill>
                <a:latin typeface="Calibri"/>
              </a:rPr>
              <a:t>Почасова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оренда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приміщення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на 2-му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поверсі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хірургічного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корпусу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лікарні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буде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передбачена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в рамках договору про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спільну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діяльність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приміщення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буде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використовуватись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операцій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Додатково необхідне хірургічне обладнання буде закуплене та встановлене у приміщенні на 2ому поверсі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буде платити лікарні місячну орендну плату за приміщення на 3-ому поверсі та погодинну орендну плату за хірургічне приміщення на 2ому поверсі.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070448" y="6051757"/>
            <a:ext cx="567531" cy="569894"/>
            <a:chOff x="1370013" y="461963"/>
            <a:chExt cx="1143001" cy="1147762"/>
          </a:xfrm>
          <a:solidFill>
            <a:schemeClr val="accent6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213554" y="6069842"/>
            <a:ext cx="515044" cy="533723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404020" y="6057097"/>
            <a:ext cx="506968" cy="559215"/>
          </a:xfrm>
          <a:custGeom>
            <a:avLst/>
            <a:gdLst/>
            <a:ahLst/>
            <a:cxnLst>
              <a:cxn ang="0">
                <a:pos x="56" y="630"/>
              </a:cxn>
              <a:cxn ang="0">
                <a:pos x="345" y="586"/>
              </a:cxn>
              <a:cxn ang="0">
                <a:pos x="402" y="488"/>
              </a:cxn>
              <a:cxn ang="0">
                <a:pos x="593" y="530"/>
              </a:cxn>
              <a:cxn ang="0">
                <a:pos x="402" y="488"/>
              </a:cxn>
              <a:cxn ang="0">
                <a:pos x="177" y="418"/>
              </a:cxn>
              <a:cxn ang="0">
                <a:pos x="126" y="473"/>
              </a:cxn>
              <a:cxn ang="0">
                <a:pos x="177" y="530"/>
              </a:cxn>
              <a:cxn ang="0">
                <a:pos x="226" y="473"/>
              </a:cxn>
              <a:cxn ang="0">
                <a:pos x="274" y="418"/>
              </a:cxn>
              <a:cxn ang="0">
                <a:pos x="226" y="367"/>
              </a:cxn>
              <a:cxn ang="0">
                <a:pos x="473" y="354"/>
              </a:cxn>
              <a:cxn ang="0">
                <a:pos x="444" y="389"/>
              </a:cxn>
              <a:cxn ang="0">
                <a:pos x="473" y="424"/>
              </a:cxn>
              <a:cxn ang="0">
                <a:pos x="515" y="460"/>
              </a:cxn>
              <a:cxn ang="0">
                <a:pos x="544" y="424"/>
              </a:cxn>
              <a:cxn ang="0">
                <a:pos x="515" y="389"/>
              </a:cxn>
              <a:cxn ang="0">
                <a:pos x="473" y="354"/>
              </a:cxn>
              <a:cxn ang="0">
                <a:pos x="402" y="259"/>
              </a:cxn>
              <a:cxn ang="0">
                <a:pos x="593" y="318"/>
              </a:cxn>
              <a:cxn ang="0">
                <a:pos x="549" y="212"/>
              </a:cxn>
              <a:cxn ang="0">
                <a:pos x="113" y="141"/>
              </a:cxn>
              <a:cxn ang="0">
                <a:pos x="56" y="303"/>
              </a:cxn>
              <a:cxn ang="0">
                <a:pos x="345" y="246"/>
              </a:cxn>
              <a:cxn ang="0">
                <a:pos x="113" y="141"/>
              </a:cxn>
              <a:cxn ang="0">
                <a:pos x="322" y="0"/>
              </a:cxn>
              <a:cxn ang="0">
                <a:pos x="345" y="6"/>
              </a:cxn>
              <a:cxn ang="0">
                <a:pos x="354" y="30"/>
              </a:cxn>
              <a:cxn ang="0">
                <a:pos x="350" y="82"/>
              </a:cxn>
              <a:cxn ang="0">
                <a:pos x="328" y="101"/>
              </a:cxn>
              <a:cxn ang="0">
                <a:pos x="406" y="178"/>
              </a:cxn>
              <a:cxn ang="0">
                <a:pos x="396" y="173"/>
              </a:cxn>
              <a:cxn ang="0">
                <a:pos x="389" y="133"/>
              </a:cxn>
              <a:cxn ang="0">
                <a:pos x="392" y="121"/>
              </a:cxn>
              <a:cxn ang="0">
                <a:pos x="401" y="114"/>
              </a:cxn>
              <a:cxn ang="0">
                <a:pos x="571" y="113"/>
              </a:cxn>
              <a:cxn ang="0">
                <a:pos x="591" y="118"/>
              </a:cxn>
              <a:cxn ang="0">
                <a:pos x="601" y="133"/>
              </a:cxn>
              <a:cxn ang="0">
                <a:pos x="598" y="166"/>
              </a:cxn>
              <a:cxn ang="0">
                <a:pos x="588" y="175"/>
              </a:cxn>
              <a:cxn ang="0">
                <a:pos x="621" y="264"/>
              </a:cxn>
              <a:cxn ang="0">
                <a:pos x="402" y="566"/>
              </a:cxn>
              <a:cxn ang="0">
                <a:pos x="0" y="685"/>
              </a:cxn>
              <a:cxn ang="0">
                <a:pos x="74" y="101"/>
              </a:cxn>
              <a:cxn ang="0">
                <a:pos x="52" y="82"/>
              </a:cxn>
              <a:cxn ang="0">
                <a:pos x="49" y="30"/>
              </a:cxn>
              <a:cxn ang="0">
                <a:pos x="57" y="6"/>
              </a:cxn>
              <a:cxn ang="0">
                <a:pos x="79" y="0"/>
              </a:cxn>
            </a:cxnLst>
            <a:rect l="0" t="0" r="r" b="b"/>
            <a:pathLst>
              <a:path w="621" h="685">
                <a:moveTo>
                  <a:pt x="56" y="586"/>
                </a:moveTo>
                <a:lnTo>
                  <a:pt x="56" y="630"/>
                </a:lnTo>
                <a:lnTo>
                  <a:pt x="345" y="630"/>
                </a:lnTo>
                <a:lnTo>
                  <a:pt x="345" y="586"/>
                </a:lnTo>
                <a:lnTo>
                  <a:pt x="56" y="586"/>
                </a:lnTo>
                <a:close/>
                <a:moveTo>
                  <a:pt x="402" y="488"/>
                </a:moveTo>
                <a:lnTo>
                  <a:pt x="402" y="530"/>
                </a:lnTo>
                <a:lnTo>
                  <a:pt x="593" y="530"/>
                </a:lnTo>
                <a:lnTo>
                  <a:pt x="593" y="488"/>
                </a:lnTo>
                <a:lnTo>
                  <a:pt x="402" y="488"/>
                </a:lnTo>
                <a:close/>
                <a:moveTo>
                  <a:pt x="177" y="367"/>
                </a:moveTo>
                <a:lnTo>
                  <a:pt x="177" y="418"/>
                </a:lnTo>
                <a:lnTo>
                  <a:pt x="126" y="418"/>
                </a:lnTo>
                <a:lnTo>
                  <a:pt x="126" y="473"/>
                </a:lnTo>
                <a:lnTo>
                  <a:pt x="177" y="473"/>
                </a:lnTo>
                <a:lnTo>
                  <a:pt x="177" y="530"/>
                </a:lnTo>
                <a:lnTo>
                  <a:pt x="226" y="530"/>
                </a:lnTo>
                <a:lnTo>
                  <a:pt x="226" y="473"/>
                </a:lnTo>
                <a:lnTo>
                  <a:pt x="274" y="473"/>
                </a:lnTo>
                <a:lnTo>
                  <a:pt x="274" y="418"/>
                </a:lnTo>
                <a:lnTo>
                  <a:pt x="226" y="418"/>
                </a:lnTo>
                <a:lnTo>
                  <a:pt x="226" y="367"/>
                </a:lnTo>
                <a:lnTo>
                  <a:pt x="177" y="367"/>
                </a:lnTo>
                <a:close/>
                <a:moveTo>
                  <a:pt x="473" y="354"/>
                </a:moveTo>
                <a:lnTo>
                  <a:pt x="473" y="389"/>
                </a:lnTo>
                <a:lnTo>
                  <a:pt x="444" y="389"/>
                </a:lnTo>
                <a:lnTo>
                  <a:pt x="444" y="424"/>
                </a:lnTo>
                <a:lnTo>
                  <a:pt x="473" y="424"/>
                </a:lnTo>
                <a:lnTo>
                  <a:pt x="473" y="460"/>
                </a:lnTo>
                <a:lnTo>
                  <a:pt x="515" y="460"/>
                </a:lnTo>
                <a:lnTo>
                  <a:pt x="515" y="424"/>
                </a:lnTo>
                <a:lnTo>
                  <a:pt x="544" y="424"/>
                </a:lnTo>
                <a:lnTo>
                  <a:pt x="544" y="389"/>
                </a:lnTo>
                <a:lnTo>
                  <a:pt x="515" y="389"/>
                </a:lnTo>
                <a:lnTo>
                  <a:pt x="515" y="354"/>
                </a:lnTo>
                <a:lnTo>
                  <a:pt x="473" y="354"/>
                </a:lnTo>
                <a:close/>
                <a:moveTo>
                  <a:pt x="434" y="212"/>
                </a:moveTo>
                <a:lnTo>
                  <a:pt x="402" y="259"/>
                </a:lnTo>
                <a:lnTo>
                  <a:pt x="402" y="318"/>
                </a:lnTo>
                <a:lnTo>
                  <a:pt x="593" y="318"/>
                </a:lnTo>
                <a:lnTo>
                  <a:pt x="593" y="274"/>
                </a:lnTo>
                <a:lnTo>
                  <a:pt x="549" y="212"/>
                </a:lnTo>
                <a:lnTo>
                  <a:pt x="434" y="212"/>
                </a:lnTo>
                <a:close/>
                <a:moveTo>
                  <a:pt x="113" y="141"/>
                </a:moveTo>
                <a:lnTo>
                  <a:pt x="56" y="246"/>
                </a:lnTo>
                <a:lnTo>
                  <a:pt x="56" y="303"/>
                </a:lnTo>
                <a:lnTo>
                  <a:pt x="345" y="303"/>
                </a:lnTo>
                <a:lnTo>
                  <a:pt x="345" y="246"/>
                </a:lnTo>
                <a:lnTo>
                  <a:pt x="286" y="141"/>
                </a:lnTo>
                <a:lnTo>
                  <a:pt x="113" y="141"/>
                </a:lnTo>
                <a:close/>
                <a:moveTo>
                  <a:pt x="79" y="0"/>
                </a:moveTo>
                <a:lnTo>
                  <a:pt x="322" y="0"/>
                </a:lnTo>
                <a:lnTo>
                  <a:pt x="335" y="1"/>
                </a:lnTo>
                <a:lnTo>
                  <a:pt x="345" y="6"/>
                </a:lnTo>
                <a:lnTo>
                  <a:pt x="352" y="17"/>
                </a:lnTo>
                <a:lnTo>
                  <a:pt x="354" y="30"/>
                </a:lnTo>
                <a:lnTo>
                  <a:pt x="354" y="67"/>
                </a:lnTo>
                <a:lnTo>
                  <a:pt x="350" y="82"/>
                </a:lnTo>
                <a:lnTo>
                  <a:pt x="342" y="94"/>
                </a:lnTo>
                <a:lnTo>
                  <a:pt x="328" y="101"/>
                </a:lnTo>
                <a:lnTo>
                  <a:pt x="391" y="207"/>
                </a:lnTo>
                <a:lnTo>
                  <a:pt x="406" y="178"/>
                </a:lnTo>
                <a:lnTo>
                  <a:pt x="401" y="177"/>
                </a:lnTo>
                <a:lnTo>
                  <a:pt x="396" y="173"/>
                </a:lnTo>
                <a:lnTo>
                  <a:pt x="389" y="163"/>
                </a:lnTo>
                <a:lnTo>
                  <a:pt x="389" y="133"/>
                </a:lnTo>
                <a:lnTo>
                  <a:pt x="391" y="126"/>
                </a:lnTo>
                <a:lnTo>
                  <a:pt x="392" y="121"/>
                </a:lnTo>
                <a:lnTo>
                  <a:pt x="396" y="118"/>
                </a:lnTo>
                <a:lnTo>
                  <a:pt x="401" y="114"/>
                </a:lnTo>
                <a:lnTo>
                  <a:pt x="407" y="113"/>
                </a:lnTo>
                <a:lnTo>
                  <a:pt x="571" y="113"/>
                </a:lnTo>
                <a:lnTo>
                  <a:pt x="581" y="114"/>
                </a:lnTo>
                <a:lnTo>
                  <a:pt x="591" y="118"/>
                </a:lnTo>
                <a:lnTo>
                  <a:pt x="598" y="124"/>
                </a:lnTo>
                <a:lnTo>
                  <a:pt x="601" y="133"/>
                </a:lnTo>
                <a:lnTo>
                  <a:pt x="601" y="156"/>
                </a:lnTo>
                <a:lnTo>
                  <a:pt x="598" y="166"/>
                </a:lnTo>
                <a:lnTo>
                  <a:pt x="593" y="172"/>
                </a:lnTo>
                <a:lnTo>
                  <a:pt x="588" y="175"/>
                </a:lnTo>
                <a:lnTo>
                  <a:pt x="577" y="178"/>
                </a:lnTo>
                <a:lnTo>
                  <a:pt x="621" y="264"/>
                </a:lnTo>
                <a:lnTo>
                  <a:pt x="621" y="566"/>
                </a:lnTo>
                <a:lnTo>
                  <a:pt x="402" y="566"/>
                </a:lnTo>
                <a:lnTo>
                  <a:pt x="402" y="685"/>
                </a:lnTo>
                <a:lnTo>
                  <a:pt x="0" y="685"/>
                </a:lnTo>
                <a:lnTo>
                  <a:pt x="0" y="231"/>
                </a:lnTo>
                <a:lnTo>
                  <a:pt x="74" y="101"/>
                </a:lnTo>
                <a:lnTo>
                  <a:pt x="61" y="94"/>
                </a:lnTo>
                <a:lnTo>
                  <a:pt x="52" y="82"/>
                </a:lnTo>
                <a:lnTo>
                  <a:pt x="49" y="67"/>
                </a:lnTo>
                <a:lnTo>
                  <a:pt x="49" y="30"/>
                </a:lnTo>
                <a:lnTo>
                  <a:pt x="51" y="17"/>
                </a:lnTo>
                <a:lnTo>
                  <a:pt x="57" y="6"/>
                </a:lnTo>
                <a:lnTo>
                  <a:pt x="67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434937" y="6060057"/>
            <a:ext cx="324682" cy="553293"/>
          </a:xfrm>
          <a:custGeom>
            <a:avLst/>
            <a:gdLst/>
            <a:ahLst/>
            <a:cxnLst>
              <a:cxn ang="0">
                <a:pos x="52" y="526"/>
              </a:cxn>
              <a:cxn ang="0">
                <a:pos x="52" y="570"/>
              </a:cxn>
              <a:cxn ang="0">
                <a:pos x="313" y="570"/>
              </a:cxn>
              <a:cxn ang="0">
                <a:pos x="313" y="526"/>
              </a:cxn>
              <a:cxn ang="0">
                <a:pos x="52" y="526"/>
              </a:cxn>
              <a:cxn ang="0">
                <a:pos x="160" y="334"/>
              </a:cxn>
              <a:cxn ang="0">
                <a:pos x="160" y="379"/>
              </a:cxn>
              <a:cxn ang="0">
                <a:pos x="114" y="379"/>
              </a:cxn>
              <a:cxn ang="0">
                <a:pos x="114" y="430"/>
              </a:cxn>
              <a:cxn ang="0">
                <a:pos x="160" y="430"/>
              </a:cxn>
              <a:cxn ang="0">
                <a:pos x="160" y="475"/>
              </a:cxn>
              <a:cxn ang="0">
                <a:pos x="210" y="475"/>
              </a:cxn>
              <a:cxn ang="0">
                <a:pos x="210" y="430"/>
              </a:cxn>
              <a:cxn ang="0">
                <a:pos x="256" y="430"/>
              </a:cxn>
              <a:cxn ang="0">
                <a:pos x="256" y="379"/>
              </a:cxn>
              <a:cxn ang="0">
                <a:pos x="210" y="379"/>
              </a:cxn>
              <a:cxn ang="0">
                <a:pos x="210" y="334"/>
              </a:cxn>
              <a:cxn ang="0">
                <a:pos x="160" y="334"/>
              </a:cxn>
              <a:cxn ang="0">
                <a:pos x="104" y="133"/>
              </a:cxn>
              <a:cxn ang="0">
                <a:pos x="52" y="224"/>
              </a:cxn>
              <a:cxn ang="0">
                <a:pos x="52" y="283"/>
              </a:cxn>
              <a:cxn ang="0">
                <a:pos x="313" y="283"/>
              </a:cxn>
              <a:cxn ang="0">
                <a:pos x="313" y="224"/>
              </a:cxn>
              <a:cxn ang="0">
                <a:pos x="259" y="133"/>
              </a:cxn>
              <a:cxn ang="0">
                <a:pos x="104" y="133"/>
              </a:cxn>
              <a:cxn ang="0">
                <a:pos x="74" y="0"/>
              </a:cxn>
              <a:cxn ang="0">
                <a:pos x="291" y="0"/>
              </a:cxn>
              <a:cxn ang="0">
                <a:pos x="306" y="4"/>
              </a:cxn>
              <a:cxn ang="0">
                <a:pos x="318" y="15"/>
              </a:cxn>
              <a:cxn ang="0">
                <a:pos x="321" y="32"/>
              </a:cxn>
              <a:cxn ang="0">
                <a:pos x="321" y="64"/>
              </a:cxn>
              <a:cxn ang="0">
                <a:pos x="318" y="78"/>
              </a:cxn>
              <a:cxn ang="0">
                <a:pos x="310" y="88"/>
              </a:cxn>
              <a:cxn ang="0">
                <a:pos x="298" y="95"/>
              </a:cxn>
              <a:cxn ang="0">
                <a:pos x="365" y="211"/>
              </a:cxn>
              <a:cxn ang="0">
                <a:pos x="365" y="622"/>
              </a:cxn>
              <a:cxn ang="0">
                <a:pos x="0" y="622"/>
              </a:cxn>
              <a:cxn ang="0">
                <a:pos x="0" y="211"/>
              </a:cxn>
              <a:cxn ang="0">
                <a:pos x="66" y="95"/>
              </a:cxn>
              <a:cxn ang="0">
                <a:pos x="54" y="88"/>
              </a:cxn>
              <a:cxn ang="0">
                <a:pos x="47" y="78"/>
              </a:cxn>
              <a:cxn ang="0">
                <a:pos x="44" y="64"/>
              </a:cxn>
              <a:cxn ang="0">
                <a:pos x="44" y="32"/>
              </a:cxn>
              <a:cxn ang="0">
                <a:pos x="47" y="15"/>
              </a:cxn>
              <a:cxn ang="0">
                <a:pos x="59" y="4"/>
              </a:cxn>
              <a:cxn ang="0">
                <a:pos x="74" y="0"/>
              </a:cxn>
            </a:cxnLst>
            <a:rect l="0" t="0" r="r" b="b"/>
            <a:pathLst>
              <a:path w="365" h="622">
                <a:moveTo>
                  <a:pt x="52" y="526"/>
                </a:moveTo>
                <a:lnTo>
                  <a:pt x="52" y="570"/>
                </a:lnTo>
                <a:lnTo>
                  <a:pt x="313" y="570"/>
                </a:lnTo>
                <a:lnTo>
                  <a:pt x="313" y="526"/>
                </a:lnTo>
                <a:lnTo>
                  <a:pt x="52" y="526"/>
                </a:lnTo>
                <a:close/>
                <a:moveTo>
                  <a:pt x="160" y="334"/>
                </a:moveTo>
                <a:lnTo>
                  <a:pt x="160" y="379"/>
                </a:lnTo>
                <a:lnTo>
                  <a:pt x="114" y="379"/>
                </a:lnTo>
                <a:lnTo>
                  <a:pt x="114" y="430"/>
                </a:lnTo>
                <a:lnTo>
                  <a:pt x="160" y="430"/>
                </a:lnTo>
                <a:lnTo>
                  <a:pt x="160" y="475"/>
                </a:lnTo>
                <a:lnTo>
                  <a:pt x="210" y="475"/>
                </a:lnTo>
                <a:lnTo>
                  <a:pt x="210" y="430"/>
                </a:lnTo>
                <a:lnTo>
                  <a:pt x="256" y="430"/>
                </a:lnTo>
                <a:lnTo>
                  <a:pt x="256" y="379"/>
                </a:lnTo>
                <a:lnTo>
                  <a:pt x="210" y="379"/>
                </a:lnTo>
                <a:lnTo>
                  <a:pt x="210" y="334"/>
                </a:lnTo>
                <a:lnTo>
                  <a:pt x="160" y="334"/>
                </a:lnTo>
                <a:close/>
                <a:moveTo>
                  <a:pt x="104" y="133"/>
                </a:moveTo>
                <a:lnTo>
                  <a:pt x="52" y="224"/>
                </a:lnTo>
                <a:lnTo>
                  <a:pt x="52" y="283"/>
                </a:lnTo>
                <a:lnTo>
                  <a:pt x="313" y="283"/>
                </a:lnTo>
                <a:lnTo>
                  <a:pt x="313" y="224"/>
                </a:lnTo>
                <a:lnTo>
                  <a:pt x="259" y="133"/>
                </a:lnTo>
                <a:lnTo>
                  <a:pt x="104" y="133"/>
                </a:lnTo>
                <a:close/>
                <a:moveTo>
                  <a:pt x="74" y="0"/>
                </a:moveTo>
                <a:lnTo>
                  <a:pt x="291" y="0"/>
                </a:lnTo>
                <a:lnTo>
                  <a:pt x="306" y="4"/>
                </a:lnTo>
                <a:lnTo>
                  <a:pt x="318" y="15"/>
                </a:lnTo>
                <a:lnTo>
                  <a:pt x="321" y="32"/>
                </a:lnTo>
                <a:lnTo>
                  <a:pt x="321" y="64"/>
                </a:lnTo>
                <a:lnTo>
                  <a:pt x="318" y="78"/>
                </a:lnTo>
                <a:lnTo>
                  <a:pt x="310" y="88"/>
                </a:lnTo>
                <a:lnTo>
                  <a:pt x="298" y="95"/>
                </a:lnTo>
                <a:lnTo>
                  <a:pt x="365" y="211"/>
                </a:lnTo>
                <a:lnTo>
                  <a:pt x="365" y="622"/>
                </a:lnTo>
                <a:lnTo>
                  <a:pt x="0" y="622"/>
                </a:lnTo>
                <a:lnTo>
                  <a:pt x="0" y="211"/>
                </a:lnTo>
                <a:lnTo>
                  <a:pt x="66" y="95"/>
                </a:lnTo>
                <a:lnTo>
                  <a:pt x="54" y="88"/>
                </a:lnTo>
                <a:lnTo>
                  <a:pt x="47" y="78"/>
                </a:lnTo>
                <a:lnTo>
                  <a:pt x="44" y="64"/>
                </a:lnTo>
                <a:lnTo>
                  <a:pt x="44" y="32"/>
                </a:lnTo>
                <a:lnTo>
                  <a:pt x="47" y="15"/>
                </a:lnTo>
                <a:lnTo>
                  <a:pt x="59" y="4"/>
                </a:lnTo>
                <a:lnTo>
                  <a:pt x="7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12" name="Group 62"/>
          <p:cNvGrpSpPr/>
          <p:nvPr/>
        </p:nvGrpSpPr>
        <p:grpSpPr>
          <a:xfrm>
            <a:off x="7284061" y="6076513"/>
            <a:ext cx="590654" cy="520381"/>
            <a:chOff x="9012238" y="585788"/>
            <a:chExt cx="1054100" cy="928687"/>
          </a:xfrm>
          <a:solidFill>
            <a:schemeClr val="accent6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8448460" y="6025466"/>
            <a:ext cx="423604" cy="622475"/>
          </a:xfrm>
          <a:custGeom>
            <a:avLst/>
            <a:gdLst/>
            <a:ahLst/>
            <a:cxnLst>
              <a:cxn ang="0">
                <a:pos x="191" y="292"/>
              </a:cxn>
              <a:cxn ang="0">
                <a:pos x="191" y="383"/>
              </a:cxn>
              <a:cxn ang="0">
                <a:pos x="98" y="383"/>
              </a:cxn>
              <a:cxn ang="0">
                <a:pos x="98" y="482"/>
              </a:cxn>
              <a:cxn ang="0">
                <a:pos x="191" y="482"/>
              </a:cxn>
              <a:cxn ang="0">
                <a:pos x="191" y="575"/>
              </a:cxn>
              <a:cxn ang="0">
                <a:pos x="290" y="575"/>
              </a:cxn>
              <a:cxn ang="0">
                <a:pos x="290" y="482"/>
              </a:cxn>
              <a:cxn ang="0">
                <a:pos x="381" y="482"/>
              </a:cxn>
              <a:cxn ang="0">
                <a:pos x="381" y="383"/>
              </a:cxn>
              <a:cxn ang="0">
                <a:pos x="290" y="383"/>
              </a:cxn>
              <a:cxn ang="0">
                <a:pos x="290" y="292"/>
              </a:cxn>
              <a:cxn ang="0">
                <a:pos x="191" y="292"/>
              </a:cxn>
              <a:cxn ang="0">
                <a:pos x="238" y="0"/>
              </a:cxn>
              <a:cxn ang="0">
                <a:pos x="243" y="5"/>
              </a:cxn>
              <a:cxn ang="0">
                <a:pos x="253" y="17"/>
              </a:cxn>
              <a:cxn ang="0">
                <a:pos x="266" y="35"/>
              </a:cxn>
              <a:cxn ang="0">
                <a:pos x="285" y="57"/>
              </a:cxn>
              <a:cxn ang="0">
                <a:pos x="305" y="86"/>
              </a:cxn>
              <a:cxn ang="0">
                <a:pos x="327" y="116"/>
              </a:cxn>
              <a:cxn ang="0">
                <a:pos x="351" y="150"/>
              </a:cxn>
              <a:cxn ang="0">
                <a:pos x="374" y="187"/>
              </a:cxn>
              <a:cxn ang="0">
                <a:pos x="398" y="226"/>
              </a:cxn>
              <a:cxn ang="0">
                <a:pos x="420" y="266"/>
              </a:cxn>
              <a:cxn ang="0">
                <a:pos x="438" y="307"/>
              </a:cxn>
              <a:cxn ang="0">
                <a:pos x="453" y="347"/>
              </a:cxn>
              <a:cxn ang="0">
                <a:pos x="467" y="386"/>
              </a:cxn>
              <a:cxn ang="0">
                <a:pos x="473" y="425"/>
              </a:cxn>
              <a:cxn ang="0">
                <a:pos x="475" y="460"/>
              </a:cxn>
              <a:cxn ang="0">
                <a:pos x="468" y="507"/>
              </a:cxn>
              <a:cxn ang="0">
                <a:pos x="453" y="553"/>
              </a:cxn>
              <a:cxn ang="0">
                <a:pos x="431" y="593"/>
              </a:cxn>
              <a:cxn ang="0">
                <a:pos x="403" y="629"/>
              </a:cxn>
              <a:cxn ang="0">
                <a:pos x="369" y="657"/>
              </a:cxn>
              <a:cxn ang="0">
                <a:pos x="329" y="679"/>
              </a:cxn>
              <a:cxn ang="0">
                <a:pos x="285" y="693"/>
              </a:cxn>
              <a:cxn ang="0">
                <a:pos x="238" y="698"/>
              </a:cxn>
              <a:cxn ang="0">
                <a:pos x="191" y="693"/>
              </a:cxn>
              <a:cxn ang="0">
                <a:pos x="145" y="679"/>
              </a:cxn>
              <a:cxn ang="0">
                <a:pos x="105" y="657"/>
              </a:cxn>
              <a:cxn ang="0">
                <a:pos x="69" y="629"/>
              </a:cxn>
              <a:cxn ang="0">
                <a:pos x="41" y="593"/>
              </a:cxn>
              <a:cxn ang="0">
                <a:pos x="19" y="553"/>
              </a:cxn>
              <a:cxn ang="0">
                <a:pos x="5" y="507"/>
              </a:cxn>
              <a:cxn ang="0">
                <a:pos x="0" y="460"/>
              </a:cxn>
              <a:cxn ang="0">
                <a:pos x="4" y="428"/>
              </a:cxn>
              <a:cxn ang="0">
                <a:pos x="11" y="394"/>
              </a:cxn>
              <a:cxn ang="0">
                <a:pos x="22" y="359"/>
              </a:cxn>
              <a:cxn ang="0">
                <a:pos x="37" y="322"/>
              </a:cxn>
              <a:cxn ang="0">
                <a:pos x="56" y="283"/>
              </a:cxn>
              <a:cxn ang="0">
                <a:pos x="76" y="244"/>
              </a:cxn>
              <a:cxn ang="0">
                <a:pos x="96" y="207"/>
              </a:cxn>
              <a:cxn ang="0">
                <a:pos x="118" y="170"/>
              </a:cxn>
              <a:cxn ang="0">
                <a:pos x="142" y="137"/>
              </a:cxn>
              <a:cxn ang="0">
                <a:pos x="162" y="105"/>
              </a:cxn>
              <a:cxn ang="0">
                <a:pos x="182" y="74"/>
              </a:cxn>
              <a:cxn ang="0">
                <a:pos x="201" y="49"/>
              </a:cxn>
              <a:cxn ang="0">
                <a:pos x="216" y="29"/>
              </a:cxn>
              <a:cxn ang="0">
                <a:pos x="228" y="14"/>
              </a:cxn>
              <a:cxn ang="0">
                <a:pos x="234" y="3"/>
              </a:cxn>
              <a:cxn ang="0">
                <a:pos x="238" y="0"/>
              </a:cxn>
            </a:cxnLst>
            <a:rect l="0" t="0" r="r" b="b"/>
            <a:pathLst>
              <a:path w="475" h="698">
                <a:moveTo>
                  <a:pt x="191" y="292"/>
                </a:moveTo>
                <a:lnTo>
                  <a:pt x="191" y="383"/>
                </a:lnTo>
                <a:lnTo>
                  <a:pt x="98" y="383"/>
                </a:lnTo>
                <a:lnTo>
                  <a:pt x="98" y="482"/>
                </a:lnTo>
                <a:lnTo>
                  <a:pt x="191" y="482"/>
                </a:lnTo>
                <a:lnTo>
                  <a:pt x="191" y="575"/>
                </a:lnTo>
                <a:lnTo>
                  <a:pt x="290" y="575"/>
                </a:lnTo>
                <a:lnTo>
                  <a:pt x="290" y="482"/>
                </a:lnTo>
                <a:lnTo>
                  <a:pt x="381" y="482"/>
                </a:lnTo>
                <a:lnTo>
                  <a:pt x="381" y="383"/>
                </a:lnTo>
                <a:lnTo>
                  <a:pt x="290" y="383"/>
                </a:lnTo>
                <a:lnTo>
                  <a:pt x="290" y="292"/>
                </a:lnTo>
                <a:lnTo>
                  <a:pt x="191" y="292"/>
                </a:lnTo>
                <a:close/>
                <a:moveTo>
                  <a:pt x="238" y="0"/>
                </a:moveTo>
                <a:lnTo>
                  <a:pt x="243" y="5"/>
                </a:lnTo>
                <a:lnTo>
                  <a:pt x="253" y="17"/>
                </a:lnTo>
                <a:lnTo>
                  <a:pt x="266" y="35"/>
                </a:lnTo>
                <a:lnTo>
                  <a:pt x="285" y="57"/>
                </a:lnTo>
                <a:lnTo>
                  <a:pt x="305" y="86"/>
                </a:lnTo>
                <a:lnTo>
                  <a:pt x="327" y="116"/>
                </a:lnTo>
                <a:lnTo>
                  <a:pt x="351" y="150"/>
                </a:lnTo>
                <a:lnTo>
                  <a:pt x="374" y="187"/>
                </a:lnTo>
                <a:lnTo>
                  <a:pt x="398" y="226"/>
                </a:lnTo>
                <a:lnTo>
                  <a:pt x="420" y="266"/>
                </a:lnTo>
                <a:lnTo>
                  <a:pt x="438" y="307"/>
                </a:lnTo>
                <a:lnTo>
                  <a:pt x="453" y="347"/>
                </a:lnTo>
                <a:lnTo>
                  <a:pt x="467" y="386"/>
                </a:lnTo>
                <a:lnTo>
                  <a:pt x="473" y="425"/>
                </a:lnTo>
                <a:lnTo>
                  <a:pt x="475" y="460"/>
                </a:lnTo>
                <a:lnTo>
                  <a:pt x="468" y="507"/>
                </a:lnTo>
                <a:lnTo>
                  <a:pt x="453" y="553"/>
                </a:lnTo>
                <a:lnTo>
                  <a:pt x="431" y="593"/>
                </a:lnTo>
                <a:lnTo>
                  <a:pt x="403" y="629"/>
                </a:lnTo>
                <a:lnTo>
                  <a:pt x="369" y="657"/>
                </a:lnTo>
                <a:lnTo>
                  <a:pt x="329" y="679"/>
                </a:lnTo>
                <a:lnTo>
                  <a:pt x="285" y="693"/>
                </a:lnTo>
                <a:lnTo>
                  <a:pt x="238" y="698"/>
                </a:lnTo>
                <a:lnTo>
                  <a:pt x="191" y="693"/>
                </a:lnTo>
                <a:lnTo>
                  <a:pt x="145" y="679"/>
                </a:lnTo>
                <a:lnTo>
                  <a:pt x="105" y="657"/>
                </a:lnTo>
                <a:lnTo>
                  <a:pt x="69" y="629"/>
                </a:lnTo>
                <a:lnTo>
                  <a:pt x="41" y="593"/>
                </a:lnTo>
                <a:lnTo>
                  <a:pt x="19" y="553"/>
                </a:lnTo>
                <a:lnTo>
                  <a:pt x="5" y="507"/>
                </a:lnTo>
                <a:lnTo>
                  <a:pt x="0" y="460"/>
                </a:lnTo>
                <a:lnTo>
                  <a:pt x="4" y="428"/>
                </a:lnTo>
                <a:lnTo>
                  <a:pt x="11" y="394"/>
                </a:lnTo>
                <a:lnTo>
                  <a:pt x="22" y="359"/>
                </a:lnTo>
                <a:lnTo>
                  <a:pt x="37" y="322"/>
                </a:lnTo>
                <a:lnTo>
                  <a:pt x="56" y="283"/>
                </a:lnTo>
                <a:lnTo>
                  <a:pt x="76" y="244"/>
                </a:lnTo>
                <a:lnTo>
                  <a:pt x="96" y="207"/>
                </a:lnTo>
                <a:lnTo>
                  <a:pt x="118" y="170"/>
                </a:lnTo>
                <a:lnTo>
                  <a:pt x="142" y="137"/>
                </a:lnTo>
                <a:lnTo>
                  <a:pt x="162" y="105"/>
                </a:lnTo>
                <a:lnTo>
                  <a:pt x="182" y="74"/>
                </a:lnTo>
                <a:lnTo>
                  <a:pt x="201" y="49"/>
                </a:lnTo>
                <a:lnTo>
                  <a:pt x="216" y="29"/>
                </a:lnTo>
                <a:lnTo>
                  <a:pt x="228" y="14"/>
                </a:lnTo>
                <a:lnTo>
                  <a:pt x="234" y="3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03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655" y="339570"/>
            <a:ext cx="9075738" cy="906163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Хірургічне приміщення на </a:t>
            </a:r>
            <a:r>
              <a:rPr lang="en-US" sz="3200" dirty="0">
                <a:solidFill>
                  <a:srgbClr val="FDBB2D"/>
                </a:solidFill>
              </a:rPr>
              <a:t>2 </a:t>
            </a:r>
            <a:r>
              <a:rPr lang="uk-UA" sz="3200" dirty="0">
                <a:solidFill>
                  <a:srgbClr val="FDBB2D"/>
                </a:solidFill>
              </a:rPr>
              <a:t>ому поверсі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89" y="1497267"/>
            <a:ext cx="7936868" cy="52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8878765" cy="512691"/>
          </a:xfrm>
        </p:spPr>
        <p:txBody>
          <a:bodyPr/>
          <a:lstStyle/>
          <a:p>
            <a:r>
              <a:rPr lang="en-US" sz="3200" dirty="0">
                <a:solidFill>
                  <a:srgbClr val="FDBB2D"/>
                </a:solidFill>
              </a:rPr>
              <a:t>2</a:t>
            </a:r>
            <a:r>
              <a:rPr lang="uk-UA" sz="3200" dirty="0">
                <a:solidFill>
                  <a:srgbClr val="FDBB2D"/>
                </a:solidFill>
              </a:rPr>
              <a:t>-га альтернатива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EDD966-AA87-41F0-8EB6-EFBFF651D8F9}"/>
              </a:ext>
            </a:extLst>
          </p:cNvPr>
          <p:cNvSpPr/>
          <p:nvPr/>
        </p:nvSpPr>
        <p:spPr>
          <a:xfrm>
            <a:off x="839868" y="938215"/>
            <a:ext cx="11039802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87">
              <a:lnSpc>
                <a:spcPct val="115000"/>
              </a:lnSpc>
            </a:pPr>
            <a:r>
              <a:rPr lang="uk-UA" b="1" dirty="0">
                <a:solidFill>
                  <a:srgbClr val="002060"/>
                </a:solidFill>
                <a:latin typeface="Calibri"/>
              </a:rPr>
              <a:t>Другою альтернативою є </a:t>
            </a:r>
            <a:r>
              <a:rPr lang="en-GB" b="1" dirty="0">
                <a:solidFill>
                  <a:srgbClr val="002060"/>
                </a:solidFill>
                <a:latin typeface="Calibri"/>
              </a:rPr>
              <a:t>«</a:t>
            </a:r>
            <a:r>
              <a:rPr lang="uk-UA" b="1" dirty="0">
                <a:solidFill>
                  <a:srgbClr val="002060"/>
                </a:solidFill>
                <a:latin typeface="Calibri"/>
              </a:rPr>
              <a:t>Розробка проекту без включення приміщення на 2-ому поверсі хірургічного корпусу лікарні</a:t>
            </a:r>
            <a:r>
              <a:rPr lang="en-GB" b="1" dirty="0">
                <a:solidFill>
                  <a:srgbClr val="002060"/>
                </a:solidFill>
                <a:latin typeface="Calibri"/>
              </a:rPr>
              <a:t>“.</a:t>
            </a:r>
          </a:p>
          <a:p>
            <a:pPr defTabSz="1218987">
              <a:lnSpc>
                <a:spcPct val="115000"/>
              </a:lnSpc>
            </a:pPr>
            <a:endParaRPr lang="en-GB" dirty="0">
              <a:solidFill>
                <a:srgbClr val="002060"/>
              </a:solidFill>
              <a:latin typeface="Calibri"/>
            </a:endParaRPr>
          </a:p>
          <a:p>
            <a:pPr defTabSz="1218987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встановить усе оперативне обладнання на 3ому поверсі хірургічного корпусу лікарні.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Цей 3-й поверх буде використаний для проведення операцій, а також  діагностики, підготовчих процедур та реабілітації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.</a:t>
            </a:r>
            <a:br>
              <a:rPr lang="en-US" dirty="0">
                <a:solidFill>
                  <a:srgbClr val="002060"/>
                </a:solidFill>
                <a:latin typeface="Calibri"/>
              </a:rPr>
            </a:br>
            <a:r>
              <a:rPr lang="uk-UA" dirty="0">
                <a:solidFill>
                  <a:srgbClr val="002060"/>
                </a:solidFill>
                <a:latin typeface="Calibri"/>
              </a:rPr>
              <a:t>Таким чином кількість операцій зменшиться на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~35%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порівняно з 1-ю альтернативою.</a:t>
            </a:r>
            <a:endParaRPr lang="en-GB" dirty="0">
              <a:solidFill>
                <a:srgbClr val="002060"/>
              </a:solidFill>
              <a:latin typeface="Calibri"/>
            </a:endParaRPr>
          </a:p>
          <a:p>
            <a:pPr defTabSz="1218987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Calibri"/>
              </a:rPr>
              <a:t>Через меншу кількість операцій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,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 буде понесено менше оперативних витрат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(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та не буде нараховуватись погодинна орендна плата за приміщення на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2</a:t>
            </a:r>
            <a:r>
              <a:rPr lang="uk-UA" dirty="0" err="1">
                <a:solidFill>
                  <a:srgbClr val="002060"/>
                </a:solidFill>
                <a:latin typeface="Calibri"/>
              </a:rPr>
              <a:t>ому</a:t>
            </a:r>
            <a:r>
              <a:rPr lang="uk-UA" baseline="300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поверсі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.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Втім, у порівнянні з Альтернативою 1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,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необхідна буде закупівля додаткового обладнання для встановлення на 3</a:t>
            </a:r>
            <a:r>
              <a:rPr lang="uk-UA" baseline="30000" dirty="0">
                <a:solidFill>
                  <a:srgbClr val="002060"/>
                </a:solidFill>
                <a:latin typeface="Calibri"/>
              </a:rPr>
              <a:t>му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поверсі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.</a:t>
            </a:r>
          </a:p>
          <a:p>
            <a:pPr defTabSz="1218987">
              <a:lnSpc>
                <a:spcPct val="115000"/>
              </a:lnSpc>
            </a:pPr>
            <a:endParaRPr lang="en-GB" dirty="0">
              <a:solidFill>
                <a:srgbClr val="002060"/>
              </a:solidFill>
              <a:latin typeface="Calibri"/>
            </a:endParaRP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Проектні інвестиції будуть зроблені в перший рік, підчас якого 3-й поверх хірургічного корпусу лікарні буде реконструйовано та адаптовано для хірургічної та реабілітаційної діяльності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Усе необхідне хірургічне обладнання буде закуплене та встановлене у приміщенні на 3ому поверсі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lvl="0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буде платити Лікарні місячну орендну плату за приміщення на 3-ому поверсі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090863" y="5806658"/>
            <a:ext cx="567531" cy="569894"/>
            <a:chOff x="1370013" y="461963"/>
            <a:chExt cx="1143001" cy="1147762"/>
          </a:xfrm>
          <a:solidFill>
            <a:schemeClr val="accent6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233969" y="5824743"/>
            <a:ext cx="515044" cy="533723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424435" y="5811998"/>
            <a:ext cx="506968" cy="559215"/>
          </a:xfrm>
          <a:custGeom>
            <a:avLst/>
            <a:gdLst/>
            <a:ahLst/>
            <a:cxnLst>
              <a:cxn ang="0">
                <a:pos x="56" y="630"/>
              </a:cxn>
              <a:cxn ang="0">
                <a:pos x="345" y="586"/>
              </a:cxn>
              <a:cxn ang="0">
                <a:pos x="402" y="488"/>
              </a:cxn>
              <a:cxn ang="0">
                <a:pos x="593" y="530"/>
              </a:cxn>
              <a:cxn ang="0">
                <a:pos x="402" y="488"/>
              </a:cxn>
              <a:cxn ang="0">
                <a:pos x="177" y="418"/>
              </a:cxn>
              <a:cxn ang="0">
                <a:pos x="126" y="473"/>
              </a:cxn>
              <a:cxn ang="0">
                <a:pos x="177" y="530"/>
              </a:cxn>
              <a:cxn ang="0">
                <a:pos x="226" y="473"/>
              </a:cxn>
              <a:cxn ang="0">
                <a:pos x="274" y="418"/>
              </a:cxn>
              <a:cxn ang="0">
                <a:pos x="226" y="367"/>
              </a:cxn>
              <a:cxn ang="0">
                <a:pos x="473" y="354"/>
              </a:cxn>
              <a:cxn ang="0">
                <a:pos x="444" y="389"/>
              </a:cxn>
              <a:cxn ang="0">
                <a:pos x="473" y="424"/>
              </a:cxn>
              <a:cxn ang="0">
                <a:pos x="515" y="460"/>
              </a:cxn>
              <a:cxn ang="0">
                <a:pos x="544" y="424"/>
              </a:cxn>
              <a:cxn ang="0">
                <a:pos x="515" y="389"/>
              </a:cxn>
              <a:cxn ang="0">
                <a:pos x="473" y="354"/>
              </a:cxn>
              <a:cxn ang="0">
                <a:pos x="402" y="259"/>
              </a:cxn>
              <a:cxn ang="0">
                <a:pos x="593" y="318"/>
              </a:cxn>
              <a:cxn ang="0">
                <a:pos x="549" y="212"/>
              </a:cxn>
              <a:cxn ang="0">
                <a:pos x="113" y="141"/>
              </a:cxn>
              <a:cxn ang="0">
                <a:pos x="56" y="303"/>
              </a:cxn>
              <a:cxn ang="0">
                <a:pos x="345" y="246"/>
              </a:cxn>
              <a:cxn ang="0">
                <a:pos x="113" y="141"/>
              </a:cxn>
              <a:cxn ang="0">
                <a:pos x="322" y="0"/>
              </a:cxn>
              <a:cxn ang="0">
                <a:pos x="345" y="6"/>
              </a:cxn>
              <a:cxn ang="0">
                <a:pos x="354" y="30"/>
              </a:cxn>
              <a:cxn ang="0">
                <a:pos x="350" y="82"/>
              </a:cxn>
              <a:cxn ang="0">
                <a:pos x="328" y="101"/>
              </a:cxn>
              <a:cxn ang="0">
                <a:pos x="406" y="178"/>
              </a:cxn>
              <a:cxn ang="0">
                <a:pos x="396" y="173"/>
              </a:cxn>
              <a:cxn ang="0">
                <a:pos x="389" y="133"/>
              </a:cxn>
              <a:cxn ang="0">
                <a:pos x="392" y="121"/>
              </a:cxn>
              <a:cxn ang="0">
                <a:pos x="401" y="114"/>
              </a:cxn>
              <a:cxn ang="0">
                <a:pos x="571" y="113"/>
              </a:cxn>
              <a:cxn ang="0">
                <a:pos x="591" y="118"/>
              </a:cxn>
              <a:cxn ang="0">
                <a:pos x="601" y="133"/>
              </a:cxn>
              <a:cxn ang="0">
                <a:pos x="598" y="166"/>
              </a:cxn>
              <a:cxn ang="0">
                <a:pos x="588" y="175"/>
              </a:cxn>
              <a:cxn ang="0">
                <a:pos x="621" y="264"/>
              </a:cxn>
              <a:cxn ang="0">
                <a:pos x="402" y="566"/>
              </a:cxn>
              <a:cxn ang="0">
                <a:pos x="0" y="685"/>
              </a:cxn>
              <a:cxn ang="0">
                <a:pos x="74" y="101"/>
              </a:cxn>
              <a:cxn ang="0">
                <a:pos x="52" y="82"/>
              </a:cxn>
              <a:cxn ang="0">
                <a:pos x="49" y="30"/>
              </a:cxn>
              <a:cxn ang="0">
                <a:pos x="57" y="6"/>
              </a:cxn>
              <a:cxn ang="0">
                <a:pos x="79" y="0"/>
              </a:cxn>
            </a:cxnLst>
            <a:rect l="0" t="0" r="r" b="b"/>
            <a:pathLst>
              <a:path w="621" h="685">
                <a:moveTo>
                  <a:pt x="56" y="586"/>
                </a:moveTo>
                <a:lnTo>
                  <a:pt x="56" y="630"/>
                </a:lnTo>
                <a:lnTo>
                  <a:pt x="345" y="630"/>
                </a:lnTo>
                <a:lnTo>
                  <a:pt x="345" y="586"/>
                </a:lnTo>
                <a:lnTo>
                  <a:pt x="56" y="586"/>
                </a:lnTo>
                <a:close/>
                <a:moveTo>
                  <a:pt x="402" y="488"/>
                </a:moveTo>
                <a:lnTo>
                  <a:pt x="402" y="530"/>
                </a:lnTo>
                <a:lnTo>
                  <a:pt x="593" y="530"/>
                </a:lnTo>
                <a:lnTo>
                  <a:pt x="593" y="488"/>
                </a:lnTo>
                <a:lnTo>
                  <a:pt x="402" y="488"/>
                </a:lnTo>
                <a:close/>
                <a:moveTo>
                  <a:pt x="177" y="367"/>
                </a:moveTo>
                <a:lnTo>
                  <a:pt x="177" y="418"/>
                </a:lnTo>
                <a:lnTo>
                  <a:pt x="126" y="418"/>
                </a:lnTo>
                <a:lnTo>
                  <a:pt x="126" y="473"/>
                </a:lnTo>
                <a:lnTo>
                  <a:pt x="177" y="473"/>
                </a:lnTo>
                <a:lnTo>
                  <a:pt x="177" y="530"/>
                </a:lnTo>
                <a:lnTo>
                  <a:pt x="226" y="530"/>
                </a:lnTo>
                <a:lnTo>
                  <a:pt x="226" y="473"/>
                </a:lnTo>
                <a:lnTo>
                  <a:pt x="274" y="473"/>
                </a:lnTo>
                <a:lnTo>
                  <a:pt x="274" y="418"/>
                </a:lnTo>
                <a:lnTo>
                  <a:pt x="226" y="418"/>
                </a:lnTo>
                <a:lnTo>
                  <a:pt x="226" y="367"/>
                </a:lnTo>
                <a:lnTo>
                  <a:pt x="177" y="367"/>
                </a:lnTo>
                <a:close/>
                <a:moveTo>
                  <a:pt x="473" y="354"/>
                </a:moveTo>
                <a:lnTo>
                  <a:pt x="473" y="389"/>
                </a:lnTo>
                <a:lnTo>
                  <a:pt x="444" y="389"/>
                </a:lnTo>
                <a:lnTo>
                  <a:pt x="444" y="424"/>
                </a:lnTo>
                <a:lnTo>
                  <a:pt x="473" y="424"/>
                </a:lnTo>
                <a:lnTo>
                  <a:pt x="473" y="460"/>
                </a:lnTo>
                <a:lnTo>
                  <a:pt x="515" y="460"/>
                </a:lnTo>
                <a:lnTo>
                  <a:pt x="515" y="424"/>
                </a:lnTo>
                <a:lnTo>
                  <a:pt x="544" y="424"/>
                </a:lnTo>
                <a:lnTo>
                  <a:pt x="544" y="389"/>
                </a:lnTo>
                <a:lnTo>
                  <a:pt x="515" y="389"/>
                </a:lnTo>
                <a:lnTo>
                  <a:pt x="515" y="354"/>
                </a:lnTo>
                <a:lnTo>
                  <a:pt x="473" y="354"/>
                </a:lnTo>
                <a:close/>
                <a:moveTo>
                  <a:pt x="434" y="212"/>
                </a:moveTo>
                <a:lnTo>
                  <a:pt x="402" y="259"/>
                </a:lnTo>
                <a:lnTo>
                  <a:pt x="402" y="318"/>
                </a:lnTo>
                <a:lnTo>
                  <a:pt x="593" y="318"/>
                </a:lnTo>
                <a:lnTo>
                  <a:pt x="593" y="274"/>
                </a:lnTo>
                <a:lnTo>
                  <a:pt x="549" y="212"/>
                </a:lnTo>
                <a:lnTo>
                  <a:pt x="434" y="212"/>
                </a:lnTo>
                <a:close/>
                <a:moveTo>
                  <a:pt x="113" y="141"/>
                </a:moveTo>
                <a:lnTo>
                  <a:pt x="56" y="246"/>
                </a:lnTo>
                <a:lnTo>
                  <a:pt x="56" y="303"/>
                </a:lnTo>
                <a:lnTo>
                  <a:pt x="345" y="303"/>
                </a:lnTo>
                <a:lnTo>
                  <a:pt x="345" y="246"/>
                </a:lnTo>
                <a:lnTo>
                  <a:pt x="286" y="141"/>
                </a:lnTo>
                <a:lnTo>
                  <a:pt x="113" y="141"/>
                </a:lnTo>
                <a:close/>
                <a:moveTo>
                  <a:pt x="79" y="0"/>
                </a:moveTo>
                <a:lnTo>
                  <a:pt x="322" y="0"/>
                </a:lnTo>
                <a:lnTo>
                  <a:pt x="335" y="1"/>
                </a:lnTo>
                <a:lnTo>
                  <a:pt x="345" y="6"/>
                </a:lnTo>
                <a:lnTo>
                  <a:pt x="352" y="17"/>
                </a:lnTo>
                <a:lnTo>
                  <a:pt x="354" y="30"/>
                </a:lnTo>
                <a:lnTo>
                  <a:pt x="354" y="67"/>
                </a:lnTo>
                <a:lnTo>
                  <a:pt x="350" y="82"/>
                </a:lnTo>
                <a:lnTo>
                  <a:pt x="342" y="94"/>
                </a:lnTo>
                <a:lnTo>
                  <a:pt x="328" y="101"/>
                </a:lnTo>
                <a:lnTo>
                  <a:pt x="391" y="207"/>
                </a:lnTo>
                <a:lnTo>
                  <a:pt x="406" y="178"/>
                </a:lnTo>
                <a:lnTo>
                  <a:pt x="401" y="177"/>
                </a:lnTo>
                <a:lnTo>
                  <a:pt x="396" y="173"/>
                </a:lnTo>
                <a:lnTo>
                  <a:pt x="389" y="163"/>
                </a:lnTo>
                <a:lnTo>
                  <a:pt x="389" y="133"/>
                </a:lnTo>
                <a:lnTo>
                  <a:pt x="391" y="126"/>
                </a:lnTo>
                <a:lnTo>
                  <a:pt x="392" y="121"/>
                </a:lnTo>
                <a:lnTo>
                  <a:pt x="396" y="118"/>
                </a:lnTo>
                <a:lnTo>
                  <a:pt x="401" y="114"/>
                </a:lnTo>
                <a:lnTo>
                  <a:pt x="407" y="113"/>
                </a:lnTo>
                <a:lnTo>
                  <a:pt x="571" y="113"/>
                </a:lnTo>
                <a:lnTo>
                  <a:pt x="581" y="114"/>
                </a:lnTo>
                <a:lnTo>
                  <a:pt x="591" y="118"/>
                </a:lnTo>
                <a:lnTo>
                  <a:pt x="598" y="124"/>
                </a:lnTo>
                <a:lnTo>
                  <a:pt x="601" y="133"/>
                </a:lnTo>
                <a:lnTo>
                  <a:pt x="601" y="156"/>
                </a:lnTo>
                <a:lnTo>
                  <a:pt x="598" y="166"/>
                </a:lnTo>
                <a:lnTo>
                  <a:pt x="593" y="172"/>
                </a:lnTo>
                <a:lnTo>
                  <a:pt x="588" y="175"/>
                </a:lnTo>
                <a:lnTo>
                  <a:pt x="577" y="178"/>
                </a:lnTo>
                <a:lnTo>
                  <a:pt x="621" y="264"/>
                </a:lnTo>
                <a:lnTo>
                  <a:pt x="621" y="566"/>
                </a:lnTo>
                <a:lnTo>
                  <a:pt x="402" y="566"/>
                </a:lnTo>
                <a:lnTo>
                  <a:pt x="402" y="685"/>
                </a:lnTo>
                <a:lnTo>
                  <a:pt x="0" y="685"/>
                </a:lnTo>
                <a:lnTo>
                  <a:pt x="0" y="231"/>
                </a:lnTo>
                <a:lnTo>
                  <a:pt x="74" y="101"/>
                </a:lnTo>
                <a:lnTo>
                  <a:pt x="61" y="94"/>
                </a:lnTo>
                <a:lnTo>
                  <a:pt x="52" y="82"/>
                </a:lnTo>
                <a:lnTo>
                  <a:pt x="49" y="67"/>
                </a:lnTo>
                <a:lnTo>
                  <a:pt x="49" y="30"/>
                </a:lnTo>
                <a:lnTo>
                  <a:pt x="51" y="17"/>
                </a:lnTo>
                <a:lnTo>
                  <a:pt x="57" y="6"/>
                </a:lnTo>
                <a:lnTo>
                  <a:pt x="67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455352" y="5814958"/>
            <a:ext cx="324682" cy="553293"/>
          </a:xfrm>
          <a:custGeom>
            <a:avLst/>
            <a:gdLst/>
            <a:ahLst/>
            <a:cxnLst>
              <a:cxn ang="0">
                <a:pos x="52" y="526"/>
              </a:cxn>
              <a:cxn ang="0">
                <a:pos x="52" y="570"/>
              </a:cxn>
              <a:cxn ang="0">
                <a:pos x="313" y="570"/>
              </a:cxn>
              <a:cxn ang="0">
                <a:pos x="313" y="526"/>
              </a:cxn>
              <a:cxn ang="0">
                <a:pos x="52" y="526"/>
              </a:cxn>
              <a:cxn ang="0">
                <a:pos x="160" y="334"/>
              </a:cxn>
              <a:cxn ang="0">
                <a:pos x="160" y="379"/>
              </a:cxn>
              <a:cxn ang="0">
                <a:pos x="114" y="379"/>
              </a:cxn>
              <a:cxn ang="0">
                <a:pos x="114" y="430"/>
              </a:cxn>
              <a:cxn ang="0">
                <a:pos x="160" y="430"/>
              </a:cxn>
              <a:cxn ang="0">
                <a:pos x="160" y="475"/>
              </a:cxn>
              <a:cxn ang="0">
                <a:pos x="210" y="475"/>
              </a:cxn>
              <a:cxn ang="0">
                <a:pos x="210" y="430"/>
              </a:cxn>
              <a:cxn ang="0">
                <a:pos x="256" y="430"/>
              </a:cxn>
              <a:cxn ang="0">
                <a:pos x="256" y="379"/>
              </a:cxn>
              <a:cxn ang="0">
                <a:pos x="210" y="379"/>
              </a:cxn>
              <a:cxn ang="0">
                <a:pos x="210" y="334"/>
              </a:cxn>
              <a:cxn ang="0">
                <a:pos x="160" y="334"/>
              </a:cxn>
              <a:cxn ang="0">
                <a:pos x="104" y="133"/>
              </a:cxn>
              <a:cxn ang="0">
                <a:pos x="52" y="224"/>
              </a:cxn>
              <a:cxn ang="0">
                <a:pos x="52" y="283"/>
              </a:cxn>
              <a:cxn ang="0">
                <a:pos x="313" y="283"/>
              </a:cxn>
              <a:cxn ang="0">
                <a:pos x="313" y="224"/>
              </a:cxn>
              <a:cxn ang="0">
                <a:pos x="259" y="133"/>
              </a:cxn>
              <a:cxn ang="0">
                <a:pos x="104" y="133"/>
              </a:cxn>
              <a:cxn ang="0">
                <a:pos x="74" y="0"/>
              </a:cxn>
              <a:cxn ang="0">
                <a:pos x="291" y="0"/>
              </a:cxn>
              <a:cxn ang="0">
                <a:pos x="306" y="4"/>
              </a:cxn>
              <a:cxn ang="0">
                <a:pos x="318" y="15"/>
              </a:cxn>
              <a:cxn ang="0">
                <a:pos x="321" y="32"/>
              </a:cxn>
              <a:cxn ang="0">
                <a:pos x="321" y="64"/>
              </a:cxn>
              <a:cxn ang="0">
                <a:pos x="318" y="78"/>
              </a:cxn>
              <a:cxn ang="0">
                <a:pos x="310" y="88"/>
              </a:cxn>
              <a:cxn ang="0">
                <a:pos x="298" y="95"/>
              </a:cxn>
              <a:cxn ang="0">
                <a:pos x="365" y="211"/>
              </a:cxn>
              <a:cxn ang="0">
                <a:pos x="365" y="622"/>
              </a:cxn>
              <a:cxn ang="0">
                <a:pos x="0" y="622"/>
              </a:cxn>
              <a:cxn ang="0">
                <a:pos x="0" y="211"/>
              </a:cxn>
              <a:cxn ang="0">
                <a:pos x="66" y="95"/>
              </a:cxn>
              <a:cxn ang="0">
                <a:pos x="54" y="88"/>
              </a:cxn>
              <a:cxn ang="0">
                <a:pos x="47" y="78"/>
              </a:cxn>
              <a:cxn ang="0">
                <a:pos x="44" y="64"/>
              </a:cxn>
              <a:cxn ang="0">
                <a:pos x="44" y="32"/>
              </a:cxn>
              <a:cxn ang="0">
                <a:pos x="47" y="15"/>
              </a:cxn>
              <a:cxn ang="0">
                <a:pos x="59" y="4"/>
              </a:cxn>
              <a:cxn ang="0">
                <a:pos x="74" y="0"/>
              </a:cxn>
            </a:cxnLst>
            <a:rect l="0" t="0" r="r" b="b"/>
            <a:pathLst>
              <a:path w="365" h="622">
                <a:moveTo>
                  <a:pt x="52" y="526"/>
                </a:moveTo>
                <a:lnTo>
                  <a:pt x="52" y="570"/>
                </a:lnTo>
                <a:lnTo>
                  <a:pt x="313" y="570"/>
                </a:lnTo>
                <a:lnTo>
                  <a:pt x="313" y="526"/>
                </a:lnTo>
                <a:lnTo>
                  <a:pt x="52" y="526"/>
                </a:lnTo>
                <a:close/>
                <a:moveTo>
                  <a:pt x="160" y="334"/>
                </a:moveTo>
                <a:lnTo>
                  <a:pt x="160" y="379"/>
                </a:lnTo>
                <a:lnTo>
                  <a:pt x="114" y="379"/>
                </a:lnTo>
                <a:lnTo>
                  <a:pt x="114" y="430"/>
                </a:lnTo>
                <a:lnTo>
                  <a:pt x="160" y="430"/>
                </a:lnTo>
                <a:lnTo>
                  <a:pt x="160" y="475"/>
                </a:lnTo>
                <a:lnTo>
                  <a:pt x="210" y="475"/>
                </a:lnTo>
                <a:lnTo>
                  <a:pt x="210" y="430"/>
                </a:lnTo>
                <a:lnTo>
                  <a:pt x="256" y="430"/>
                </a:lnTo>
                <a:lnTo>
                  <a:pt x="256" y="379"/>
                </a:lnTo>
                <a:lnTo>
                  <a:pt x="210" y="379"/>
                </a:lnTo>
                <a:lnTo>
                  <a:pt x="210" y="334"/>
                </a:lnTo>
                <a:lnTo>
                  <a:pt x="160" y="334"/>
                </a:lnTo>
                <a:close/>
                <a:moveTo>
                  <a:pt x="104" y="133"/>
                </a:moveTo>
                <a:lnTo>
                  <a:pt x="52" y="224"/>
                </a:lnTo>
                <a:lnTo>
                  <a:pt x="52" y="283"/>
                </a:lnTo>
                <a:lnTo>
                  <a:pt x="313" y="283"/>
                </a:lnTo>
                <a:lnTo>
                  <a:pt x="313" y="224"/>
                </a:lnTo>
                <a:lnTo>
                  <a:pt x="259" y="133"/>
                </a:lnTo>
                <a:lnTo>
                  <a:pt x="104" y="133"/>
                </a:lnTo>
                <a:close/>
                <a:moveTo>
                  <a:pt x="74" y="0"/>
                </a:moveTo>
                <a:lnTo>
                  <a:pt x="291" y="0"/>
                </a:lnTo>
                <a:lnTo>
                  <a:pt x="306" y="4"/>
                </a:lnTo>
                <a:lnTo>
                  <a:pt x="318" y="15"/>
                </a:lnTo>
                <a:lnTo>
                  <a:pt x="321" y="32"/>
                </a:lnTo>
                <a:lnTo>
                  <a:pt x="321" y="64"/>
                </a:lnTo>
                <a:lnTo>
                  <a:pt x="318" y="78"/>
                </a:lnTo>
                <a:lnTo>
                  <a:pt x="310" y="88"/>
                </a:lnTo>
                <a:lnTo>
                  <a:pt x="298" y="95"/>
                </a:lnTo>
                <a:lnTo>
                  <a:pt x="365" y="211"/>
                </a:lnTo>
                <a:lnTo>
                  <a:pt x="365" y="622"/>
                </a:lnTo>
                <a:lnTo>
                  <a:pt x="0" y="622"/>
                </a:lnTo>
                <a:lnTo>
                  <a:pt x="0" y="211"/>
                </a:lnTo>
                <a:lnTo>
                  <a:pt x="66" y="95"/>
                </a:lnTo>
                <a:lnTo>
                  <a:pt x="54" y="88"/>
                </a:lnTo>
                <a:lnTo>
                  <a:pt x="47" y="78"/>
                </a:lnTo>
                <a:lnTo>
                  <a:pt x="44" y="64"/>
                </a:lnTo>
                <a:lnTo>
                  <a:pt x="44" y="32"/>
                </a:lnTo>
                <a:lnTo>
                  <a:pt x="47" y="15"/>
                </a:lnTo>
                <a:lnTo>
                  <a:pt x="59" y="4"/>
                </a:lnTo>
                <a:lnTo>
                  <a:pt x="7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2" name="Group 62"/>
          <p:cNvGrpSpPr/>
          <p:nvPr/>
        </p:nvGrpSpPr>
        <p:grpSpPr>
          <a:xfrm>
            <a:off x="7304476" y="5831414"/>
            <a:ext cx="590654" cy="520381"/>
            <a:chOff x="9012238" y="585788"/>
            <a:chExt cx="1054100" cy="928687"/>
          </a:xfrm>
          <a:solidFill>
            <a:schemeClr val="accent6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8468875" y="5780367"/>
            <a:ext cx="423604" cy="622475"/>
          </a:xfrm>
          <a:custGeom>
            <a:avLst/>
            <a:gdLst/>
            <a:ahLst/>
            <a:cxnLst>
              <a:cxn ang="0">
                <a:pos x="191" y="292"/>
              </a:cxn>
              <a:cxn ang="0">
                <a:pos x="191" y="383"/>
              </a:cxn>
              <a:cxn ang="0">
                <a:pos x="98" y="383"/>
              </a:cxn>
              <a:cxn ang="0">
                <a:pos x="98" y="482"/>
              </a:cxn>
              <a:cxn ang="0">
                <a:pos x="191" y="482"/>
              </a:cxn>
              <a:cxn ang="0">
                <a:pos x="191" y="575"/>
              </a:cxn>
              <a:cxn ang="0">
                <a:pos x="290" y="575"/>
              </a:cxn>
              <a:cxn ang="0">
                <a:pos x="290" y="482"/>
              </a:cxn>
              <a:cxn ang="0">
                <a:pos x="381" y="482"/>
              </a:cxn>
              <a:cxn ang="0">
                <a:pos x="381" y="383"/>
              </a:cxn>
              <a:cxn ang="0">
                <a:pos x="290" y="383"/>
              </a:cxn>
              <a:cxn ang="0">
                <a:pos x="290" y="292"/>
              </a:cxn>
              <a:cxn ang="0">
                <a:pos x="191" y="292"/>
              </a:cxn>
              <a:cxn ang="0">
                <a:pos x="238" y="0"/>
              </a:cxn>
              <a:cxn ang="0">
                <a:pos x="243" y="5"/>
              </a:cxn>
              <a:cxn ang="0">
                <a:pos x="253" y="17"/>
              </a:cxn>
              <a:cxn ang="0">
                <a:pos x="266" y="35"/>
              </a:cxn>
              <a:cxn ang="0">
                <a:pos x="285" y="57"/>
              </a:cxn>
              <a:cxn ang="0">
                <a:pos x="305" y="86"/>
              </a:cxn>
              <a:cxn ang="0">
                <a:pos x="327" y="116"/>
              </a:cxn>
              <a:cxn ang="0">
                <a:pos x="351" y="150"/>
              </a:cxn>
              <a:cxn ang="0">
                <a:pos x="374" y="187"/>
              </a:cxn>
              <a:cxn ang="0">
                <a:pos x="398" y="226"/>
              </a:cxn>
              <a:cxn ang="0">
                <a:pos x="420" y="266"/>
              </a:cxn>
              <a:cxn ang="0">
                <a:pos x="438" y="307"/>
              </a:cxn>
              <a:cxn ang="0">
                <a:pos x="453" y="347"/>
              </a:cxn>
              <a:cxn ang="0">
                <a:pos x="467" y="386"/>
              </a:cxn>
              <a:cxn ang="0">
                <a:pos x="473" y="425"/>
              </a:cxn>
              <a:cxn ang="0">
                <a:pos x="475" y="460"/>
              </a:cxn>
              <a:cxn ang="0">
                <a:pos x="468" y="507"/>
              </a:cxn>
              <a:cxn ang="0">
                <a:pos x="453" y="553"/>
              </a:cxn>
              <a:cxn ang="0">
                <a:pos x="431" y="593"/>
              </a:cxn>
              <a:cxn ang="0">
                <a:pos x="403" y="629"/>
              </a:cxn>
              <a:cxn ang="0">
                <a:pos x="369" y="657"/>
              </a:cxn>
              <a:cxn ang="0">
                <a:pos x="329" y="679"/>
              </a:cxn>
              <a:cxn ang="0">
                <a:pos x="285" y="693"/>
              </a:cxn>
              <a:cxn ang="0">
                <a:pos x="238" y="698"/>
              </a:cxn>
              <a:cxn ang="0">
                <a:pos x="191" y="693"/>
              </a:cxn>
              <a:cxn ang="0">
                <a:pos x="145" y="679"/>
              </a:cxn>
              <a:cxn ang="0">
                <a:pos x="105" y="657"/>
              </a:cxn>
              <a:cxn ang="0">
                <a:pos x="69" y="629"/>
              </a:cxn>
              <a:cxn ang="0">
                <a:pos x="41" y="593"/>
              </a:cxn>
              <a:cxn ang="0">
                <a:pos x="19" y="553"/>
              </a:cxn>
              <a:cxn ang="0">
                <a:pos x="5" y="507"/>
              </a:cxn>
              <a:cxn ang="0">
                <a:pos x="0" y="460"/>
              </a:cxn>
              <a:cxn ang="0">
                <a:pos x="4" y="428"/>
              </a:cxn>
              <a:cxn ang="0">
                <a:pos x="11" y="394"/>
              </a:cxn>
              <a:cxn ang="0">
                <a:pos x="22" y="359"/>
              </a:cxn>
              <a:cxn ang="0">
                <a:pos x="37" y="322"/>
              </a:cxn>
              <a:cxn ang="0">
                <a:pos x="56" y="283"/>
              </a:cxn>
              <a:cxn ang="0">
                <a:pos x="76" y="244"/>
              </a:cxn>
              <a:cxn ang="0">
                <a:pos x="96" y="207"/>
              </a:cxn>
              <a:cxn ang="0">
                <a:pos x="118" y="170"/>
              </a:cxn>
              <a:cxn ang="0">
                <a:pos x="142" y="137"/>
              </a:cxn>
              <a:cxn ang="0">
                <a:pos x="162" y="105"/>
              </a:cxn>
              <a:cxn ang="0">
                <a:pos x="182" y="74"/>
              </a:cxn>
              <a:cxn ang="0">
                <a:pos x="201" y="49"/>
              </a:cxn>
              <a:cxn ang="0">
                <a:pos x="216" y="29"/>
              </a:cxn>
              <a:cxn ang="0">
                <a:pos x="228" y="14"/>
              </a:cxn>
              <a:cxn ang="0">
                <a:pos x="234" y="3"/>
              </a:cxn>
              <a:cxn ang="0">
                <a:pos x="238" y="0"/>
              </a:cxn>
            </a:cxnLst>
            <a:rect l="0" t="0" r="r" b="b"/>
            <a:pathLst>
              <a:path w="475" h="698">
                <a:moveTo>
                  <a:pt x="191" y="292"/>
                </a:moveTo>
                <a:lnTo>
                  <a:pt x="191" y="383"/>
                </a:lnTo>
                <a:lnTo>
                  <a:pt x="98" y="383"/>
                </a:lnTo>
                <a:lnTo>
                  <a:pt x="98" y="482"/>
                </a:lnTo>
                <a:lnTo>
                  <a:pt x="191" y="482"/>
                </a:lnTo>
                <a:lnTo>
                  <a:pt x="191" y="575"/>
                </a:lnTo>
                <a:lnTo>
                  <a:pt x="290" y="575"/>
                </a:lnTo>
                <a:lnTo>
                  <a:pt x="290" y="482"/>
                </a:lnTo>
                <a:lnTo>
                  <a:pt x="381" y="482"/>
                </a:lnTo>
                <a:lnTo>
                  <a:pt x="381" y="383"/>
                </a:lnTo>
                <a:lnTo>
                  <a:pt x="290" y="383"/>
                </a:lnTo>
                <a:lnTo>
                  <a:pt x="290" y="292"/>
                </a:lnTo>
                <a:lnTo>
                  <a:pt x="191" y="292"/>
                </a:lnTo>
                <a:close/>
                <a:moveTo>
                  <a:pt x="238" y="0"/>
                </a:moveTo>
                <a:lnTo>
                  <a:pt x="243" y="5"/>
                </a:lnTo>
                <a:lnTo>
                  <a:pt x="253" y="17"/>
                </a:lnTo>
                <a:lnTo>
                  <a:pt x="266" y="35"/>
                </a:lnTo>
                <a:lnTo>
                  <a:pt x="285" y="57"/>
                </a:lnTo>
                <a:lnTo>
                  <a:pt x="305" y="86"/>
                </a:lnTo>
                <a:lnTo>
                  <a:pt x="327" y="116"/>
                </a:lnTo>
                <a:lnTo>
                  <a:pt x="351" y="150"/>
                </a:lnTo>
                <a:lnTo>
                  <a:pt x="374" y="187"/>
                </a:lnTo>
                <a:lnTo>
                  <a:pt x="398" y="226"/>
                </a:lnTo>
                <a:lnTo>
                  <a:pt x="420" y="266"/>
                </a:lnTo>
                <a:lnTo>
                  <a:pt x="438" y="307"/>
                </a:lnTo>
                <a:lnTo>
                  <a:pt x="453" y="347"/>
                </a:lnTo>
                <a:lnTo>
                  <a:pt x="467" y="386"/>
                </a:lnTo>
                <a:lnTo>
                  <a:pt x="473" y="425"/>
                </a:lnTo>
                <a:lnTo>
                  <a:pt x="475" y="460"/>
                </a:lnTo>
                <a:lnTo>
                  <a:pt x="468" y="507"/>
                </a:lnTo>
                <a:lnTo>
                  <a:pt x="453" y="553"/>
                </a:lnTo>
                <a:lnTo>
                  <a:pt x="431" y="593"/>
                </a:lnTo>
                <a:lnTo>
                  <a:pt x="403" y="629"/>
                </a:lnTo>
                <a:lnTo>
                  <a:pt x="369" y="657"/>
                </a:lnTo>
                <a:lnTo>
                  <a:pt x="329" y="679"/>
                </a:lnTo>
                <a:lnTo>
                  <a:pt x="285" y="693"/>
                </a:lnTo>
                <a:lnTo>
                  <a:pt x="238" y="698"/>
                </a:lnTo>
                <a:lnTo>
                  <a:pt x="191" y="693"/>
                </a:lnTo>
                <a:lnTo>
                  <a:pt x="145" y="679"/>
                </a:lnTo>
                <a:lnTo>
                  <a:pt x="105" y="657"/>
                </a:lnTo>
                <a:lnTo>
                  <a:pt x="69" y="629"/>
                </a:lnTo>
                <a:lnTo>
                  <a:pt x="41" y="593"/>
                </a:lnTo>
                <a:lnTo>
                  <a:pt x="19" y="553"/>
                </a:lnTo>
                <a:lnTo>
                  <a:pt x="5" y="507"/>
                </a:lnTo>
                <a:lnTo>
                  <a:pt x="0" y="460"/>
                </a:lnTo>
                <a:lnTo>
                  <a:pt x="4" y="428"/>
                </a:lnTo>
                <a:lnTo>
                  <a:pt x="11" y="394"/>
                </a:lnTo>
                <a:lnTo>
                  <a:pt x="22" y="359"/>
                </a:lnTo>
                <a:lnTo>
                  <a:pt x="37" y="322"/>
                </a:lnTo>
                <a:lnTo>
                  <a:pt x="56" y="283"/>
                </a:lnTo>
                <a:lnTo>
                  <a:pt x="76" y="244"/>
                </a:lnTo>
                <a:lnTo>
                  <a:pt x="96" y="207"/>
                </a:lnTo>
                <a:lnTo>
                  <a:pt x="118" y="170"/>
                </a:lnTo>
                <a:lnTo>
                  <a:pt x="142" y="137"/>
                </a:lnTo>
                <a:lnTo>
                  <a:pt x="162" y="105"/>
                </a:lnTo>
                <a:lnTo>
                  <a:pt x="182" y="74"/>
                </a:lnTo>
                <a:lnTo>
                  <a:pt x="201" y="49"/>
                </a:lnTo>
                <a:lnTo>
                  <a:pt x="216" y="29"/>
                </a:lnTo>
                <a:lnTo>
                  <a:pt x="228" y="14"/>
                </a:lnTo>
                <a:lnTo>
                  <a:pt x="234" y="3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07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Обсяг інвестицій</a:t>
            </a:r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3AF395DC-1B70-41B7-8605-21749E794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58573"/>
              </p:ext>
            </p:extLst>
          </p:nvPr>
        </p:nvGraphicFramePr>
        <p:xfrm>
          <a:off x="1691680" y="1739070"/>
          <a:ext cx="9917708" cy="4026461"/>
        </p:xfrm>
        <a:graphic>
          <a:graphicData uri="http://schemas.openxmlformats.org/drawingml/2006/table">
            <a:tbl>
              <a:tblPr firstRow="1" firstCol="1" bandRow="1"/>
              <a:tblGrid>
                <a:gridCol w="4668779">
                  <a:extLst>
                    <a:ext uri="{9D8B030D-6E8A-4147-A177-3AD203B41FA5}">
                      <a16:colId xmlns:a16="http://schemas.microsoft.com/office/drawing/2014/main" val="3069345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11879284"/>
                    </a:ext>
                  </a:extLst>
                </a:gridCol>
                <a:gridCol w="2505729">
                  <a:extLst>
                    <a:ext uri="{9D8B030D-6E8A-4147-A177-3AD203B41FA5}">
                      <a16:colId xmlns:a16="http://schemas.microsoft.com/office/drawing/2014/main" val="1247314023"/>
                    </a:ext>
                  </a:extLst>
                </a:gridCol>
              </a:tblGrid>
              <a:tr h="479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Витрати</a:t>
                      </a:r>
                      <a:r>
                        <a:rPr lang="lt-LT" sz="1800" dirty="0">
                          <a:effectLst/>
                        </a:rPr>
                        <a:t>, </a:t>
                      </a:r>
                      <a:r>
                        <a:rPr lang="uk-UA" sz="1800" dirty="0">
                          <a:effectLst/>
                        </a:rPr>
                        <a:t>тис. грн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r>
                        <a:rPr lang="uk-UA" sz="1800" baseline="30000" dirty="0">
                          <a:effectLst/>
                        </a:rPr>
                        <a:t> </a:t>
                      </a:r>
                      <a:r>
                        <a:rPr lang="uk-UA" sz="1800" baseline="0" dirty="0">
                          <a:effectLst/>
                        </a:rPr>
                        <a:t> Альтернатива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uk-UA" sz="1800" dirty="0">
                          <a:effectLst/>
                        </a:rPr>
                        <a:t>Альтернатива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1282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Всього інвестицій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9 530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11 524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33585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Капіталізовані відсотки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300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356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37605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Витрати на реконструкцію та обладнання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8 558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10 875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28093"/>
                  </a:ext>
                </a:extLst>
              </a:tr>
              <a:tr h="463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Витрати приватного партнера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574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176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9366"/>
                  </a:ext>
                </a:extLst>
              </a:tr>
              <a:tr h="436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Кошти на адміністрування кредиту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98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117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64115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Фінансові джерела</a:t>
                      </a:r>
                      <a:r>
                        <a:rPr lang="en-GB" sz="1800" baseline="0" dirty="0">
                          <a:effectLst/>
                        </a:rPr>
                        <a:t>, </a:t>
                      </a:r>
                      <a:r>
                        <a:rPr lang="uk-UA" sz="1800" baseline="0" dirty="0">
                          <a:effectLst/>
                        </a:rPr>
                        <a:t>тис</a:t>
                      </a:r>
                      <a:r>
                        <a:rPr lang="lt-LT" sz="18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грн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            9 530</a:t>
                      </a:r>
                      <a:endParaRPr lang="lt-LT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11 524 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96588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Державні субсидії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0</a:t>
                      </a:r>
                      <a:endParaRPr lang="lt-L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7294"/>
                  </a:ext>
                </a:extLst>
              </a:tr>
              <a:tr h="403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Власний капітал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2 567</a:t>
                      </a:r>
                      <a:endParaRPr lang="lt-L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3 263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98900"/>
                  </a:ext>
                </a:extLst>
              </a:tr>
              <a:tr h="426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Банківський кредит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6 963</a:t>
                      </a:r>
                      <a:endParaRPr lang="lt-L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8 261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78419"/>
                  </a:ext>
                </a:extLst>
              </a:tr>
            </a:tbl>
          </a:graphicData>
        </a:graphic>
      </p:graphicFrame>
      <p:sp>
        <p:nvSpPr>
          <p:cNvPr id="5" name="Freeform 9"/>
          <p:cNvSpPr>
            <a:spLocks noEditPoints="1"/>
          </p:cNvSpPr>
          <p:nvPr/>
        </p:nvSpPr>
        <p:spPr bwMode="auto">
          <a:xfrm>
            <a:off x="493168" y="2083562"/>
            <a:ext cx="779531" cy="790581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584203" y="3383433"/>
            <a:ext cx="667785" cy="852511"/>
            <a:chOff x="3614738" y="2339975"/>
            <a:chExt cx="787400" cy="1027113"/>
          </a:xfrm>
          <a:solidFill>
            <a:schemeClr val="accent6"/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614738" y="3092450"/>
              <a:ext cx="176213" cy="2746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5" y="1"/>
                </a:cxn>
                <a:cxn ang="0">
                  <a:pos x="74" y="20"/>
                </a:cxn>
                <a:cxn ang="0">
                  <a:pos x="86" y="35"/>
                </a:cxn>
                <a:cxn ang="0">
                  <a:pos x="96" y="53"/>
                </a:cxn>
                <a:cxn ang="0">
                  <a:pos x="106" y="74"/>
                </a:cxn>
                <a:cxn ang="0">
                  <a:pos x="111" y="99"/>
                </a:cxn>
                <a:cxn ang="0">
                  <a:pos x="111" y="123"/>
                </a:cxn>
                <a:cxn ang="0">
                  <a:pos x="104" y="141"/>
                </a:cxn>
                <a:cxn ang="0">
                  <a:pos x="94" y="156"/>
                </a:cxn>
                <a:cxn ang="0">
                  <a:pos x="82" y="166"/>
                </a:cxn>
                <a:cxn ang="0">
                  <a:pos x="67" y="171"/>
                </a:cxn>
                <a:cxn ang="0">
                  <a:pos x="54" y="173"/>
                </a:cxn>
                <a:cxn ang="0">
                  <a:pos x="42" y="171"/>
                </a:cxn>
                <a:cxn ang="0">
                  <a:pos x="28" y="166"/>
                </a:cxn>
                <a:cxn ang="0">
                  <a:pos x="17" y="158"/>
                </a:cxn>
                <a:cxn ang="0">
                  <a:pos x="8" y="144"/>
                </a:cxn>
                <a:cxn ang="0">
                  <a:pos x="1" y="128"/>
                </a:cxn>
                <a:cxn ang="0">
                  <a:pos x="0" y="104"/>
                </a:cxn>
                <a:cxn ang="0">
                  <a:pos x="3" y="82"/>
                </a:cxn>
                <a:cxn ang="0">
                  <a:pos x="12" y="62"/>
                </a:cxn>
                <a:cxn ang="0">
                  <a:pos x="22" y="42"/>
                </a:cxn>
                <a:cxn ang="0">
                  <a:pos x="32" y="25"/>
                </a:cxn>
                <a:cxn ang="0">
                  <a:pos x="42" y="11"/>
                </a:cxn>
                <a:cxn ang="0">
                  <a:pos x="49" y="3"/>
                </a:cxn>
                <a:cxn ang="0">
                  <a:pos x="52" y="0"/>
                </a:cxn>
              </a:cxnLst>
              <a:rect l="0" t="0" r="r" b="b"/>
              <a:pathLst>
                <a:path w="111" h="173">
                  <a:moveTo>
                    <a:pt x="52" y="0"/>
                  </a:moveTo>
                  <a:lnTo>
                    <a:pt x="55" y="1"/>
                  </a:lnTo>
                  <a:lnTo>
                    <a:pt x="74" y="20"/>
                  </a:lnTo>
                  <a:lnTo>
                    <a:pt x="86" y="35"/>
                  </a:lnTo>
                  <a:lnTo>
                    <a:pt x="96" y="53"/>
                  </a:lnTo>
                  <a:lnTo>
                    <a:pt x="106" y="74"/>
                  </a:lnTo>
                  <a:lnTo>
                    <a:pt x="111" y="99"/>
                  </a:lnTo>
                  <a:lnTo>
                    <a:pt x="111" y="123"/>
                  </a:lnTo>
                  <a:lnTo>
                    <a:pt x="104" y="141"/>
                  </a:lnTo>
                  <a:lnTo>
                    <a:pt x="94" y="156"/>
                  </a:lnTo>
                  <a:lnTo>
                    <a:pt x="82" y="166"/>
                  </a:lnTo>
                  <a:lnTo>
                    <a:pt x="67" y="171"/>
                  </a:lnTo>
                  <a:lnTo>
                    <a:pt x="54" y="173"/>
                  </a:lnTo>
                  <a:lnTo>
                    <a:pt x="42" y="171"/>
                  </a:lnTo>
                  <a:lnTo>
                    <a:pt x="28" y="166"/>
                  </a:lnTo>
                  <a:lnTo>
                    <a:pt x="17" y="158"/>
                  </a:lnTo>
                  <a:lnTo>
                    <a:pt x="8" y="144"/>
                  </a:lnTo>
                  <a:lnTo>
                    <a:pt x="1" y="128"/>
                  </a:lnTo>
                  <a:lnTo>
                    <a:pt x="0" y="104"/>
                  </a:lnTo>
                  <a:lnTo>
                    <a:pt x="3" y="82"/>
                  </a:lnTo>
                  <a:lnTo>
                    <a:pt x="12" y="62"/>
                  </a:lnTo>
                  <a:lnTo>
                    <a:pt x="22" y="42"/>
                  </a:lnTo>
                  <a:lnTo>
                    <a:pt x="32" y="25"/>
                  </a:lnTo>
                  <a:lnTo>
                    <a:pt x="42" y="11"/>
                  </a:lnTo>
                  <a:lnTo>
                    <a:pt x="49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970338" y="2339975"/>
              <a:ext cx="431800" cy="433388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203" y="0"/>
                </a:cxn>
                <a:cxn ang="0">
                  <a:pos x="227" y="7"/>
                </a:cxn>
                <a:cxn ang="0">
                  <a:pos x="249" y="24"/>
                </a:cxn>
                <a:cxn ang="0">
                  <a:pos x="266" y="46"/>
                </a:cxn>
                <a:cxn ang="0">
                  <a:pos x="272" y="71"/>
                </a:cxn>
                <a:cxn ang="0">
                  <a:pos x="272" y="98"/>
                </a:cxn>
                <a:cxn ang="0">
                  <a:pos x="266" y="121"/>
                </a:cxn>
                <a:cxn ang="0">
                  <a:pos x="249" y="143"/>
                </a:cxn>
                <a:cxn ang="0">
                  <a:pos x="198" y="194"/>
                </a:cxn>
                <a:cxn ang="0">
                  <a:pos x="193" y="197"/>
                </a:cxn>
                <a:cxn ang="0">
                  <a:pos x="213" y="217"/>
                </a:cxn>
                <a:cxn ang="0">
                  <a:pos x="220" y="229"/>
                </a:cxn>
                <a:cxn ang="0">
                  <a:pos x="223" y="241"/>
                </a:cxn>
                <a:cxn ang="0">
                  <a:pos x="220" y="253"/>
                </a:cxn>
                <a:cxn ang="0">
                  <a:pos x="213" y="263"/>
                </a:cxn>
                <a:cxn ang="0">
                  <a:pos x="203" y="271"/>
                </a:cxn>
                <a:cxn ang="0">
                  <a:pos x="191" y="273"/>
                </a:cxn>
                <a:cxn ang="0">
                  <a:pos x="180" y="271"/>
                </a:cxn>
                <a:cxn ang="0">
                  <a:pos x="170" y="265"/>
                </a:cxn>
                <a:cxn ang="0">
                  <a:pos x="8" y="103"/>
                </a:cxn>
                <a:cxn ang="0">
                  <a:pos x="1" y="91"/>
                </a:cxn>
                <a:cxn ang="0">
                  <a:pos x="0" y="79"/>
                </a:cxn>
                <a:cxn ang="0">
                  <a:pos x="1" y="68"/>
                </a:cxn>
                <a:cxn ang="0">
                  <a:pos x="8" y="57"/>
                </a:cxn>
                <a:cxn ang="0">
                  <a:pos x="20" y="51"/>
                </a:cxn>
                <a:cxn ang="0">
                  <a:pos x="32" y="49"/>
                </a:cxn>
                <a:cxn ang="0">
                  <a:pos x="43" y="51"/>
                </a:cxn>
                <a:cxn ang="0">
                  <a:pos x="53" y="57"/>
                </a:cxn>
                <a:cxn ang="0">
                  <a:pos x="75" y="79"/>
                </a:cxn>
                <a:cxn ang="0">
                  <a:pos x="79" y="74"/>
                </a:cxn>
                <a:cxn ang="0">
                  <a:pos x="129" y="24"/>
                </a:cxn>
                <a:cxn ang="0">
                  <a:pos x="151" y="7"/>
                </a:cxn>
                <a:cxn ang="0">
                  <a:pos x="176" y="0"/>
                </a:cxn>
              </a:cxnLst>
              <a:rect l="0" t="0" r="r" b="b"/>
              <a:pathLst>
                <a:path w="272" h="273">
                  <a:moveTo>
                    <a:pt x="176" y="0"/>
                  </a:moveTo>
                  <a:lnTo>
                    <a:pt x="203" y="0"/>
                  </a:lnTo>
                  <a:lnTo>
                    <a:pt x="227" y="7"/>
                  </a:lnTo>
                  <a:lnTo>
                    <a:pt x="249" y="24"/>
                  </a:lnTo>
                  <a:lnTo>
                    <a:pt x="266" y="46"/>
                  </a:lnTo>
                  <a:lnTo>
                    <a:pt x="272" y="71"/>
                  </a:lnTo>
                  <a:lnTo>
                    <a:pt x="272" y="98"/>
                  </a:lnTo>
                  <a:lnTo>
                    <a:pt x="266" y="121"/>
                  </a:lnTo>
                  <a:lnTo>
                    <a:pt x="249" y="143"/>
                  </a:lnTo>
                  <a:lnTo>
                    <a:pt x="198" y="194"/>
                  </a:lnTo>
                  <a:lnTo>
                    <a:pt x="193" y="197"/>
                  </a:lnTo>
                  <a:lnTo>
                    <a:pt x="213" y="217"/>
                  </a:lnTo>
                  <a:lnTo>
                    <a:pt x="220" y="229"/>
                  </a:lnTo>
                  <a:lnTo>
                    <a:pt x="223" y="241"/>
                  </a:lnTo>
                  <a:lnTo>
                    <a:pt x="220" y="253"/>
                  </a:lnTo>
                  <a:lnTo>
                    <a:pt x="213" y="263"/>
                  </a:lnTo>
                  <a:lnTo>
                    <a:pt x="203" y="271"/>
                  </a:lnTo>
                  <a:lnTo>
                    <a:pt x="191" y="273"/>
                  </a:lnTo>
                  <a:lnTo>
                    <a:pt x="180" y="271"/>
                  </a:lnTo>
                  <a:lnTo>
                    <a:pt x="170" y="265"/>
                  </a:lnTo>
                  <a:lnTo>
                    <a:pt x="8" y="103"/>
                  </a:lnTo>
                  <a:lnTo>
                    <a:pt x="1" y="91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8" y="57"/>
                  </a:lnTo>
                  <a:lnTo>
                    <a:pt x="20" y="51"/>
                  </a:lnTo>
                  <a:lnTo>
                    <a:pt x="32" y="49"/>
                  </a:lnTo>
                  <a:lnTo>
                    <a:pt x="43" y="51"/>
                  </a:lnTo>
                  <a:lnTo>
                    <a:pt x="53" y="57"/>
                  </a:lnTo>
                  <a:lnTo>
                    <a:pt x="75" y="79"/>
                  </a:lnTo>
                  <a:lnTo>
                    <a:pt x="79" y="74"/>
                  </a:lnTo>
                  <a:lnTo>
                    <a:pt x="129" y="24"/>
                  </a:lnTo>
                  <a:lnTo>
                    <a:pt x="151" y="7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686176" y="2566988"/>
              <a:ext cx="484188" cy="484188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305" y="98"/>
                </a:cxn>
                <a:cxn ang="0">
                  <a:pos x="145" y="258"/>
                </a:cxn>
                <a:cxn ang="0">
                  <a:pos x="133" y="268"/>
                </a:cxn>
                <a:cxn ang="0">
                  <a:pos x="116" y="278"/>
                </a:cxn>
                <a:cxn ang="0">
                  <a:pos x="98" y="288"/>
                </a:cxn>
                <a:cxn ang="0">
                  <a:pos x="78" y="297"/>
                </a:cxn>
                <a:cxn ang="0">
                  <a:pos x="57" y="302"/>
                </a:cxn>
                <a:cxn ang="0">
                  <a:pos x="39" y="305"/>
                </a:cxn>
                <a:cxn ang="0">
                  <a:pos x="22" y="302"/>
                </a:cxn>
                <a:cxn ang="0">
                  <a:pos x="10" y="295"/>
                </a:cxn>
                <a:cxn ang="0">
                  <a:pos x="4" y="283"/>
                </a:cxn>
                <a:cxn ang="0">
                  <a:pos x="0" y="267"/>
                </a:cxn>
                <a:cxn ang="0">
                  <a:pos x="4" y="248"/>
                </a:cxn>
                <a:cxn ang="0">
                  <a:pos x="9" y="228"/>
                </a:cxn>
                <a:cxn ang="0">
                  <a:pos x="17" y="208"/>
                </a:cxn>
                <a:cxn ang="0">
                  <a:pos x="27" y="189"/>
                </a:cxn>
                <a:cxn ang="0">
                  <a:pos x="37" y="174"/>
                </a:cxn>
                <a:cxn ang="0">
                  <a:pos x="47" y="162"/>
                </a:cxn>
                <a:cxn ang="0">
                  <a:pos x="209" y="0"/>
                </a:cxn>
              </a:cxnLst>
              <a:rect l="0" t="0" r="r" b="b"/>
              <a:pathLst>
                <a:path w="305" h="305">
                  <a:moveTo>
                    <a:pt x="209" y="0"/>
                  </a:moveTo>
                  <a:lnTo>
                    <a:pt x="305" y="98"/>
                  </a:lnTo>
                  <a:lnTo>
                    <a:pt x="145" y="258"/>
                  </a:lnTo>
                  <a:lnTo>
                    <a:pt x="133" y="268"/>
                  </a:lnTo>
                  <a:lnTo>
                    <a:pt x="116" y="278"/>
                  </a:lnTo>
                  <a:lnTo>
                    <a:pt x="98" y="288"/>
                  </a:lnTo>
                  <a:lnTo>
                    <a:pt x="78" y="297"/>
                  </a:lnTo>
                  <a:lnTo>
                    <a:pt x="57" y="302"/>
                  </a:lnTo>
                  <a:lnTo>
                    <a:pt x="39" y="305"/>
                  </a:lnTo>
                  <a:lnTo>
                    <a:pt x="22" y="302"/>
                  </a:lnTo>
                  <a:lnTo>
                    <a:pt x="10" y="295"/>
                  </a:lnTo>
                  <a:lnTo>
                    <a:pt x="4" y="283"/>
                  </a:lnTo>
                  <a:lnTo>
                    <a:pt x="0" y="267"/>
                  </a:lnTo>
                  <a:lnTo>
                    <a:pt x="4" y="248"/>
                  </a:lnTo>
                  <a:lnTo>
                    <a:pt x="9" y="228"/>
                  </a:lnTo>
                  <a:lnTo>
                    <a:pt x="17" y="208"/>
                  </a:lnTo>
                  <a:lnTo>
                    <a:pt x="27" y="189"/>
                  </a:lnTo>
                  <a:lnTo>
                    <a:pt x="37" y="174"/>
                  </a:lnTo>
                  <a:lnTo>
                    <a:pt x="47" y="162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" name="Group 66"/>
          <p:cNvGrpSpPr/>
          <p:nvPr/>
        </p:nvGrpSpPr>
        <p:grpSpPr>
          <a:xfrm>
            <a:off x="521268" y="4671446"/>
            <a:ext cx="793657" cy="721257"/>
            <a:chOff x="3557588" y="4046538"/>
            <a:chExt cx="933450" cy="866775"/>
          </a:xfrm>
          <a:solidFill>
            <a:schemeClr val="accent6"/>
          </a:solidFill>
        </p:grpSpPr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3557588" y="4046538"/>
              <a:ext cx="933450" cy="687388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244" y="248"/>
                </a:cxn>
                <a:cxn ang="0">
                  <a:pos x="221" y="118"/>
                </a:cxn>
                <a:cxn ang="0">
                  <a:pos x="179" y="221"/>
                </a:cxn>
                <a:cxn ang="0">
                  <a:pos x="122" y="221"/>
                </a:cxn>
                <a:cxn ang="0">
                  <a:pos x="122" y="241"/>
                </a:cxn>
                <a:cxn ang="0">
                  <a:pos x="199" y="241"/>
                </a:cxn>
                <a:cxn ang="0">
                  <a:pos x="209" y="217"/>
                </a:cxn>
                <a:cxn ang="0">
                  <a:pos x="231" y="339"/>
                </a:cxn>
                <a:cxn ang="0">
                  <a:pos x="315" y="175"/>
                </a:cxn>
                <a:cxn ang="0">
                  <a:pos x="344" y="335"/>
                </a:cxn>
                <a:cxn ang="0">
                  <a:pos x="391" y="241"/>
                </a:cxn>
                <a:cxn ang="0">
                  <a:pos x="446" y="241"/>
                </a:cxn>
                <a:cxn ang="0">
                  <a:pos x="446" y="221"/>
                </a:cxn>
                <a:cxn ang="0">
                  <a:pos x="374" y="221"/>
                </a:cxn>
                <a:cxn ang="0">
                  <a:pos x="357" y="249"/>
                </a:cxn>
                <a:cxn ang="0">
                  <a:pos x="329" y="84"/>
                </a:cxn>
                <a:cxn ang="0">
                  <a:pos x="46" y="0"/>
                </a:cxn>
                <a:cxn ang="0">
                  <a:pos x="542" y="0"/>
                </a:cxn>
                <a:cxn ang="0">
                  <a:pos x="561" y="3"/>
                </a:cxn>
                <a:cxn ang="0">
                  <a:pos x="574" y="14"/>
                </a:cxn>
                <a:cxn ang="0">
                  <a:pos x="584" y="27"/>
                </a:cxn>
                <a:cxn ang="0">
                  <a:pos x="588" y="46"/>
                </a:cxn>
                <a:cxn ang="0">
                  <a:pos x="588" y="388"/>
                </a:cxn>
                <a:cxn ang="0">
                  <a:pos x="584" y="406"/>
                </a:cxn>
                <a:cxn ang="0">
                  <a:pos x="574" y="420"/>
                </a:cxn>
                <a:cxn ang="0">
                  <a:pos x="561" y="430"/>
                </a:cxn>
                <a:cxn ang="0">
                  <a:pos x="542" y="433"/>
                </a:cxn>
                <a:cxn ang="0">
                  <a:pos x="46" y="433"/>
                </a:cxn>
                <a:cxn ang="0">
                  <a:pos x="27" y="430"/>
                </a:cxn>
                <a:cxn ang="0">
                  <a:pos x="14" y="420"/>
                </a:cxn>
                <a:cxn ang="0">
                  <a:pos x="4" y="406"/>
                </a:cxn>
                <a:cxn ang="0">
                  <a:pos x="0" y="388"/>
                </a:cxn>
                <a:cxn ang="0">
                  <a:pos x="0" y="46"/>
                </a:cxn>
                <a:cxn ang="0">
                  <a:pos x="4" y="27"/>
                </a:cxn>
                <a:cxn ang="0">
                  <a:pos x="14" y="14"/>
                </a:cxn>
                <a:cxn ang="0">
                  <a:pos x="27" y="3"/>
                </a:cxn>
                <a:cxn ang="0">
                  <a:pos x="46" y="0"/>
                </a:cxn>
              </a:cxnLst>
              <a:rect l="0" t="0" r="r" b="b"/>
              <a:pathLst>
                <a:path w="588" h="433">
                  <a:moveTo>
                    <a:pt x="329" y="84"/>
                  </a:moveTo>
                  <a:lnTo>
                    <a:pt x="244" y="248"/>
                  </a:lnTo>
                  <a:lnTo>
                    <a:pt x="221" y="118"/>
                  </a:lnTo>
                  <a:lnTo>
                    <a:pt x="179" y="221"/>
                  </a:lnTo>
                  <a:lnTo>
                    <a:pt x="122" y="221"/>
                  </a:lnTo>
                  <a:lnTo>
                    <a:pt x="122" y="241"/>
                  </a:lnTo>
                  <a:lnTo>
                    <a:pt x="199" y="241"/>
                  </a:lnTo>
                  <a:lnTo>
                    <a:pt x="209" y="217"/>
                  </a:lnTo>
                  <a:lnTo>
                    <a:pt x="231" y="339"/>
                  </a:lnTo>
                  <a:lnTo>
                    <a:pt x="315" y="175"/>
                  </a:lnTo>
                  <a:lnTo>
                    <a:pt x="344" y="335"/>
                  </a:lnTo>
                  <a:lnTo>
                    <a:pt x="391" y="241"/>
                  </a:lnTo>
                  <a:lnTo>
                    <a:pt x="446" y="241"/>
                  </a:lnTo>
                  <a:lnTo>
                    <a:pt x="446" y="221"/>
                  </a:lnTo>
                  <a:lnTo>
                    <a:pt x="374" y="221"/>
                  </a:lnTo>
                  <a:lnTo>
                    <a:pt x="357" y="249"/>
                  </a:lnTo>
                  <a:lnTo>
                    <a:pt x="329" y="84"/>
                  </a:lnTo>
                  <a:close/>
                  <a:moveTo>
                    <a:pt x="46" y="0"/>
                  </a:moveTo>
                  <a:lnTo>
                    <a:pt x="542" y="0"/>
                  </a:lnTo>
                  <a:lnTo>
                    <a:pt x="561" y="3"/>
                  </a:lnTo>
                  <a:lnTo>
                    <a:pt x="574" y="14"/>
                  </a:lnTo>
                  <a:lnTo>
                    <a:pt x="584" y="27"/>
                  </a:lnTo>
                  <a:lnTo>
                    <a:pt x="588" y="46"/>
                  </a:lnTo>
                  <a:lnTo>
                    <a:pt x="588" y="388"/>
                  </a:lnTo>
                  <a:lnTo>
                    <a:pt x="584" y="406"/>
                  </a:lnTo>
                  <a:lnTo>
                    <a:pt x="574" y="420"/>
                  </a:lnTo>
                  <a:lnTo>
                    <a:pt x="561" y="430"/>
                  </a:lnTo>
                  <a:lnTo>
                    <a:pt x="542" y="433"/>
                  </a:lnTo>
                  <a:lnTo>
                    <a:pt x="46" y="433"/>
                  </a:lnTo>
                  <a:lnTo>
                    <a:pt x="27" y="430"/>
                  </a:lnTo>
                  <a:lnTo>
                    <a:pt x="14" y="420"/>
                  </a:lnTo>
                  <a:lnTo>
                    <a:pt x="4" y="406"/>
                  </a:lnTo>
                  <a:lnTo>
                    <a:pt x="0" y="388"/>
                  </a:lnTo>
                  <a:lnTo>
                    <a:pt x="0" y="46"/>
                  </a:lnTo>
                  <a:lnTo>
                    <a:pt x="4" y="27"/>
                  </a:lnTo>
                  <a:lnTo>
                    <a:pt x="14" y="14"/>
                  </a:lnTo>
                  <a:lnTo>
                    <a:pt x="27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3736976" y="4756150"/>
              <a:ext cx="539750" cy="1571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254" y="0"/>
                </a:cxn>
                <a:cxn ang="0">
                  <a:pos x="254" y="48"/>
                </a:cxn>
                <a:cxn ang="0">
                  <a:pos x="340" y="48"/>
                </a:cxn>
                <a:cxn ang="0">
                  <a:pos x="340" y="99"/>
                </a:cxn>
                <a:cxn ang="0">
                  <a:pos x="0" y="99"/>
                </a:cxn>
                <a:cxn ang="0">
                  <a:pos x="0" y="48"/>
                </a:cxn>
                <a:cxn ang="0">
                  <a:pos x="78" y="48"/>
                </a:cxn>
                <a:cxn ang="0">
                  <a:pos x="78" y="0"/>
                </a:cxn>
              </a:cxnLst>
              <a:rect l="0" t="0" r="r" b="b"/>
              <a:pathLst>
                <a:path w="340" h="99">
                  <a:moveTo>
                    <a:pt x="78" y="0"/>
                  </a:moveTo>
                  <a:lnTo>
                    <a:pt x="254" y="0"/>
                  </a:lnTo>
                  <a:lnTo>
                    <a:pt x="254" y="48"/>
                  </a:lnTo>
                  <a:lnTo>
                    <a:pt x="340" y="48"/>
                  </a:lnTo>
                  <a:lnTo>
                    <a:pt x="340" y="99"/>
                  </a:lnTo>
                  <a:lnTo>
                    <a:pt x="0" y="99"/>
                  </a:lnTo>
                  <a:lnTo>
                    <a:pt x="0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1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92753" y="4783732"/>
            <a:ext cx="3637989" cy="11291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9533" y="4783732"/>
            <a:ext cx="3637989" cy="1129196"/>
          </a:xfrm>
          <a:prstGeom prst="rect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1358" y="5131989"/>
            <a:ext cx="29523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alt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Управління проектами</a:t>
            </a:r>
            <a:endParaRPr lang="en-US" altLang="en-US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1218987"/>
            <a:endParaRPr lang="en-US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8689" y="5167693"/>
            <a:ext cx="295232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uk-UA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Законопроекти</a:t>
            </a:r>
            <a:endParaRPr lang="en-US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528" y="1064213"/>
            <a:ext cx="10028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 </a:t>
            </a:r>
            <a:r>
              <a:rPr lang="uk-UA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це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Литовська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компанія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проектами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uk-UA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Компанія, с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творена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компетентними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фахівцями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надають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допомогу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приватному та державному секторам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проектами, проектного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фінансування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юридичних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консультацій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щодо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комплексних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інфрастуктурних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проектів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15+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років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міжнародного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досвіду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кожній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галузі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130D99C7-BDF0-4F31-AEF9-1D5F145038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483" y="180958"/>
            <a:ext cx="2844316" cy="883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892753" y="3282422"/>
            <a:ext cx="3637989" cy="1198655"/>
          </a:xfrm>
          <a:prstGeom prst="rect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9533" y="3314161"/>
            <a:ext cx="3637989" cy="1198655"/>
          </a:xfrm>
          <a:prstGeom prst="rect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0188" y="3644329"/>
            <a:ext cx="295232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uk-UA" alt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Фінансування проекту</a:t>
            </a:r>
            <a:endParaRPr lang="en-US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9767" y="3662908"/>
            <a:ext cx="29523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ru-RU" altLang="en-US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Анал</a:t>
            </a:r>
            <a:r>
              <a:rPr lang="uk-UA" alt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із проектів</a:t>
            </a:r>
            <a:endParaRPr lang="en-US" altLang="en-US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1218987"/>
            <a:endParaRPr lang="en-US" b="1" kern="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0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Доходи та витрати (щомісяця)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CB0BE92D-EDF9-41F5-8BB0-A297D82C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67570"/>
              </p:ext>
            </p:extLst>
          </p:nvPr>
        </p:nvGraphicFramePr>
        <p:xfrm>
          <a:off x="683568" y="1116106"/>
          <a:ext cx="10060632" cy="1618662"/>
        </p:xfrm>
        <a:graphic>
          <a:graphicData uri="http://schemas.openxmlformats.org/drawingml/2006/table">
            <a:tbl>
              <a:tblPr firstRow="1" firstCol="1" bandRow="1"/>
              <a:tblGrid>
                <a:gridCol w="3700173">
                  <a:extLst>
                    <a:ext uri="{9D8B030D-6E8A-4147-A177-3AD203B41FA5}">
                      <a16:colId xmlns:a16="http://schemas.microsoft.com/office/drawing/2014/main" val="3105147916"/>
                    </a:ext>
                  </a:extLst>
                </a:gridCol>
                <a:gridCol w="1889068">
                  <a:extLst>
                    <a:ext uri="{9D8B030D-6E8A-4147-A177-3AD203B41FA5}">
                      <a16:colId xmlns:a16="http://schemas.microsoft.com/office/drawing/2014/main" val="2460659381"/>
                    </a:ext>
                  </a:extLst>
                </a:gridCol>
                <a:gridCol w="1676772">
                  <a:extLst>
                    <a:ext uri="{9D8B030D-6E8A-4147-A177-3AD203B41FA5}">
                      <a16:colId xmlns:a16="http://schemas.microsoft.com/office/drawing/2014/main" val="2729606277"/>
                    </a:ext>
                  </a:extLst>
                </a:gridCol>
                <a:gridCol w="1517148">
                  <a:extLst>
                    <a:ext uri="{9D8B030D-6E8A-4147-A177-3AD203B41FA5}">
                      <a16:colId xmlns:a16="http://schemas.microsoft.com/office/drawing/2014/main" val="520628552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514809454"/>
                    </a:ext>
                  </a:extLst>
                </a:gridCol>
              </a:tblGrid>
              <a:tr h="40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Доходи</a:t>
                      </a: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2579381241"/>
                  </a:ext>
                </a:extLst>
              </a:tr>
              <a:tr h="59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</a:t>
                      </a:r>
                      <a:r>
                        <a:rPr lang="ru-RU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aseline="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операцій</a:t>
                      </a:r>
                      <a:r>
                        <a:rPr lang="ru-RU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lang="ru-RU" sz="1600" baseline="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місяць</a:t>
                      </a:r>
                      <a:r>
                        <a:rPr lang="en-GB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uk-UA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процедури та дохід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1 396 200 UAH   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919 200 UAH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15952"/>
                  </a:ext>
                </a:extLst>
              </a:tr>
              <a:tr h="308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Відсотки операція</a:t>
                      </a: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процедури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04050"/>
                  </a:ext>
                </a:extLst>
              </a:tr>
              <a:tr h="308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Всього операцій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96293"/>
                  </a:ext>
                </a:extLst>
              </a:tr>
            </a:tbl>
          </a:graphicData>
        </a:graphic>
      </p:graphicFrame>
      <p:graphicFrame>
        <p:nvGraphicFramePr>
          <p:cNvPr id="5" name="Lentelė 5">
            <a:extLst>
              <a:ext uri="{FF2B5EF4-FFF2-40B4-BE49-F238E27FC236}">
                <a16:creationId xmlns:a16="http://schemas.microsoft.com/office/drawing/2014/main" id="{16CC500E-9966-43A0-82A2-9C863E359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77541"/>
              </p:ext>
            </p:extLst>
          </p:nvPr>
        </p:nvGraphicFramePr>
        <p:xfrm>
          <a:off x="683567" y="2894904"/>
          <a:ext cx="10060633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3673280">
                  <a:extLst>
                    <a:ext uri="{9D8B030D-6E8A-4147-A177-3AD203B41FA5}">
                      <a16:colId xmlns:a16="http://schemas.microsoft.com/office/drawing/2014/main" val="3489785241"/>
                    </a:ext>
                  </a:extLst>
                </a:gridCol>
                <a:gridCol w="1949824">
                  <a:extLst>
                    <a:ext uri="{9D8B030D-6E8A-4147-A177-3AD203B41FA5}">
                      <a16:colId xmlns:a16="http://schemas.microsoft.com/office/drawing/2014/main" val="3316651308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030855656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157877508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501600714"/>
                    </a:ext>
                  </a:extLst>
                </a:gridCol>
              </a:tblGrid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Витрати на оренду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ставка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Одиниця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Сума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в місяць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30518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хірургічного приміщення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Година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322,00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32 200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59411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клінічного приміщення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474,38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14 231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0608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оренда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431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61929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хірургічного приміщення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62583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клінічного приміщення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474,38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14 231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61939"/>
                  </a:ext>
                </a:extLst>
              </a:tr>
              <a:tr h="166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оренда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14 231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90886"/>
                  </a:ext>
                </a:extLst>
              </a:tr>
            </a:tbl>
          </a:graphicData>
        </a:graphic>
      </p:graphicFrame>
      <p:graphicFrame>
        <p:nvGraphicFramePr>
          <p:cNvPr id="6" name="Lentelė 6">
            <a:extLst>
              <a:ext uri="{FF2B5EF4-FFF2-40B4-BE49-F238E27FC236}">
                <a16:creationId xmlns:a16="http://schemas.microsoft.com/office/drawing/2014/main" id="{A1CA2BB2-7DF0-4537-8A3B-0B4FC4009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57406"/>
              </p:ext>
            </p:extLst>
          </p:nvPr>
        </p:nvGraphicFramePr>
        <p:xfrm>
          <a:off x="683567" y="5232568"/>
          <a:ext cx="10060633" cy="1239826"/>
        </p:xfrm>
        <a:graphic>
          <a:graphicData uri="http://schemas.openxmlformats.org/drawingml/2006/table">
            <a:tbl>
              <a:tblPr firstRow="1" bandRow="1"/>
              <a:tblGrid>
                <a:gridCol w="3646386">
                  <a:extLst>
                    <a:ext uri="{9D8B030D-6E8A-4147-A177-3AD203B41FA5}">
                      <a16:colId xmlns:a16="http://schemas.microsoft.com/office/drawing/2014/main" val="2909142959"/>
                    </a:ext>
                  </a:extLst>
                </a:gridCol>
                <a:gridCol w="3644153">
                  <a:extLst>
                    <a:ext uri="{9D8B030D-6E8A-4147-A177-3AD203B41FA5}">
                      <a16:colId xmlns:a16="http://schemas.microsoft.com/office/drawing/2014/main" val="2943669469"/>
                    </a:ext>
                  </a:extLst>
                </a:gridCol>
                <a:gridCol w="2770094">
                  <a:extLst>
                    <a:ext uri="{9D8B030D-6E8A-4147-A177-3AD203B41FA5}">
                      <a16:colId xmlns:a16="http://schemas.microsoft.com/office/drawing/2014/main" val="1376296209"/>
                    </a:ext>
                  </a:extLst>
                </a:gridCol>
              </a:tblGrid>
              <a:tr h="40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Операційні витрати</a:t>
                      </a:r>
                      <a:r>
                        <a:rPr lang="en-GB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місяць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1855"/>
                  </a:ext>
                </a:extLst>
              </a:tr>
              <a:tr h="419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Зарплати</a:t>
                      </a:r>
                      <a:endParaRPr lang="en-GB" sz="1600" b="0" noProof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527 148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342 646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19274"/>
                  </a:ext>
                </a:extLst>
              </a:tr>
              <a:tr h="419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Експлуатаційні та фіксовані витрати</a:t>
                      </a:r>
                      <a:endParaRPr lang="en-GB" sz="1600" b="0" noProof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162 116</a:t>
                      </a:r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162 116</a:t>
                      </a:r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9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59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8984273" cy="631863"/>
          </a:xfrm>
        </p:spPr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Фінансові результати</a:t>
            </a:r>
            <a:endParaRPr lang="uk-UA" sz="3200" dirty="0">
              <a:solidFill>
                <a:srgbClr val="FDBB2D"/>
              </a:solidFill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268F8BBF-4816-4114-9D41-838413FF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55791"/>
              </p:ext>
            </p:extLst>
          </p:nvPr>
        </p:nvGraphicFramePr>
        <p:xfrm>
          <a:off x="672353" y="4228021"/>
          <a:ext cx="10230109" cy="2382004"/>
        </p:xfrm>
        <a:graphic>
          <a:graphicData uri="http://schemas.openxmlformats.org/drawingml/2006/table">
            <a:tbl>
              <a:tblPr firstRow="1" firstCol="1" bandRow="1"/>
              <a:tblGrid>
                <a:gridCol w="6539014">
                  <a:extLst>
                    <a:ext uri="{9D8B030D-6E8A-4147-A177-3AD203B41FA5}">
                      <a16:colId xmlns:a16="http://schemas.microsoft.com/office/drawing/2014/main" val="1213007835"/>
                    </a:ext>
                  </a:extLst>
                </a:gridCol>
                <a:gridCol w="1847103">
                  <a:extLst>
                    <a:ext uri="{9D8B030D-6E8A-4147-A177-3AD203B41FA5}">
                      <a16:colId xmlns:a16="http://schemas.microsoft.com/office/drawing/2014/main" val="256503984"/>
                    </a:ext>
                  </a:extLst>
                </a:gridCol>
                <a:gridCol w="1843992">
                  <a:extLst>
                    <a:ext uri="{9D8B030D-6E8A-4147-A177-3AD203B41FA5}">
                      <a16:colId xmlns:a16="http://schemas.microsoft.com/office/drawing/2014/main" val="2351888772"/>
                    </a:ext>
                  </a:extLst>
                </a:gridCol>
              </a:tblGrid>
              <a:tr h="30984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384948"/>
                  </a:ext>
                </a:extLst>
              </a:tr>
              <a:tr h="564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Зобо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uk-UA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язан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зобов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язання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капітал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завершенню інвестиційного періоду</a:t>
                      </a:r>
                      <a:endParaRPr lang="lt-LT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73,06%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71,69%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35128"/>
                  </a:ext>
                </a:extLst>
              </a:tr>
              <a:tr h="564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Мінімальний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ADSCR (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коефіцієнт покриття середньодобових платежів грошовими коштами) </a:t>
                      </a:r>
                      <a:endParaRPr lang="lt-LT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3,27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1,4</a:t>
                      </a: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lt-LT" sz="1600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90459"/>
                  </a:ext>
                </a:extLst>
              </a:tr>
              <a:tr h="382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Мінімальний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LLCR (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коефіцієнт покриття кредиту)</a:t>
                      </a:r>
                      <a:endParaRPr lang="lt-LT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4,92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2,4</a:t>
                      </a: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lt-LT" sz="1600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15059"/>
                  </a:ext>
                </a:extLst>
              </a:tr>
              <a:tr h="382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Мінімальний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PLCR (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коефіцієнт покриття кредиту протягом тривалості проекту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6,72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</a:t>
                      </a: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lang="lt-LT" sz="1600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605382"/>
                  </a:ext>
                </a:extLst>
              </a:tr>
            </a:tbl>
          </a:graphicData>
        </a:graphic>
      </p:graphicFrame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FA0D8B71-389F-4EC6-9A92-C0C8B5B33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60380"/>
              </p:ext>
            </p:extLst>
          </p:nvPr>
        </p:nvGraphicFramePr>
        <p:xfrm>
          <a:off x="685800" y="963234"/>
          <a:ext cx="10192871" cy="3266344"/>
        </p:xfrm>
        <a:graphic>
          <a:graphicData uri="http://schemas.openxmlformats.org/drawingml/2006/table">
            <a:tbl>
              <a:tblPr firstRow="1" firstCol="1" bandRow="1"/>
              <a:tblGrid>
                <a:gridCol w="4965117">
                  <a:extLst>
                    <a:ext uri="{9D8B030D-6E8A-4147-A177-3AD203B41FA5}">
                      <a16:colId xmlns:a16="http://schemas.microsoft.com/office/drawing/2014/main" val="2995086239"/>
                    </a:ext>
                  </a:extLst>
                </a:gridCol>
                <a:gridCol w="1559514">
                  <a:extLst>
                    <a:ext uri="{9D8B030D-6E8A-4147-A177-3AD203B41FA5}">
                      <a16:colId xmlns:a16="http://schemas.microsoft.com/office/drawing/2014/main" val="883311358"/>
                    </a:ext>
                  </a:extLst>
                </a:gridCol>
                <a:gridCol w="1854275">
                  <a:extLst>
                    <a:ext uri="{9D8B030D-6E8A-4147-A177-3AD203B41FA5}">
                      <a16:colId xmlns:a16="http://schemas.microsoft.com/office/drawing/2014/main" val="1478663614"/>
                    </a:ext>
                  </a:extLst>
                </a:gridCol>
                <a:gridCol w="1813965">
                  <a:extLst>
                    <a:ext uri="{9D8B030D-6E8A-4147-A177-3AD203B41FA5}">
                      <a16:colId xmlns:a16="http://schemas.microsoft.com/office/drawing/2014/main" val="2025826515"/>
                    </a:ext>
                  </a:extLst>
                </a:gridCol>
              </a:tblGrid>
              <a:tr h="582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Показники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1600" b="1" kern="1200" baseline="30000" noProof="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ша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uk-UA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га</a:t>
                      </a:r>
                      <a:r>
                        <a:rPr lang="en-US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33834"/>
                  </a:ext>
                </a:extLst>
              </a:tr>
              <a:tr h="54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</a:t>
                      </a: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</a:t>
                      </a:r>
                      <a:r>
                        <a:rPr lang="uk-UA" sz="16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ішня</a:t>
                      </a:r>
                      <a:r>
                        <a:rPr lang="uk-UA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доходність) Проекту після оподаткування</a:t>
                      </a: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дійсна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IRR(P)</a:t>
                      </a:r>
                      <a:endParaRPr lang="en-GB" sz="1600" b="1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36,8%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28,02%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53770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Період повернення інвестицій </a:t>
                      </a:r>
                      <a:r>
                        <a:rPr lang="en-GB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роки</a:t>
                      </a:r>
                      <a:r>
                        <a:rPr lang="en-GB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PBP</a:t>
                      </a:r>
                      <a:endParaRPr lang="en-GB" sz="1600" b="1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1+3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1+6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85477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Проект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тис. грн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 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NPV(P)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20 328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6 436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48447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Рентабельність</a:t>
                      </a: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  </a:t>
                      </a:r>
                      <a:r>
                        <a:rPr lang="ru-RU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грн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 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NPV(Eq)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            14 070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 4 222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07228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Рентабельність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IRR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після оподаткування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дійсна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IRR(Eq)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81,20%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29,32%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91053"/>
                  </a:ext>
                </a:extLst>
              </a:tr>
              <a:tr h="54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річна рентабельність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IRR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після оподаткування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дійсна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IRR(Eq)15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81,17%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28,02%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87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Економічні показники проекту </a:t>
            </a:r>
          </a:p>
        </p:txBody>
      </p:sp>
      <p:graphicFrame>
        <p:nvGraphicFramePr>
          <p:cNvPr id="9" name="Lentelė 5">
            <a:extLst>
              <a:ext uri="{FF2B5EF4-FFF2-40B4-BE49-F238E27FC236}">
                <a16:creationId xmlns:a16="http://schemas.microsoft.com/office/drawing/2014/main" id="{A7063725-28E4-4AF2-BF6F-14AEF6A2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84152"/>
              </p:ext>
            </p:extLst>
          </p:nvPr>
        </p:nvGraphicFramePr>
        <p:xfrm>
          <a:off x="4683095" y="4597552"/>
          <a:ext cx="6598986" cy="1339046"/>
        </p:xfrm>
        <a:graphic>
          <a:graphicData uri="http://schemas.openxmlformats.org/drawingml/2006/table">
            <a:tbl>
              <a:tblPr firstRow="1" firstCol="1" bandRow="1"/>
              <a:tblGrid>
                <a:gridCol w="3128854">
                  <a:extLst>
                    <a:ext uri="{9D8B030D-6E8A-4147-A177-3AD203B41FA5}">
                      <a16:colId xmlns:a16="http://schemas.microsoft.com/office/drawing/2014/main" val="861255212"/>
                    </a:ext>
                  </a:extLst>
                </a:gridCol>
                <a:gridCol w="3470132">
                  <a:extLst>
                    <a:ext uri="{9D8B030D-6E8A-4147-A177-3AD203B41FA5}">
                      <a16:colId xmlns:a16="http://schemas.microsoft.com/office/drawing/2014/main" val="3630209200"/>
                    </a:ext>
                  </a:extLst>
                </a:gridCol>
              </a:tblGrid>
              <a:tr h="38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Рік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Розраховано показники 1-ого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року життя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7080"/>
                  </a:ext>
                </a:extLst>
              </a:tr>
              <a:tr h="38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163 132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06335"/>
                  </a:ext>
                </a:extLst>
              </a:tr>
              <a:tr h="38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2043</a:t>
                      </a: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492 826  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89580"/>
                  </a:ext>
                </a:extLst>
              </a:tr>
            </a:tbl>
          </a:graphicData>
        </a:graphic>
      </p:graphicFrame>
      <p:graphicFrame>
        <p:nvGraphicFramePr>
          <p:cNvPr id="10" name="Lentelė 7">
            <a:extLst>
              <a:ext uri="{FF2B5EF4-FFF2-40B4-BE49-F238E27FC236}">
                <a16:creationId xmlns:a16="http://schemas.microsoft.com/office/drawing/2014/main" id="{DB9D84BD-1C67-46BB-A108-857935315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20531"/>
              </p:ext>
            </p:extLst>
          </p:nvPr>
        </p:nvGraphicFramePr>
        <p:xfrm>
          <a:off x="4683095" y="1731169"/>
          <a:ext cx="6625198" cy="2585967"/>
        </p:xfrm>
        <a:graphic>
          <a:graphicData uri="http://schemas.openxmlformats.org/drawingml/2006/table">
            <a:tbl>
              <a:tblPr firstRow="1" firstCol="1" bandCol="1"/>
              <a:tblGrid>
                <a:gridCol w="3142586">
                  <a:extLst>
                    <a:ext uri="{9D8B030D-6E8A-4147-A177-3AD203B41FA5}">
                      <a16:colId xmlns:a16="http://schemas.microsoft.com/office/drawing/2014/main" val="96050610"/>
                    </a:ext>
                  </a:extLst>
                </a:gridCol>
                <a:gridCol w="1779209">
                  <a:extLst>
                    <a:ext uri="{9D8B030D-6E8A-4147-A177-3AD203B41FA5}">
                      <a16:colId xmlns:a16="http://schemas.microsoft.com/office/drawing/2014/main" val="1288689113"/>
                    </a:ext>
                  </a:extLst>
                </a:gridCol>
                <a:gridCol w="1703403">
                  <a:extLst>
                    <a:ext uri="{9D8B030D-6E8A-4147-A177-3AD203B41FA5}">
                      <a16:colId xmlns:a16="http://schemas.microsoft.com/office/drawing/2014/main" val="782055215"/>
                    </a:ext>
                  </a:extLst>
                </a:gridCol>
              </a:tblGrid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Економічні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показники проекту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ша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A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uk-UA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га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5376"/>
                  </a:ext>
                </a:extLst>
              </a:tr>
              <a:tr h="81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Економічна чиста приведена вартість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(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ENPV,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232 678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379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62766"/>
                  </a:ext>
                </a:extLst>
              </a:tr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Економічна внутрішня норма дохідності</a:t>
                      </a:r>
                      <a:r>
                        <a:rPr lang="en-GB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(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186,6%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50386"/>
                  </a:ext>
                </a:extLst>
              </a:tr>
              <a:tr h="674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Показник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економічної вигоди до витрат </a:t>
                      </a:r>
                      <a:r>
                        <a:rPr lang="en-GB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EBCR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83401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74513" y="1404294"/>
            <a:ext cx="4080887" cy="4685099"/>
            <a:chOff x="2549773" y="2386853"/>
            <a:chExt cx="4865295" cy="2701152"/>
          </a:xfrm>
        </p:grpSpPr>
        <p:sp>
          <p:nvSpPr>
            <p:cNvPr id="12" name="Right Arrow 11"/>
            <p:cNvSpPr/>
            <p:nvPr/>
          </p:nvSpPr>
          <p:spPr>
            <a:xfrm flipH="1">
              <a:off x="2549773" y="2386853"/>
              <a:ext cx="3840955" cy="2304576"/>
            </a:xfrm>
            <a:prstGeom prst="rightArrow">
              <a:avLst>
                <a:gd name="adj1" fmla="val 66461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13" name="Rectangle 4"/>
            <p:cNvSpPr/>
            <p:nvPr/>
          </p:nvSpPr>
          <p:spPr>
            <a:xfrm>
              <a:off x="5796004" y="2786455"/>
              <a:ext cx="615009" cy="1920480"/>
            </a:xfrm>
            <a:custGeom>
              <a:avLst/>
              <a:gdLst>
                <a:gd name="connsiteX0" fmla="*/ 0 w 576064"/>
                <a:gd name="connsiteY0" fmla="*/ 0 h 1800200"/>
                <a:gd name="connsiteX1" fmla="*/ 576064 w 576064"/>
                <a:gd name="connsiteY1" fmla="*/ 0 h 1800200"/>
                <a:gd name="connsiteX2" fmla="*/ 576064 w 576064"/>
                <a:gd name="connsiteY2" fmla="*/ 1800200 h 1800200"/>
                <a:gd name="connsiteX3" fmla="*/ 0 w 576064"/>
                <a:gd name="connsiteY3" fmla="*/ 1800200 h 1800200"/>
                <a:gd name="connsiteX4" fmla="*/ 0 w 576064"/>
                <a:gd name="connsiteY4" fmla="*/ 0 h 1800200"/>
                <a:gd name="connsiteX0" fmla="*/ 0 w 588764"/>
                <a:gd name="connsiteY0" fmla="*/ 368300 h 1800200"/>
                <a:gd name="connsiteX1" fmla="*/ 588764 w 588764"/>
                <a:gd name="connsiteY1" fmla="*/ 0 h 1800200"/>
                <a:gd name="connsiteX2" fmla="*/ 588764 w 588764"/>
                <a:gd name="connsiteY2" fmla="*/ 1800200 h 1800200"/>
                <a:gd name="connsiteX3" fmla="*/ 12700 w 588764"/>
                <a:gd name="connsiteY3" fmla="*/ 1800200 h 1800200"/>
                <a:gd name="connsiteX4" fmla="*/ 0 w 588764"/>
                <a:gd name="connsiteY4" fmla="*/ 368300 h 1800200"/>
                <a:gd name="connsiteX0" fmla="*/ 0 w 576490"/>
                <a:gd name="connsiteY0" fmla="*/ 371368 h 1800200"/>
                <a:gd name="connsiteX1" fmla="*/ 576490 w 576490"/>
                <a:gd name="connsiteY1" fmla="*/ 0 h 1800200"/>
                <a:gd name="connsiteX2" fmla="*/ 576490 w 576490"/>
                <a:gd name="connsiteY2" fmla="*/ 1800200 h 1800200"/>
                <a:gd name="connsiteX3" fmla="*/ 426 w 576490"/>
                <a:gd name="connsiteY3" fmla="*/ 1800200 h 1800200"/>
                <a:gd name="connsiteX4" fmla="*/ 0 w 576490"/>
                <a:gd name="connsiteY4" fmla="*/ 371368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90" h="1800200">
                  <a:moveTo>
                    <a:pt x="0" y="371368"/>
                  </a:moveTo>
                  <a:lnTo>
                    <a:pt x="576490" y="0"/>
                  </a:lnTo>
                  <a:lnTo>
                    <a:pt x="576490" y="1800200"/>
                  </a:lnTo>
                  <a:lnTo>
                    <a:pt x="426" y="1800200"/>
                  </a:lnTo>
                  <a:lnTo>
                    <a:pt x="0" y="37136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812035" y="2783429"/>
              <a:ext cx="1603033" cy="2304576"/>
            </a:xfrm>
            <a:prstGeom prst="rightArrow">
              <a:avLst>
                <a:gd name="adj1" fmla="val 66461"/>
                <a:gd name="adj2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4108" y="2897053"/>
              <a:ext cx="2326339" cy="1330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200" kern="0" dirty="0">
                  <a:solidFill>
                    <a:srgbClr val="002060"/>
                  </a:solidFill>
                  <a:cs typeface="Arial" pitchFamily="34" charset="0"/>
                </a:rPr>
                <a:t>На основі методології ЄС, Литва офіційно розраховує та публікує соціально-економічні показники</a:t>
              </a:r>
              <a:r>
                <a:rPr lang="en-GB" sz="1200" kern="0" dirty="0">
                  <a:solidFill>
                    <a:schemeClr val="tx1">
                      <a:lumMod val="75000"/>
                    </a:schemeClr>
                  </a:solidFill>
                  <a:cs typeface="Arial" pitchFamily="34" charset="0"/>
                </a:rPr>
                <a:t>;</a:t>
              </a:r>
            </a:p>
            <a:p>
              <a:pPr marL="171450" lvl="0" indent="-171450" defTabSz="1218987">
                <a:buFont typeface="Wingdings" panose="05000000000000000000" pitchFamily="2" charset="2"/>
                <a:buChar char="§"/>
              </a:pPr>
              <a:r>
                <a:rPr lang="en-GB" sz="1200" i="1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Peritus</a:t>
              </a:r>
              <a:r>
                <a:rPr lang="en-GB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розрахував, що щорічний дохід одного домогосподарства в Україні в порівнянні з Литвою має коефіцієнт </a:t>
              </a:r>
              <a:r>
                <a:rPr lang="lt-LT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0,209</a:t>
              </a:r>
              <a:r>
                <a:rPr lang="en-GB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24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92" y="288642"/>
            <a:ext cx="9075738" cy="906163"/>
          </a:xfrm>
        </p:spPr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Р</a:t>
            </a:r>
            <a:r>
              <a:rPr lang="uk-UA" sz="3200" dirty="0" err="1">
                <a:solidFill>
                  <a:srgbClr val="FDBB2D"/>
                </a:solidFill>
              </a:rPr>
              <a:t>изики</a:t>
            </a:r>
            <a:endParaRPr lang="uk-UA" sz="3200" cap="small" dirty="0">
              <a:solidFill>
                <a:srgbClr val="FDBB2D"/>
              </a:solidFill>
            </a:endParaRPr>
          </a:p>
        </p:txBody>
      </p:sp>
      <p:pic>
        <p:nvPicPr>
          <p:cNvPr id="4" name="Paveikslėlis 6">
            <a:extLst>
              <a:ext uri="{FF2B5EF4-FFF2-40B4-BE49-F238E27FC236}">
                <a16:creationId xmlns:a16="http://schemas.microsoft.com/office/drawing/2014/main" id="{0A3A6C94-78A0-43A4-A562-EDDC08C4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79" y="1024509"/>
            <a:ext cx="6689323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Показник ризику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39080" y="1967657"/>
            <a:ext cx="2171760" cy="3930219"/>
            <a:chOff x="1449631" y="1489372"/>
            <a:chExt cx="3184714" cy="4603924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449631" y="2338324"/>
              <a:ext cx="3184714" cy="3754972"/>
            </a:xfrm>
            <a:custGeom>
              <a:avLst/>
              <a:gdLst>
                <a:gd name="T0" fmla="*/ 1471 w 4222"/>
                <a:gd name="T1" fmla="*/ 0 h 4978"/>
                <a:gd name="T2" fmla="*/ 2751 w 4222"/>
                <a:gd name="T3" fmla="*/ 0 h 4978"/>
                <a:gd name="T4" fmla="*/ 2751 w 4222"/>
                <a:gd name="T5" fmla="*/ 1857 h 4978"/>
                <a:gd name="T6" fmla="*/ 4160 w 4222"/>
                <a:gd name="T7" fmla="*/ 4279 h 4978"/>
                <a:gd name="T8" fmla="*/ 4189 w 4222"/>
                <a:gd name="T9" fmla="*/ 4340 h 4978"/>
                <a:gd name="T10" fmla="*/ 4209 w 4222"/>
                <a:gd name="T11" fmla="*/ 4400 h 4978"/>
                <a:gd name="T12" fmla="*/ 4219 w 4222"/>
                <a:gd name="T13" fmla="*/ 4461 h 4978"/>
                <a:gd name="T14" fmla="*/ 4222 w 4222"/>
                <a:gd name="T15" fmla="*/ 4522 h 4978"/>
                <a:gd name="T16" fmla="*/ 4217 w 4222"/>
                <a:gd name="T17" fmla="*/ 4581 h 4978"/>
                <a:gd name="T18" fmla="*/ 4205 w 4222"/>
                <a:gd name="T19" fmla="*/ 4638 h 4978"/>
                <a:gd name="T20" fmla="*/ 4187 w 4222"/>
                <a:gd name="T21" fmla="*/ 4693 h 4978"/>
                <a:gd name="T22" fmla="*/ 4160 w 4222"/>
                <a:gd name="T23" fmla="*/ 4747 h 4978"/>
                <a:gd name="T24" fmla="*/ 4128 w 4222"/>
                <a:gd name="T25" fmla="*/ 4796 h 4978"/>
                <a:gd name="T26" fmla="*/ 4091 w 4222"/>
                <a:gd name="T27" fmla="*/ 4840 h 4978"/>
                <a:gd name="T28" fmla="*/ 4047 w 4222"/>
                <a:gd name="T29" fmla="*/ 4879 h 4978"/>
                <a:gd name="T30" fmla="*/ 3998 w 4222"/>
                <a:gd name="T31" fmla="*/ 4912 h 4978"/>
                <a:gd name="T32" fmla="*/ 3945 w 4222"/>
                <a:gd name="T33" fmla="*/ 4941 h 4978"/>
                <a:gd name="T34" fmla="*/ 3887 w 4222"/>
                <a:gd name="T35" fmla="*/ 4961 h 4978"/>
                <a:gd name="T36" fmla="*/ 3827 w 4222"/>
                <a:gd name="T37" fmla="*/ 4973 h 4978"/>
                <a:gd name="T38" fmla="*/ 3763 w 4222"/>
                <a:gd name="T39" fmla="*/ 4978 h 4978"/>
                <a:gd name="T40" fmla="*/ 466 w 4222"/>
                <a:gd name="T41" fmla="*/ 4978 h 4978"/>
                <a:gd name="T42" fmla="*/ 401 w 4222"/>
                <a:gd name="T43" fmla="*/ 4973 h 4978"/>
                <a:gd name="T44" fmla="*/ 338 w 4222"/>
                <a:gd name="T45" fmla="*/ 4961 h 4978"/>
                <a:gd name="T46" fmla="*/ 279 w 4222"/>
                <a:gd name="T47" fmla="*/ 4939 h 4978"/>
                <a:gd name="T48" fmla="*/ 227 w 4222"/>
                <a:gd name="T49" fmla="*/ 4912 h 4978"/>
                <a:gd name="T50" fmla="*/ 177 w 4222"/>
                <a:gd name="T51" fmla="*/ 4879 h 4978"/>
                <a:gd name="T52" fmla="*/ 133 w 4222"/>
                <a:gd name="T53" fmla="*/ 4838 h 4978"/>
                <a:gd name="T54" fmla="*/ 94 w 4222"/>
                <a:gd name="T55" fmla="*/ 4793 h 4978"/>
                <a:gd name="T56" fmla="*/ 62 w 4222"/>
                <a:gd name="T57" fmla="*/ 4744 h 4978"/>
                <a:gd name="T58" fmla="*/ 37 w 4222"/>
                <a:gd name="T59" fmla="*/ 4692 h 4978"/>
                <a:gd name="T60" fmla="*/ 17 w 4222"/>
                <a:gd name="T61" fmla="*/ 4636 h 4978"/>
                <a:gd name="T62" fmla="*/ 5 w 4222"/>
                <a:gd name="T63" fmla="*/ 4577 h 4978"/>
                <a:gd name="T64" fmla="*/ 0 w 4222"/>
                <a:gd name="T65" fmla="*/ 4518 h 4978"/>
                <a:gd name="T66" fmla="*/ 2 w 4222"/>
                <a:gd name="T67" fmla="*/ 4458 h 4978"/>
                <a:gd name="T68" fmla="*/ 13 w 4222"/>
                <a:gd name="T69" fmla="*/ 4399 h 4978"/>
                <a:gd name="T70" fmla="*/ 34 w 4222"/>
                <a:gd name="T71" fmla="*/ 4338 h 4978"/>
                <a:gd name="T72" fmla="*/ 62 w 4222"/>
                <a:gd name="T73" fmla="*/ 4279 h 4978"/>
                <a:gd name="T74" fmla="*/ 1471 w 4222"/>
                <a:gd name="T75" fmla="*/ 1857 h 4978"/>
                <a:gd name="T76" fmla="*/ 1471 w 4222"/>
                <a:gd name="T77" fmla="*/ 0 h 4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22" h="4978">
                  <a:moveTo>
                    <a:pt x="1471" y="0"/>
                  </a:moveTo>
                  <a:lnTo>
                    <a:pt x="2751" y="0"/>
                  </a:lnTo>
                  <a:lnTo>
                    <a:pt x="2751" y="1857"/>
                  </a:lnTo>
                  <a:lnTo>
                    <a:pt x="4160" y="4279"/>
                  </a:lnTo>
                  <a:lnTo>
                    <a:pt x="4189" y="4340"/>
                  </a:lnTo>
                  <a:lnTo>
                    <a:pt x="4209" y="4400"/>
                  </a:lnTo>
                  <a:lnTo>
                    <a:pt x="4219" y="4461"/>
                  </a:lnTo>
                  <a:lnTo>
                    <a:pt x="4222" y="4522"/>
                  </a:lnTo>
                  <a:lnTo>
                    <a:pt x="4217" y="4581"/>
                  </a:lnTo>
                  <a:lnTo>
                    <a:pt x="4205" y="4638"/>
                  </a:lnTo>
                  <a:lnTo>
                    <a:pt x="4187" y="4693"/>
                  </a:lnTo>
                  <a:lnTo>
                    <a:pt x="4160" y="4747"/>
                  </a:lnTo>
                  <a:lnTo>
                    <a:pt x="4128" y="4796"/>
                  </a:lnTo>
                  <a:lnTo>
                    <a:pt x="4091" y="4840"/>
                  </a:lnTo>
                  <a:lnTo>
                    <a:pt x="4047" y="4879"/>
                  </a:lnTo>
                  <a:lnTo>
                    <a:pt x="3998" y="4912"/>
                  </a:lnTo>
                  <a:lnTo>
                    <a:pt x="3945" y="4941"/>
                  </a:lnTo>
                  <a:lnTo>
                    <a:pt x="3887" y="4961"/>
                  </a:lnTo>
                  <a:lnTo>
                    <a:pt x="3827" y="4973"/>
                  </a:lnTo>
                  <a:lnTo>
                    <a:pt x="3763" y="4978"/>
                  </a:lnTo>
                  <a:lnTo>
                    <a:pt x="466" y="4978"/>
                  </a:lnTo>
                  <a:lnTo>
                    <a:pt x="401" y="4973"/>
                  </a:lnTo>
                  <a:lnTo>
                    <a:pt x="338" y="4961"/>
                  </a:lnTo>
                  <a:lnTo>
                    <a:pt x="279" y="4939"/>
                  </a:lnTo>
                  <a:lnTo>
                    <a:pt x="227" y="4912"/>
                  </a:lnTo>
                  <a:lnTo>
                    <a:pt x="177" y="4879"/>
                  </a:lnTo>
                  <a:lnTo>
                    <a:pt x="133" y="4838"/>
                  </a:lnTo>
                  <a:lnTo>
                    <a:pt x="94" y="4793"/>
                  </a:lnTo>
                  <a:lnTo>
                    <a:pt x="62" y="4744"/>
                  </a:lnTo>
                  <a:lnTo>
                    <a:pt x="37" y="4692"/>
                  </a:lnTo>
                  <a:lnTo>
                    <a:pt x="17" y="4636"/>
                  </a:lnTo>
                  <a:lnTo>
                    <a:pt x="5" y="4577"/>
                  </a:lnTo>
                  <a:lnTo>
                    <a:pt x="0" y="4518"/>
                  </a:lnTo>
                  <a:lnTo>
                    <a:pt x="2" y="4458"/>
                  </a:lnTo>
                  <a:lnTo>
                    <a:pt x="13" y="4399"/>
                  </a:lnTo>
                  <a:lnTo>
                    <a:pt x="34" y="4338"/>
                  </a:lnTo>
                  <a:lnTo>
                    <a:pt x="62" y="4279"/>
                  </a:lnTo>
                  <a:lnTo>
                    <a:pt x="1471" y="1857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558473" y="2300935"/>
              <a:ext cx="960997" cy="8750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336705" y="1903839"/>
              <a:ext cx="1410568" cy="434485"/>
            </a:xfrm>
            <a:custGeom>
              <a:avLst/>
              <a:gdLst>
                <a:gd name="T0" fmla="*/ 288 w 1870"/>
                <a:gd name="T1" fmla="*/ 0 h 576"/>
                <a:gd name="T2" fmla="*/ 1582 w 1870"/>
                <a:gd name="T3" fmla="*/ 0 h 576"/>
                <a:gd name="T4" fmla="*/ 1634 w 1870"/>
                <a:gd name="T5" fmla="*/ 5 h 576"/>
                <a:gd name="T6" fmla="*/ 1683 w 1870"/>
                <a:gd name="T7" fmla="*/ 18 h 576"/>
                <a:gd name="T8" fmla="*/ 1727 w 1870"/>
                <a:gd name="T9" fmla="*/ 38 h 576"/>
                <a:gd name="T10" fmla="*/ 1767 w 1870"/>
                <a:gd name="T11" fmla="*/ 67 h 576"/>
                <a:gd name="T12" fmla="*/ 1803 w 1870"/>
                <a:gd name="T13" fmla="*/ 102 h 576"/>
                <a:gd name="T14" fmla="*/ 1831 w 1870"/>
                <a:gd name="T15" fmla="*/ 141 h 576"/>
                <a:gd name="T16" fmla="*/ 1851 w 1870"/>
                <a:gd name="T17" fmla="*/ 187 h 576"/>
                <a:gd name="T18" fmla="*/ 1865 w 1870"/>
                <a:gd name="T19" fmla="*/ 235 h 576"/>
                <a:gd name="T20" fmla="*/ 1870 w 1870"/>
                <a:gd name="T21" fmla="*/ 288 h 576"/>
                <a:gd name="T22" fmla="*/ 1865 w 1870"/>
                <a:gd name="T23" fmla="*/ 340 h 576"/>
                <a:gd name="T24" fmla="*/ 1851 w 1870"/>
                <a:gd name="T25" fmla="*/ 389 h 576"/>
                <a:gd name="T26" fmla="*/ 1831 w 1870"/>
                <a:gd name="T27" fmla="*/ 434 h 576"/>
                <a:gd name="T28" fmla="*/ 1803 w 1870"/>
                <a:gd name="T29" fmla="*/ 475 h 576"/>
                <a:gd name="T30" fmla="*/ 1767 w 1870"/>
                <a:gd name="T31" fmla="*/ 508 h 576"/>
                <a:gd name="T32" fmla="*/ 1727 w 1870"/>
                <a:gd name="T33" fmla="*/ 537 h 576"/>
                <a:gd name="T34" fmla="*/ 1683 w 1870"/>
                <a:gd name="T35" fmla="*/ 559 h 576"/>
                <a:gd name="T36" fmla="*/ 1634 w 1870"/>
                <a:gd name="T37" fmla="*/ 572 h 576"/>
                <a:gd name="T38" fmla="*/ 1582 w 1870"/>
                <a:gd name="T39" fmla="*/ 576 h 576"/>
                <a:gd name="T40" fmla="*/ 288 w 1870"/>
                <a:gd name="T41" fmla="*/ 576 h 576"/>
                <a:gd name="T42" fmla="*/ 236 w 1870"/>
                <a:gd name="T43" fmla="*/ 572 h 576"/>
                <a:gd name="T44" fmla="*/ 187 w 1870"/>
                <a:gd name="T45" fmla="*/ 559 h 576"/>
                <a:gd name="T46" fmla="*/ 143 w 1870"/>
                <a:gd name="T47" fmla="*/ 537 h 576"/>
                <a:gd name="T48" fmla="*/ 103 w 1870"/>
                <a:gd name="T49" fmla="*/ 508 h 576"/>
                <a:gd name="T50" fmla="*/ 68 w 1870"/>
                <a:gd name="T51" fmla="*/ 475 h 576"/>
                <a:gd name="T52" fmla="*/ 39 w 1870"/>
                <a:gd name="T53" fmla="*/ 434 h 576"/>
                <a:gd name="T54" fmla="*/ 19 w 1870"/>
                <a:gd name="T55" fmla="*/ 389 h 576"/>
                <a:gd name="T56" fmla="*/ 5 w 1870"/>
                <a:gd name="T57" fmla="*/ 340 h 576"/>
                <a:gd name="T58" fmla="*/ 0 w 1870"/>
                <a:gd name="T59" fmla="*/ 288 h 576"/>
                <a:gd name="T60" fmla="*/ 5 w 1870"/>
                <a:gd name="T61" fmla="*/ 235 h 576"/>
                <a:gd name="T62" fmla="*/ 19 w 1870"/>
                <a:gd name="T63" fmla="*/ 187 h 576"/>
                <a:gd name="T64" fmla="*/ 39 w 1870"/>
                <a:gd name="T65" fmla="*/ 141 h 576"/>
                <a:gd name="T66" fmla="*/ 68 w 1870"/>
                <a:gd name="T67" fmla="*/ 102 h 576"/>
                <a:gd name="T68" fmla="*/ 103 w 1870"/>
                <a:gd name="T69" fmla="*/ 67 h 576"/>
                <a:gd name="T70" fmla="*/ 143 w 1870"/>
                <a:gd name="T71" fmla="*/ 38 h 576"/>
                <a:gd name="T72" fmla="*/ 187 w 1870"/>
                <a:gd name="T73" fmla="*/ 18 h 576"/>
                <a:gd name="T74" fmla="*/ 236 w 1870"/>
                <a:gd name="T75" fmla="*/ 5 h 576"/>
                <a:gd name="T76" fmla="*/ 288 w 1870"/>
                <a:gd name="T7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0" h="576">
                  <a:moveTo>
                    <a:pt x="288" y="0"/>
                  </a:moveTo>
                  <a:lnTo>
                    <a:pt x="1582" y="0"/>
                  </a:lnTo>
                  <a:lnTo>
                    <a:pt x="1634" y="5"/>
                  </a:lnTo>
                  <a:lnTo>
                    <a:pt x="1683" y="18"/>
                  </a:lnTo>
                  <a:lnTo>
                    <a:pt x="1727" y="38"/>
                  </a:lnTo>
                  <a:lnTo>
                    <a:pt x="1767" y="67"/>
                  </a:lnTo>
                  <a:lnTo>
                    <a:pt x="1803" y="102"/>
                  </a:lnTo>
                  <a:lnTo>
                    <a:pt x="1831" y="141"/>
                  </a:lnTo>
                  <a:lnTo>
                    <a:pt x="1851" y="187"/>
                  </a:lnTo>
                  <a:lnTo>
                    <a:pt x="1865" y="235"/>
                  </a:lnTo>
                  <a:lnTo>
                    <a:pt x="1870" y="288"/>
                  </a:lnTo>
                  <a:lnTo>
                    <a:pt x="1865" y="340"/>
                  </a:lnTo>
                  <a:lnTo>
                    <a:pt x="1851" y="389"/>
                  </a:lnTo>
                  <a:lnTo>
                    <a:pt x="1831" y="434"/>
                  </a:lnTo>
                  <a:lnTo>
                    <a:pt x="1803" y="475"/>
                  </a:lnTo>
                  <a:lnTo>
                    <a:pt x="1767" y="508"/>
                  </a:lnTo>
                  <a:lnTo>
                    <a:pt x="1727" y="537"/>
                  </a:lnTo>
                  <a:lnTo>
                    <a:pt x="1683" y="559"/>
                  </a:lnTo>
                  <a:lnTo>
                    <a:pt x="1634" y="572"/>
                  </a:lnTo>
                  <a:lnTo>
                    <a:pt x="1582" y="576"/>
                  </a:lnTo>
                  <a:lnTo>
                    <a:pt x="288" y="576"/>
                  </a:lnTo>
                  <a:lnTo>
                    <a:pt x="236" y="572"/>
                  </a:lnTo>
                  <a:lnTo>
                    <a:pt x="187" y="559"/>
                  </a:lnTo>
                  <a:lnTo>
                    <a:pt x="143" y="537"/>
                  </a:lnTo>
                  <a:lnTo>
                    <a:pt x="103" y="508"/>
                  </a:lnTo>
                  <a:lnTo>
                    <a:pt x="68" y="475"/>
                  </a:lnTo>
                  <a:lnTo>
                    <a:pt x="39" y="434"/>
                  </a:lnTo>
                  <a:lnTo>
                    <a:pt x="19" y="389"/>
                  </a:lnTo>
                  <a:lnTo>
                    <a:pt x="5" y="340"/>
                  </a:lnTo>
                  <a:lnTo>
                    <a:pt x="0" y="288"/>
                  </a:lnTo>
                  <a:lnTo>
                    <a:pt x="5" y="235"/>
                  </a:lnTo>
                  <a:lnTo>
                    <a:pt x="19" y="187"/>
                  </a:lnTo>
                  <a:lnTo>
                    <a:pt x="39" y="141"/>
                  </a:lnTo>
                  <a:lnTo>
                    <a:pt x="68" y="102"/>
                  </a:lnTo>
                  <a:lnTo>
                    <a:pt x="103" y="67"/>
                  </a:lnTo>
                  <a:lnTo>
                    <a:pt x="143" y="38"/>
                  </a:lnTo>
                  <a:lnTo>
                    <a:pt x="187" y="18"/>
                  </a:lnTo>
                  <a:lnTo>
                    <a:pt x="236" y="5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558473" y="2656643"/>
              <a:ext cx="212718" cy="935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2558473" y="2860309"/>
              <a:ext cx="328881" cy="920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558473" y="3068499"/>
              <a:ext cx="212718" cy="920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2558473" y="3275180"/>
              <a:ext cx="328881" cy="935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558473" y="3483371"/>
              <a:ext cx="212718" cy="920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837349" y="4699324"/>
              <a:ext cx="2409280" cy="615520"/>
            </a:xfrm>
            <a:custGeom>
              <a:avLst/>
              <a:gdLst>
                <a:gd name="T0" fmla="*/ 478 w 3194"/>
                <a:gd name="T1" fmla="*/ 0 h 816"/>
                <a:gd name="T2" fmla="*/ 2725 w 3194"/>
                <a:gd name="T3" fmla="*/ 0 h 816"/>
                <a:gd name="T4" fmla="*/ 3194 w 3194"/>
                <a:gd name="T5" fmla="*/ 816 h 816"/>
                <a:gd name="T6" fmla="*/ 0 w 3194"/>
                <a:gd name="T7" fmla="*/ 816 h 816"/>
                <a:gd name="T8" fmla="*/ 478 w 3194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4" h="816">
                  <a:moveTo>
                    <a:pt x="478" y="0"/>
                  </a:moveTo>
                  <a:lnTo>
                    <a:pt x="2725" y="0"/>
                  </a:lnTo>
                  <a:lnTo>
                    <a:pt x="3194" y="816"/>
                  </a:lnTo>
                  <a:lnTo>
                    <a:pt x="0" y="81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15AA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612563" y="5314844"/>
              <a:ext cx="2854324" cy="614011"/>
            </a:xfrm>
            <a:custGeom>
              <a:avLst/>
              <a:gdLst>
                <a:gd name="T0" fmla="*/ 298 w 3785"/>
                <a:gd name="T1" fmla="*/ 0 h 815"/>
                <a:gd name="T2" fmla="*/ 3492 w 3785"/>
                <a:gd name="T3" fmla="*/ 0 h 815"/>
                <a:gd name="T4" fmla="*/ 3753 w 3785"/>
                <a:gd name="T5" fmla="*/ 449 h 815"/>
                <a:gd name="T6" fmla="*/ 3772 w 3785"/>
                <a:gd name="T7" fmla="*/ 490 h 815"/>
                <a:gd name="T8" fmla="*/ 3782 w 3785"/>
                <a:gd name="T9" fmla="*/ 527 h 815"/>
                <a:gd name="T10" fmla="*/ 3785 w 3785"/>
                <a:gd name="T11" fmla="*/ 564 h 815"/>
                <a:gd name="T12" fmla="*/ 3783 w 3785"/>
                <a:gd name="T13" fmla="*/ 597 h 815"/>
                <a:gd name="T14" fmla="*/ 3778 w 3785"/>
                <a:gd name="T15" fmla="*/ 628 h 815"/>
                <a:gd name="T16" fmla="*/ 3770 w 3785"/>
                <a:gd name="T17" fmla="*/ 653 h 815"/>
                <a:gd name="T18" fmla="*/ 3760 w 3785"/>
                <a:gd name="T19" fmla="*/ 675 h 815"/>
                <a:gd name="T20" fmla="*/ 3753 w 3785"/>
                <a:gd name="T21" fmla="*/ 692 h 815"/>
                <a:gd name="T22" fmla="*/ 3745 w 3785"/>
                <a:gd name="T23" fmla="*/ 707 h 815"/>
                <a:gd name="T24" fmla="*/ 3733 w 3785"/>
                <a:gd name="T25" fmla="*/ 724 h 815"/>
                <a:gd name="T26" fmla="*/ 3718 w 3785"/>
                <a:gd name="T27" fmla="*/ 741 h 815"/>
                <a:gd name="T28" fmla="*/ 3699 w 3785"/>
                <a:gd name="T29" fmla="*/ 759 h 815"/>
                <a:gd name="T30" fmla="*/ 3676 w 3785"/>
                <a:gd name="T31" fmla="*/ 776 h 815"/>
                <a:gd name="T32" fmla="*/ 3649 w 3785"/>
                <a:gd name="T33" fmla="*/ 791 h 815"/>
                <a:gd name="T34" fmla="*/ 3617 w 3785"/>
                <a:gd name="T35" fmla="*/ 803 h 815"/>
                <a:gd name="T36" fmla="*/ 3582 w 3785"/>
                <a:gd name="T37" fmla="*/ 811 h 815"/>
                <a:gd name="T38" fmla="*/ 3541 w 3785"/>
                <a:gd name="T39" fmla="*/ 815 h 815"/>
                <a:gd name="T40" fmla="*/ 244 w 3785"/>
                <a:gd name="T41" fmla="*/ 815 h 815"/>
                <a:gd name="T42" fmla="*/ 204 w 3785"/>
                <a:gd name="T43" fmla="*/ 811 h 815"/>
                <a:gd name="T44" fmla="*/ 169 w 3785"/>
                <a:gd name="T45" fmla="*/ 803 h 815"/>
                <a:gd name="T46" fmla="*/ 137 w 3785"/>
                <a:gd name="T47" fmla="*/ 791 h 815"/>
                <a:gd name="T48" fmla="*/ 110 w 3785"/>
                <a:gd name="T49" fmla="*/ 776 h 815"/>
                <a:gd name="T50" fmla="*/ 86 w 3785"/>
                <a:gd name="T51" fmla="*/ 759 h 815"/>
                <a:gd name="T52" fmla="*/ 68 w 3785"/>
                <a:gd name="T53" fmla="*/ 741 h 815"/>
                <a:gd name="T54" fmla="*/ 53 w 3785"/>
                <a:gd name="T55" fmla="*/ 724 h 815"/>
                <a:gd name="T56" fmla="*/ 41 w 3785"/>
                <a:gd name="T57" fmla="*/ 707 h 815"/>
                <a:gd name="T58" fmla="*/ 32 w 3785"/>
                <a:gd name="T59" fmla="*/ 692 h 815"/>
                <a:gd name="T60" fmla="*/ 26 w 3785"/>
                <a:gd name="T61" fmla="*/ 677 h 815"/>
                <a:gd name="T62" fmla="*/ 16 w 3785"/>
                <a:gd name="T63" fmla="*/ 656 h 815"/>
                <a:gd name="T64" fmla="*/ 7 w 3785"/>
                <a:gd name="T65" fmla="*/ 629 h 815"/>
                <a:gd name="T66" fmla="*/ 2 w 3785"/>
                <a:gd name="T67" fmla="*/ 599 h 815"/>
                <a:gd name="T68" fmla="*/ 0 w 3785"/>
                <a:gd name="T69" fmla="*/ 565 h 815"/>
                <a:gd name="T70" fmla="*/ 4 w 3785"/>
                <a:gd name="T71" fmla="*/ 528 h 815"/>
                <a:gd name="T72" fmla="*/ 14 w 3785"/>
                <a:gd name="T73" fmla="*/ 490 h 815"/>
                <a:gd name="T74" fmla="*/ 32 w 3785"/>
                <a:gd name="T75" fmla="*/ 449 h 815"/>
                <a:gd name="T76" fmla="*/ 298 w 3785"/>
                <a:gd name="T7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85" h="815">
                  <a:moveTo>
                    <a:pt x="298" y="0"/>
                  </a:moveTo>
                  <a:lnTo>
                    <a:pt x="3492" y="0"/>
                  </a:lnTo>
                  <a:lnTo>
                    <a:pt x="3753" y="449"/>
                  </a:lnTo>
                  <a:lnTo>
                    <a:pt x="3772" y="490"/>
                  </a:lnTo>
                  <a:lnTo>
                    <a:pt x="3782" y="527"/>
                  </a:lnTo>
                  <a:lnTo>
                    <a:pt x="3785" y="564"/>
                  </a:lnTo>
                  <a:lnTo>
                    <a:pt x="3783" y="597"/>
                  </a:lnTo>
                  <a:lnTo>
                    <a:pt x="3778" y="628"/>
                  </a:lnTo>
                  <a:lnTo>
                    <a:pt x="3770" y="653"/>
                  </a:lnTo>
                  <a:lnTo>
                    <a:pt x="3760" y="675"/>
                  </a:lnTo>
                  <a:lnTo>
                    <a:pt x="3753" y="692"/>
                  </a:lnTo>
                  <a:lnTo>
                    <a:pt x="3745" y="707"/>
                  </a:lnTo>
                  <a:lnTo>
                    <a:pt x="3733" y="724"/>
                  </a:lnTo>
                  <a:lnTo>
                    <a:pt x="3718" y="741"/>
                  </a:lnTo>
                  <a:lnTo>
                    <a:pt x="3699" y="759"/>
                  </a:lnTo>
                  <a:lnTo>
                    <a:pt x="3676" y="776"/>
                  </a:lnTo>
                  <a:lnTo>
                    <a:pt x="3649" y="791"/>
                  </a:lnTo>
                  <a:lnTo>
                    <a:pt x="3617" y="803"/>
                  </a:lnTo>
                  <a:lnTo>
                    <a:pt x="3582" y="811"/>
                  </a:lnTo>
                  <a:lnTo>
                    <a:pt x="3541" y="815"/>
                  </a:lnTo>
                  <a:lnTo>
                    <a:pt x="244" y="815"/>
                  </a:lnTo>
                  <a:lnTo>
                    <a:pt x="204" y="811"/>
                  </a:lnTo>
                  <a:lnTo>
                    <a:pt x="169" y="803"/>
                  </a:lnTo>
                  <a:lnTo>
                    <a:pt x="137" y="791"/>
                  </a:lnTo>
                  <a:lnTo>
                    <a:pt x="110" y="776"/>
                  </a:lnTo>
                  <a:lnTo>
                    <a:pt x="86" y="759"/>
                  </a:lnTo>
                  <a:lnTo>
                    <a:pt x="68" y="741"/>
                  </a:lnTo>
                  <a:lnTo>
                    <a:pt x="53" y="724"/>
                  </a:lnTo>
                  <a:lnTo>
                    <a:pt x="41" y="707"/>
                  </a:lnTo>
                  <a:lnTo>
                    <a:pt x="32" y="692"/>
                  </a:lnTo>
                  <a:lnTo>
                    <a:pt x="26" y="677"/>
                  </a:lnTo>
                  <a:lnTo>
                    <a:pt x="16" y="656"/>
                  </a:lnTo>
                  <a:lnTo>
                    <a:pt x="7" y="629"/>
                  </a:lnTo>
                  <a:lnTo>
                    <a:pt x="2" y="599"/>
                  </a:lnTo>
                  <a:lnTo>
                    <a:pt x="0" y="565"/>
                  </a:lnTo>
                  <a:lnTo>
                    <a:pt x="4" y="528"/>
                  </a:lnTo>
                  <a:lnTo>
                    <a:pt x="14" y="490"/>
                  </a:lnTo>
                  <a:lnTo>
                    <a:pt x="32" y="44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BB9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197910" y="4085313"/>
              <a:ext cx="1694190" cy="614011"/>
            </a:xfrm>
            <a:custGeom>
              <a:avLst/>
              <a:gdLst>
                <a:gd name="T0" fmla="*/ 480 w 2247"/>
                <a:gd name="T1" fmla="*/ 0 h 815"/>
                <a:gd name="T2" fmla="*/ 1776 w 2247"/>
                <a:gd name="T3" fmla="*/ 0 h 815"/>
                <a:gd name="T4" fmla="*/ 2247 w 2247"/>
                <a:gd name="T5" fmla="*/ 815 h 815"/>
                <a:gd name="T6" fmla="*/ 0 w 2247"/>
                <a:gd name="T7" fmla="*/ 815 h 815"/>
                <a:gd name="T8" fmla="*/ 480 w 2247"/>
                <a:gd name="T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815">
                  <a:moveTo>
                    <a:pt x="480" y="0"/>
                  </a:moveTo>
                  <a:lnTo>
                    <a:pt x="1776" y="0"/>
                  </a:lnTo>
                  <a:lnTo>
                    <a:pt x="2247" y="815"/>
                  </a:lnTo>
                  <a:lnTo>
                    <a:pt x="0" y="815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237DB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05022" y="3634085"/>
              <a:ext cx="305183" cy="305183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096419" y="3435650"/>
              <a:ext cx="177008" cy="177006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022433" y="2516655"/>
              <a:ext cx="286038" cy="286035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00460" y="3053269"/>
              <a:ext cx="122489" cy="122487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603844" y="1532992"/>
              <a:ext cx="334692" cy="334688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62899" y="1489372"/>
              <a:ext cx="202294" cy="2022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267438" y="1739392"/>
              <a:ext cx="91657" cy="9165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4" name="Lentelė 3">
            <a:extLst>
              <a:ext uri="{FF2B5EF4-FFF2-40B4-BE49-F238E27FC236}">
                <a16:creationId xmlns:a16="http://schemas.microsoft.com/office/drawing/2014/main" id="{7383FA45-D035-471A-8BD4-6EDA5D1BF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60017"/>
              </p:ext>
            </p:extLst>
          </p:nvPr>
        </p:nvGraphicFramePr>
        <p:xfrm>
          <a:off x="3363478" y="1771092"/>
          <a:ext cx="7883641" cy="4126784"/>
        </p:xfrm>
        <a:graphic>
          <a:graphicData uri="http://schemas.openxmlformats.org/drawingml/2006/table">
            <a:tbl>
              <a:tblPr firstRow="1" firstCol="1" bandRow="1"/>
              <a:tblGrid>
                <a:gridCol w="596003">
                  <a:extLst>
                    <a:ext uri="{9D8B030D-6E8A-4147-A177-3AD203B41FA5}">
                      <a16:colId xmlns:a16="http://schemas.microsoft.com/office/drawing/2014/main" val="2038949012"/>
                    </a:ext>
                  </a:extLst>
                </a:gridCol>
                <a:gridCol w="4261573">
                  <a:extLst>
                    <a:ext uri="{9D8B030D-6E8A-4147-A177-3AD203B41FA5}">
                      <a16:colId xmlns:a16="http://schemas.microsoft.com/office/drawing/2014/main" val="4074032349"/>
                    </a:ext>
                  </a:extLst>
                </a:gridCol>
                <a:gridCol w="3026065">
                  <a:extLst>
                    <a:ext uri="{9D8B030D-6E8A-4147-A177-3AD203B41FA5}">
                      <a16:colId xmlns:a16="http://schemas.microsoft.com/office/drawing/2014/main" val="2325259577"/>
                    </a:ext>
                  </a:extLst>
                </a:gridCol>
              </a:tblGrid>
              <a:tr h="38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Категорія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ризику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 приведена вартість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558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будівництва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1 907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419135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доступності та операційні ризики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7 013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586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88947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попиту 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10 437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552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8532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Політичний ризик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4 599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917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87197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Правовий ризик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2 069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963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81744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Макроекономічні та фінансові ризики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11 552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824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64518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uk-UA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регулювання цін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45162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uk-UA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регулювання витрат 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624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24511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форс мажору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2 069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963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87782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спорів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3 449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37353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Екологічний ризик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992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62666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uk-UA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передачі активів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648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74520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44 295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926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3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21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Розподіл ризиків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87841650"/>
              </p:ext>
            </p:extLst>
          </p:nvPr>
        </p:nvGraphicFramePr>
        <p:xfrm>
          <a:off x="4122427" y="2952353"/>
          <a:ext cx="4506541" cy="305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1937" y="4408076"/>
            <a:ext cx="238336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lt-LT" b="1" dirty="0">
                <a:solidFill>
                  <a:srgbClr val="002060"/>
                </a:solidFill>
                <a:latin typeface="Calibri"/>
              </a:rPr>
              <a:t>7 742</a:t>
            </a:r>
            <a:r>
              <a:rPr lang="en-GB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Calibri"/>
              </a:rPr>
              <a:t>тис.грн</a:t>
            </a:r>
            <a:r>
              <a:rPr lang="uk-UA" b="1" dirty="0">
                <a:solidFill>
                  <a:srgbClr val="002060"/>
                </a:solidFill>
                <a:latin typeface="Calibri"/>
              </a:rPr>
              <a:t>.</a:t>
            </a:r>
            <a:endParaRPr lang="en-US" sz="1200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496" y="4408076"/>
            <a:ext cx="216080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8987"/>
            <a:r>
              <a:rPr lang="en-US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36 554 </a:t>
            </a:r>
            <a:r>
              <a:rPr lang="uk-UA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тис.</a:t>
            </a:r>
            <a:r>
              <a:rPr lang="en-US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 </a:t>
            </a:r>
            <a:r>
              <a:rPr lang="uk-UA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грн.</a:t>
            </a:r>
            <a:endParaRPr lang="en-US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8096" y="2837098"/>
            <a:ext cx="264720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2800" b="1" kern="0" dirty="0">
                <a:solidFill>
                  <a:srgbClr val="9BB959"/>
                </a:solidFill>
                <a:cs typeface="Arial" pitchFamily="34" charset="0"/>
              </a:rPr>
              <a:t>Публічний сектор </a:t>
            </a:r>
            <a:r>
              <a:rPr lang="lt-LT" sz="2800" b="1" kern="0" dirty="0">
                <a:solidFill>
                  <a:srgbClr val="9BB959"/>
                </a:solidFill>
                <a:cs typeface="Arial" pitchFamily="34" charset="0"/>
              </a:rPr>
              <a:t>17</a:t>
            </a:r>
            <a:r>
              <a:rPr lang="en-US" sz="2800" b="1" kern="0" dirty="0">
                <a:solidFill>
                  <a:srgbClr val="9BB959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6877" y="2837098"/>
            <a:ext cx="2160239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79388">
              <a:tabLst>
                <a:tab pos="87313" algn="l"/>
              </a:tabLst>
            </a:pPr>
            <a:r>
              <a:rPr lang="uk-UA" sz="2800" b="1" kern="0" dirty="0">
                <a:solidFill>
                  <a:srgbClr val="237DB9"/>
                </a:solidFill>
                <a:cs typeface="Arial" pitchFamily="34" charset="0"/>
              </a:rPr>
              <a:t>Приватний партнер</a:t>
            </a:r>
            <a:endParaRPr lang="en-GB" sz="2800" b="1" kern="0" dirty="0">
              <a:solidFill>
                <a:srgbClr val="237DB9"/>
              </a:solidFill>
              <a:cs typeface="Arial" pitchFamily="34" charset="0"/>
            </a:endParaRPr>
          </a:p>
          <a:p>
            <a:pPr algn="r" defTabSz="1218987"/>
            <a:r>
              <a:rPr lang="lt-LT" sz="2800" b="1" kern="0" dirty="0">
                <a:solidFill>
                  <a:srgbClr val="237DB9"/>
                </a:solidFill>
                <a:cs typeface="Arial" pitchFamily="34" charset="0"/>
              </a:rPr>
              <a:t>83</a:t>
            </a:r>
            <a:r>
              <a:rPr lang="en-US" sz="2800" b="1" kern="0" dirty="0">
                <a:solidFill>
                  <a:srgbClr val="237DB9"/>
                </a:solidFill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9211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Матриця розподілу ризиків</a:t>
            </a:r>
          </a:p>
        </p:txBody>
      </p:sp>
      <p:sp>
        <p:nvSpPr>
          <p:cNvPr id="24" name="Oval 23"/>
          <p:cNvSpPr/>
          <p:nvPr/>
        </p:nvSpPr>
        <p:spPr>
          <a:xfrm>
            <a:off x="6781661" y="5792624"/>
            <a:ext cx="900907" cy="834792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IN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34663" y="5792624"/>
            <a:ext cx="900907" cy="834792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IN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4429" y="4908452"/>
            <a:ext cx="412444" cy="332699"/>
            <a:chOff x="-8070850" y="3070225"/>
            <a:chExt cx="7688263" cy="6692900"/>
          </a:xfrm>
          <a:solidFill>
            <a:sysClr val="window" lastClr="FFFFFF"/>
          </a:solidFill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-8070850" y="3070225"/>
              <a:ext cx="7688263" cy="3713162"/>
            </a:xfrm>
            <a:custGeom>
              <a:avLst/>
              <a:gdLst>
                <a:gd name="T0" fmla="*/ 1470 w 4843"/>
                <a:gd name="T1" fmla="*/ 13 h 2339"/>
                <a:gd name="T2" fmla="*/ 1717 w 4843"/>
                <a:gd name="T3" fmla="*/ 82 h 2339"/>
                <a:gd name="T4" fmla="*/ 1932 w 4843"/>
                <a:gd name="T5" fmla="*/ 197 h 2339"/>
                <a:gd name="T6" fmla="*/ 2115 w 4843"/>
                <a:gd name="T7" fmla="*/ 345 h 2339"/>
                <a:gd name="T8" fmla="*/ 2267 w 4843"/>
                <a:gd name="T9" fmla="*/ 515 h 2339"/>
                <a:gd name="T10" fmla="*/ 2387 w 4843"/>
                <a:gd name="T11" fmla="*/ 694 h 2339"/>
                <a:gd name="T12" fmla="*/ 2493 w 4843"/>
                <a:gd name="T13" fmla="*/ 634 h 2339"/>
                <a:gd name="T14" fmla="*/ 2624 w 4843"/>
                <a:gd name="T15" fmla="*/ 457 h 2339"/>
                <a:gd name="T16" fmla="*/ 2785 w 4843"/>
                <a:gd name="T17" fmla="*/ 292 h 2339"/>
                <a:gd name="T18" fmla="*/ 2979 w 4843"/>
                <a:gd name="T19" fmla="*/ 154 h 2339"/>
                <a:gd name="T20" fmla="*/ 3204 w 4843"/>
                <a:gd name="T21" fmla="*/ 53 h 2339"/>
                <a:gd name="T22" fmla="*/ 3462 w 4843"/>
                <a:gd name="T23" fmla="*/ 3 h 2339"/>
                <a:gd name="T24" fmla="*/ 3769 w 4843"/>
                <a:gd name="T25" fmla="*/ 16 h 2339"/>
                <a:gd name="T26" fmla="*/ 4065 w 4843"/>
                <a:gd name="T27" fmla="*/ 104 h 2339"/>
                <a:gd name="T28" fmla="*/ 4323 w 4843"/>
                <a:gd name="T29" fmla="*/ 257 h 2339"/>
                <a:gd name="T30" fmla="*/ 4539 w 4843"/>
                <a:gd name="T31" fmla="*/ 468 h 2339"/>
                <a:gd name="T32" fmla="*/ 4702 w 4843"/>
                <a:gd name="T33" fmla="*/ 731 h 2339"/>
                <a:gd name="T34" fmla="*/ 4806 w 4843"/>
                <a:gd name="T35" fmla="*/ 1035 h 2339"/>
                <a:gd name="T36" fmla="*/ 4843 w 4843"/>
                <a:gd name="T37" fmla="*/ 1373 h 2339"/>
                <a:gd name="T38" fmla="*/ 4812 w 4843"/>
                <a:gd name="T39" fmla="*/ 1668 h 2339"/>
                <a:gd name="T40" fmla="*/ 4727 w 4843"/>
                <a:gd name="T41" fmla="*/ 1947 h 2339"/>
                <a:gd name="T42" fmla="*/ 3384 w 4843"/>
                <a:gd name="T43" fmla="*/ 1435 h 2339"/>
                <a:gd name="T44" fmla="*/ 3314 w 4843"/>
                <a:gd name="T45" fmla="*/ 1392 h 2339"/>
                <a:gd name="T46" fmla="*/ 3232 w 4843"/>
                <a:gd name="T47" fmla="*/ 1392 h 2339"/>
                <a:gd name="T48" fmla="*/ 3161 w 4843"/>
                <a:gd name="T49" fmla="*/ 1435 h 2339"/>
                <a:gd name="T50" fmla="*/ 2549 w 4843"/>
                <a:gd name="T51" fmla="*/ 2027 h 2339"/>
                <a:gd name="T52" fmla="*/ 2488 w 4843"/>
                <a:gd name="T53" fmla="*/ 1969 h 2339"/>
                <a:gd name="T54" fmla="*/ 2408 w 4843"/>
                <a:gd name="T55" fmla="*/ 1955 h 2339"/>
                <a:gd name="T56" fmla="*/ 2330 w 4843"/>
                <a:gd name="T57" fmla="*/ 1983 h 2339"/>
                <a:gd name="T58" fmla="*/ 2137 w 4843"/>
                <a:gd name="T59" fmla="*/ 2339 h 2339"/>
                <a:gd name="T60" fmla="*/ 1661 w 4843"/>
                <a:gd name="T61" fmla="*/ 1416 h 2339"/>
                <a:gd name="T62" fmla="*/ 1584 w 4843"/>
                <a:gd name="T63" fmla="*/ 1386 h 2339"/>
                <a:gd name="T64" fmla="*/ 1503 w 4843"/>
                <a:gd name="T65" fmla="*/ 1401 h 2339"/>
                <a:gd name="T66" fmla="*/ 1442 w 4843"/>
                <a:gd name="T67" fmla="*/ 1458 h 2339"/>
                <a:gd name="T68" fmla="*/ 81 w 4843"/>
                <a:gd name="T69" fmla="*/ 1856 h 2339"/>
                <a:gd name="T70" fmla="*/ 13 w 4843"/>
                <a:gd name="T71" fmla="*/ 1573 h 2339"/>
                <a:gd name="T72" fmla="*/ 4 w 4843"/>
                <a:gd name="T73" fmla="*/ 1257 h 2339"/>
                <a:gd name="T74" fmla="*/ 63 w 4843"/>
                <a:gd name="T75" fmla="*/ 929 h 2339"/>
                <a:gd name="T76" fmla="*/ 188 w 4843"/>
                <a:gd name="T77" fmla="*/ 639 h 2339"/>
                <a:gd name="T78" fmla="*/ 370 w 4843"/>
                <a:gd name="T79" fmla="*/ 392 h 2339"/>
                <a:gd name="T80" fmla="*/ 601 w 4843"/>
                <a:gd name="T81" fmla="*/ 200 h 2339"/>
                <a:gd name="T82" fmla="*/ 873 w 4843"/>
                <a:gd name="T83" fmla="*/ 67 h 2339"/>
                <a:gd name="T84" fmla="*/ 1178 w 4843"/>
                <a:gd name="T85" fmla="*/ 4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3" h="2339">
                  <a:moveTo>
                    <a:pt x="1287" y="0"/>
                  </a:moveTo>
                  <a:lnTo>
                    <a:pt x="1381" y="3"/>
                  </a:lnTo>
                  <a:lnTo>
                    <a:pt x="1470" y="13"/>
                  </a:lnTo>
                  <a:lnTo>
                    <a:pt x="1556" y="31"/>
                  </a:lnTo>
                  <a:lnTo>
                    <a:pt x="1639" y="53"/>
                  </a:lnTo>
                  <a:lnTo>
                    <a:pt x="1717" y="82"/>
                  </a:lnTo>
                  <a:lnTo>
                    <a:pt x="1792" y="116"/>
                  </a:lnTo>
                  <a:lnTo>
                    <a:pt x="1864" y="154"/>
                  </a:lnTo>
                  <a:lnTo>
                    <a:pt x="1932" y="197"/>
                  </a:lnTo>
                  <a:lnTo>
                    <a:pt x="1996" y="242"/>
                  </a:lnTo>
                  <a:lnTo>
                    <a:pt x="2058" y="292"/>
                  </a:lnTo>
                  <a:lnTo>
                    <a:pt x="2115" y="345"/>
                  </a:lnTo>
                  <a:lnTo>
                    <a:pt x="2168" y="399"/>
                  </a:lnTo>
                  <a:lnTo>
                    <a:pt x="2220" y="457"/>
                  </a:lnTo>
                  <a:lnTo>
                    <a:pt x="2267" y="515"/>
                  </a:lnTo>
                  <a:lnTo>
                    <a:pt x="2311" y="574"/>
                  </a:lnTo>
                  <a:lnTo>
                    <a:pt x="2350" y="634"/>
                  </a:lnTo>
                  <a:lnTo>
                    <a:pt x="2387" y="694"/>
                  </a:lnTo>
                  <a:lnTo>
                    <a:pt x="2421" y="755"/>
                  </a:lnTo>
                  <a:lnTo>
                    <a:pt x="2455" y="694"/>
                  </a:lnTo>
                  <a:lnTo>
                    <a:pt x="2493" y="634"/>
                  </a:lnTo>
                  <a:lnTo>
                    <a:pt x="2532" y="574"/>
                  </a:lnTo>
                  <a:lnTo>
                    <a:pt x="2577" y="515"/>
                  </a:lnTo>
                  <a:lnTo>
                    <a:pt x="2624" y="457"/>
                  </a:lnTo>
                  <a:lnTo>
                    <a:pt x="2673" y="399"/>
                  </a:lnTo>
                  <a:lnTo>
                    <a:pt x="2728" y="345"/>
                  </a:lnTo>
                  <a:lnTo>
                    <a:pt x="2785" y="292"/>
                  </a:lnTo>
                  <a:lnTo>
                    <a:pt x="2847" y="242"/>
                  </a:lnTo>
                  <a:lnTo>
                    <a:pt x="2910" y="197"/>
                  </a:lnTo>
                  <a:lnTo>
                    <a:pt x="2979" y="154"/>
                  </a:lnTo>
                  <a:lnTo>
                    <a:pt x="3049" y="116"/>
                  </a:lnTo>
                  <a:lnTo>
                    <a:pt x="3126" y="82"/>
                  </a:lnTo>
                  <a:lnTo>
                    <a:pt x="3204" y="53"/>
                  </a:lnTo>
                  <a:lnTo>
                    <a:pt x="3286" y="31"/>
                  </a:lnTo>
                  <a:lnTo>
                    <a:pt x="3373" y="13"/>
                  </a:lnTo>
                  <a:lnTo>
                    <a:pt x="3462" y="3"/>
                  </a:lnTo>
                  <a:lnTo>
                    <a:pt x="3556" y="0"/>
                  </a:lnTo>
                  <a:lnTo>
                    <a:pt x="3665" y="4"/>
                  </a:lnTo>
                  <a:lnTo>
                    <a:pt x="3769" y="16"/>
                  </a:lnTo>
                  <a:lnTo>
                    <a:pt x="3871" y="38"/>
                  </a:lnTo>
                  <a:lnTo>
                    <a:pt x="3969" y="67"/>
                  </a:lnTo>
                  <a:lnTo>
                    <a:pt x="4065" y="104"/>
                  </a:lnTo>
                  <a:lnTo>
                    <a:pt x="4156" y="148"/>
                  </a:lnTo>
                  <a:lnTo>
                    <a:pt x="4242" y="200"/>
                  </a:lnTo>
                  <a:lnTo>
                    <a:pt x="4323" y="257"/>
                  </a:lnTo>
                  <a:lnTo>
                    <a:pt x="4401" y="321"/>
                  </a:lnTo>
                  <a:lnTo>
                    <a:pt x="4473" y="392"/>
                  </a:lnTo>
                  <a:lnTo>
                    <a:pt x="4539" y="468"/>
                  </a:lnTo>
                  <a:lnTo>
                    <a:pt x="4599" y="551"/>
                  </a:lnTo>
                  <a:lnTo>
                    <a:pt x="4654" y="639"/>
                  </a:lnTo>
                  <a:lnTo>
                    <a:pt x="4702" y="731"/>
                  </a:lnTo>
                  <a:lnTo>
                    <a:pt x="4745" y="828"/>
                  </a:lnTo>
                  <a:lnTo>
                    <a:pt x="4778" y="929"/>
                  </a:lnTo>
                  <a:lnTo>
                    <a:pt x="4806" y="1035"/>
                  </a:lnTo>
                  <a:lnTo>
                    <a:pt x="4827" y="1144"/>
                  </a:lnTo>
                  <a:lnTo>
                    <a:pt x="4839" y="1257"/>
                  </a:lnTo>
                  <a:lnTo>
                    <a:pt x="4843" y="1373"/>
                  </a:lnTo>
                  <a:lnTo>
                    <a:pt x="4839" y="1474"/>
                  </a:lnTo>
                  <a:lnTo>
                    <a:pt x="4830" y="1573"/>
                  </a:lnTo>
                  <a:lnTo>
                    <a:pt x="4812" y="1668"/>
                  </a:lnTo>
                  <a:lnTo>
                    <a:pt x="4790" y="1764"/>
                  </a:lnTo>
                  <a:lnTo>
                    <a:pt x="4761" y="1856"/>
                  </a:lnTo>
                  <a:lnTo>
                    <a:pt x="4727" y="1947"/>
                  </a:lnTo>
                  <a:lnTo>
                    <a:pt x="3644" y="1947"/>
                  </a:lnTo>
                  <a:lnTo>
                    <a:pt x="3399" y="1458"/>
                  </a:lnTo>
                  <a:lnTo>
                    <a:pt x="3384" y="1435"/>
                  </a:lnTo>
                  <a:lnTo>
                    <a:pt x="3364" y="1416"/>
                  </a:lnTo>
                  <a:lnTo>
                    <a:pt x="3340" y="1401"/>
                  </a:lnTo>
                  <a:lnTo>
                    <a:pt x="3314" y="1392"/>
                  </a:lnTo>
                  <a:lnTo>
                    <a:pt x="3286" y="1386"/>
                  </a:lnTo>
                  <a:lnTo>
                    <a:pt x="3258" y="1386"/>
                  </a:lnTo>
                  <a:lnTo>
                    <a:pt x="3232" y="1392"/>
                  </a:lnTo>
                  <a:lnTo>
                    <a:pt x="3205" y="1401"/>
                  </a:lnTo>
                  <a:lnTo>
                    <a:pt x="3182" y="1416"/>
                  </a:lnTo>
                  <a:lnTo>
                    <a:pt x="3161" y="1435"/>
                  </a:lnTo>
                  <a:lnTo>
                    <a:pt x="3146" y="1458"/>
                  </a:lnTo>
                  <a:lnTo>
                    <a:pt x="2706" y="2339"/>
                  </a:lnTo>
                  <a:lnTo>
                    <a:pt x="2549" y="2027"/>
                  </a:lnTo>
                  <a:lnTo>
                    <a:pt x="2532" y="2002"/>
                  </a:lnTo>
                  <a:lnTo>
                    <a:pt x="2512" y="1983"/>
                  </a:lnTo>
                  <a:lnTo>
                    <a:pt x="2488" y="1969"/>
                  </a:lnTo>
                  <a:lnTo>
                    <a:pt x="2463" y="1959"/>
                  </a:lnTo>
                  <a:lnTo>
                    <a:pt x="2435" y="1955"/>
                  </a:lnTo>
                  <a:lnTo>
                    <a:pt x="2408" y="1955"/>
                  </a:lnTo>
                  <a:lnTo>
                    <a:pt x="2380" y="1959"/>
                  </a:lnTo>
                  <a:lnTo>
                    <a:pt x="2353" y="1969"/>
                  </a:lnTo>
                  <a:lnTo>
                    <a:pt x="2330" y="1983"/>
                  </a:lnTo>
                  <a:lnTo>
                    <a:pt x="2311" y="2002"/>
                  </a:lnTo>
                  <a:lnTo>
                    <a:pt x="2294" y="2027"/>
                  </a:lnTo>
                  <a:lnTo>
                    <a:pt x="2137" y="2339"/>
                  </a:lnTo>
                  <a:lnTo>
                    <a:pt x="1697" y="1458"/>
                  </a:lnTo>
                  <a:lnTo>
                    <a:pt x="1682" y="1435"/>
                  </a:lnTo>
                  <a:lnTo>
                    <a:pt x="1661" y="1416"/>
                  </a:lnTo>
                  <a:lnTo>
                    <a:pt x="1638" y="1401"/>
                  </a:lnTo>
                  <a:lnTo>
                    <a:pt x="1611" y="1392"/>
                  </a:lnTo>
                  <a:lnTo>
                    <a:pt x="1584" y="1386"/>
                  </a:lnTo>
                  <a:lnTo>
                    <a:pt x="1556" y="1386"/>
                  </a:lnTo>
                  <a:lnTo>
                    <a:pt x="1529" y="1392"/>
                  </a:lnTo>
                  <a:lnTo>
                    <a:pt x="1503" y="1401"/>
                  </a:lnTo>
                  <a:lnTo>
                    <a:pt x="1479" y="1416"/>
                  </a:lnTo>
                  <a:lnTo>
                    <a:pt x="1459" y="1435"/>
                  </a:lnTo>
                  <a:lnTo>
                    <a:pt x="1442" y="1458"/>
                  </a:lnTo>
                  <a:lnTo>
                    <a:pt x="1199" y="1947"/>
                  </a:lnTo>
                  <a:lnTo>
                    <a:pt x="116" y="1947"/>
                  </a:lnTo>
                  <a:lnTo>
                    <a:pt x="81" y="1856"/>
                  </a:lnTo>
                  <a:lnTo>
                    <a:pt x="53" y="1764"/>
                  </a:lnTo>
                  <a:lnTo>
                    <a:pt x="29" y="1668"/>
                  </a:lnTo>
                  <a:lnTo>
                    <a:pt x="13" y="1573"/>
                  </a:lnTo>
                  <a:lnTo>
                    <a:pt x="3" y="1474"/>
                  </a:lnTo>
                  <a:lnTo>
                    <a:pt x="0" y="1373"/>
                  </a:lnTo>
                  <a:lnTo>
                    <a:pt x="4" y="1257"/>
                  </a:lnTo>
                  <a:lnTo>
                    <a:pt x="16" y="1144"/>
                  </a:lnTo>
                  <a:lnTo>
                    <a:pt x="37" y="1035"/>
                  </a:lnTo>
                  <a:lnTo>
                    <a:pt x="63" y="929"/>
                  </a:lnTo>
                  <a:lnTo>
                    <a:pt x="98" y="828"/>
                  </a:lnTo>
                  <a:lnTo>
                    <a:pt x="140" y="731"/>
                  </a:lnTo>
                  <a:lnTo>
                    <a:pt x="188" y="639"/>
                  </a:lnTo>
                  <a:lnTo>
                    <a:pt x="244" y="551"/>
                  </a:lnTo>
                  <a:lnTo>
                    <a:pt x="304" y="468"/>
                  </a:lnTo>
                  <a:lnTo>
                    <a:pt x="370" y="392"/>
                  </a:lnTo>
                  <a:lnTo>
                    <a:pt x="442" y="321"/>
                  </a:lnTo>
                  <a:lnTo>
                    <a:pt x="519" y="257"/>
                  </a:lnTo>
                  <a:lnTo>
                    <a:pt x="601" y="200"/>
                  </a:lnTo>
                  <a:lnTo>
                    <a:pt x="687" y="148"/>
                  </a:lnTo>
                  <a:lnTo>
                    <a:pt x="779" y="104"/>
                  </a:lnTo>
                  <a:lnTo>
                    <a:pt x="873" y="67"/>
                  </a:lnTo>
                  <a:lnTo>
                    <a:pt x="971" y="38"/>
                  </a:lnTo>
                  <a:lnTo>
                    <a:pt x="1074" y="16"/>
                  </a:lnTo>
                  <a:lnTo>
                    <a:pt x="1178" y="4"/>
                  </a:lnTo>
                  <a:lnTo>
                    <a:pt x="1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-7648575" y="5989638"/>
              <a:ext cx="6843713" cy="3773487"/>
            </a:xfrm>
            <a:custGeom>
              <a:avLst/>
              <a:gdLst>
                <a:gd name="T0" fmla="*/ 1745 w 4311"/>
                <a:gd name="T1" fmla="*/ 881 h 2377"/>
                <a:gd name="T2" fmla="*/ 1780 w 4311"/>
                <a:gd name="T3" fmla="*/ 923 h 2377"/>
                <a:gd name="T4" fmla="*/ 1830 w 4311"/>
                <a:gd name="T5" fmla="*/ 948 h 2377"/>
                <a:gd name="T6" fmla="*/ 1886 w 4311"/>
                <a:gd name="T7" fmla="*/ 953 h 2377"/>
                <a:gd name="T8" fmla="*/ 1939 w 4311"/>
                <a:gd name="T9" fmla="*/ 938 h 2377"/>
                <a:gd name="T10" fmla="*/ 1983 w 4311"/>
                <a:gd name="T11" fmla="*/ 904 h 2377"/>
                <a:gd name="T12" fmla="*/ 2155 w 4311"/>
                <a:gd name="T13" fmla="*/ 568 h 2377"/>
                <a:gd name="T14" fmla="*/ 2330 w 4311"/>
                <a:gd name="T15" fmla="*/ 907 h 2377"/>
                <a:gd name="T16" fmla="*/ 2378 w 4311"/>
                <a:gd name="T17" fmla="*/ 945 h 2377"/>
                <a:gd name="T18" fmla="*/ 2440 w 4311"/>
                <a:gd name="T19" fmla="*/ 960 h 2377"/>
                <a:gd name="T20" fmla="*/ 2500 w 4311"/>
                <a:gd name="T21" fmla="*/ 945 h 2377"/>
                <a:gd name="T22" fmla="*/ 2548 w 4311"/>
                <a:gd name="T23" fmla="*/ 907 h 2377"/>
                <a:gd name="T24" fmla="*/ 3007 w 4311"/>
                <a:gd name="T25" fmla="*/ 0 h 2377"/>
                <a:gd name="T26" fmla="*/ 3180 w 4311"/>
                <a:gd name="T27" fmla="*/ 340 h 2377"/>
                <a:gd name="T28" fmla="*/ 3230 w 4311"/>
                <a:gd name="T29" fmla="*/ 379 h 2377"/>
                <a:gd name="T30" fmla="*/ 3290 w 4311"/>
                <a:gd name="T31" fmla="*/ 392 h 2377"/>
                <a:gd name="T32" fmla="*/ 4233 w 4311"/>
                <a:gd name="T33" fmla="*/ 506 h 2377"/>
                <a:gd name="T34" fmla="*/ 4050 w 4311"/>
                <a:gd name="T35" fmla="*/ 734 h 2377"/>
                <a:gd name="T36" fmla="*/ 3832 w 4311"/>
                <a:gd name="T37" fmla="*/ 965 h 2377"/>
                <a:gd name="T38" fmla="*/ 3583 w 4311"/>
                <a:gd name="T39" fmla="*/ 1201 h 2377"/>
                <a:gd name="T40" fmla="*/ 3303 w 4311"/>
                <a:gd name="T41" fmla="*/ 1446 h 2377"/>
                <a:gd name="T42" fmla="*/ 2998 w 4311"/>
                <a:gd name="T43" fmla="*/ 1706 h 2377"/>
                <a:gd name="T44" fmla="*/ 2695 w 4311"/>
                <a:gd name="T45" fmla="*/ 1962 h 2377"/>
                <a:gd name="T46" fmla="*/ 2402 w 4311"/>
                <a:gd name="T47" fmla="*/ 2211 h 2377"/>
                <a:gd name="T48" fmla="*/ 2227 w 4311"/>
                <a:gd name="T49" fmla="*/ 2358 h 2377"/>
                <a:gd name="T50" fmla="*/ 2180 w 4311"/>
                <a:gd name="T51" fmla="*/ 2376 h 2377"/>
                <a:gd name="T52" fmla="*/ 2131 w 4311"/>
                <a:gd name="T53" fmla="*/ 2376 h 2377"/>
                <a:gd name="T54" fmla="*/ 2084 w 4311"/>
                <a:gd name="T55" fmla="*/ 2358 h 2377"/>
                <a:gd name="T56" fmla="*/ 1909 w 4311"/>
                <a:gd name="T57" fmla="*/ 2211 h 2377"/>
                <a:gd name="T58" fmla="*/ 1616 w 4311"/>
                <a:gd name="T59" fmla="*/ 1962 h 2377"/>
                <a:gd name="T60" fmla="*/ 1313 w 4311"/>
                <a:gd name="T61" fmla="*/ 1706 h 2377"/>
                <a:gd name="T62" fmla="*/ 1008 w 4311"/>
                <a:gd name="T63" fmla="*/ 1446 h 2377"/>
                <a:gd name="T64" fmla="*/ 728 w 4311"/>
                <a:gd name="T65" fmla="*/ 1201 h 2377"/>
                <a:gd name="T66" fmla="*/ 479 w 4311"/>
                <a:gd name="T67" fmla="*/ 965 h 2377"/>
                <a:gd name="T68" fmla="*/ 260 w 4311"/>
                <a:gd name="T69" fmla="*/ 734 h 2377"/>
                <a:gd name="T70" fmla="*/ 78 w 4311"/>
                <a:gd name="T71" fmla="*/ 506 h 2377"/>
                <a:gd name="T72" fmla="*/ 1021 w 4311"/>
                <a:gd name="T73" fmla="*/ 392 h 2377"/>
                <a:gd name="T74" fmla="*/ 1081 w 4311"/>
                <a:gd name="T75" fmla="*/ 379 h 2377"/>
                <a:gd name="T76" fmla="*/ 1129 w 4311"/>
                <a:gd name="T77" fmla="*/ 340 h 2377"/>
                <a:gd name="T78" fmla="*/ 1304 w 4311"/>
                <a:gd name="T79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11" h="2377">
                  <a:moveTo>
                    <a:pt x="1304" y="0"/>
                  </a:moveTo>
                  <a:lnTo>
                    <a:pt x="1745" y="881"/>
                  </a:lnTo>
                  <a:lnTo>
                    <a:pt x="1761" y="904"/>
                  </a:lnTo>
                  <a:lnTo>
                    <a:pt x="1780" y="923"/>
                  </a:lnTo>
                  <a:lnTo>
                    <a:pt x="1804" y="938"/>
                  </a:lnTo>
                  <a:lnTo>
                    <a:pt x="1830" y="948"/>
                  </a:lnTo>
                  <a:lnTo>
                    <a:pt x="1858" y="953"/>
                  </a:lnTo>
                  <a:lnTo>
                    <a:pt x="1886" y="953"/>
                  </a:lnTo>
                  <a:lnTo>
                    <a:pt x="1912" y="948"/>
                  </a:lnTo>
                  <a:lnTo>
                    <a:pt x="1939" y="938"/>
                  </a:lnTo>
                  <a:lnTo>
                    <a:pt x="1962" y="923"/>
                  </a:lnTo>
                  <a:lnTo>
                    <a:pt x="1983" y="904"/>
                  </a:lnTo>
                  <a:lnTo>
                    <a:pt x="1999" y="881"/>
                  </a:lnTo>
                  <a:lnTo>
                    <a:pt x="2155" y="568"/>
                  </a:lnTo>
                  <a:lnTo>
                    <a:pt x="2312" y="881"/>
                  </a:lnTo>
                  <a:lnTo>
                    <a:pt x="2330" y="907"/>
                  </a:lnTo>
                  <a:lnTo>
                    <a:pt x="2352" y="929"/>
                  </a:lnTo>
                  <a:lnTo>
                    <a:pt x="2378" y="945"/>
                  </a:lnTo>
                  <a:lnTo>
                    <a:pt x="2407" y="956"/>
                  </a:lnTo>
                  <a:lnTo>
                    <a:pt x="2440" y="960"/>
                  </a:lnTo>
                  <a:lnTo>
                    <a:pt x="2471" y="956"/>
                  </a:lnTo>
                  <a:lnTo>
                    <a:pt x="2500" y="945"/>
                  </a:lnTo>
                  <a:lnTo>
                    <a:pt x="2526" y="929"/>
                  </a:lnTo>
                  <a:lnTo>
                    <a:pt x="2548" y="907"/>
                  </a:lnTo>
                  <a:lnTo>
                    <a:pt x="2566" y="881"/>
                  </a:lnTo>
                  <a:lnTo>
                    <a:pt x="3007" y="0"/>
                  </a:lnTo>
                  <a:lnTo>
                    <a:pt x="3164" y="314"/>
                  </a:lnTo>
                  <a:lnTo>
                    <a:pt x="3180" y="340"/>
                  </a:lnTo>
                  <a:lnTo>
                    <a:pt x="3204" y="362"/>
                  </a:lnTo>
                  <a:lnTo>
                    <a:pt x="3230" y="379"/>
                  </a:lnTo>
                  <a:lnTo>
                    <a:pt x="3259" y="389"/>
                  </a:lnTo>
                  <a:lnTo>
                    <a:pt x="3290" y="392"/>
                  </a:lnTo>
                  <a:lnTo>
                    <a:pt x="4311" y="392"/>
                  </a:lnTo>
                  <a:lnTo>
                    <a:pt x="4233" y="506"/>
                  </a:lnTo>
                  <a:lnTo>
                    <a:pt x="4147" y="621"/>
                  </a:lnTo>
                  <a:lnTo>
                    <a:pt x="4050" y="734"/>
                  </a:lnTo>
                  <a:lnTo>
                    <a:pt x="3945" y="848"/>
                  </a:lnTo>
                  <a:lnTo>
                    <a:pt x="3832" y="965"/>
                  </a:lnTo>
                  <a:lnTo>
                    <a:pt x="3710" y="1082"/>
                  </a:lnTo>
                  <a:lnTo>
                    <a:pt x="3583" y="1201"/>
                  </a:lnTo>
                  <a:lnTo>
                    <a:pt x="3446" y="1323"/>
                  </a:lnTo>
                  <a:lnTo>
                    <a:pt x="3303" y="1446"/>
                  </a:lnTo>
                  <a:lnTo>
                    <a:pt x="3154" y="1574"/>
                  </a:lnTo>
                  <a:lnTo>
                    <a:pt x="2998" y="1706"/>
                  </a:lnTo>
                  <a:lnTo>
                    <a:pt x="2836" y="1843"/>
                  </a:lnTo>
                  <a:lnTo>
                    <a:pt x="2695" y="1962"/>
                  </a:lnTo>
                  <a:lnTo>
                    <a:pt x="2550" y="2085"/>
                  </a:lnTo>
                  <a:lnTo>
                    <a:pt x="2402" y="2211"/>
                  </a:lnTo>
                  <a:lnTo>
                    <a:pt x="2249" y="2344"/>
                  </a:lnTo>
                  <a:lnTo>
                    <a:pt x="2227" y="2358"/>
                  </a:lnTo>
                  <a:lnTo>
                    <a:pt x="2205" y="2370"/>
                  </a:lnTo>
                  <a:lnTo>
                    <a:pt x="2180" y="2376"/>
                  </a:lnTo>
                  <a:lnTo>
                    <a:pt x="2155" y="2377"/>
                  </a:lnTo>
                  <a:lnTo>
                    <a:pt x="2131" y="2376"/>
                  </a:lnTo>
                  <a:lnTo>
                    <a:pt x="2106" y="2370"/>
                  </a:lnTo>
                  <a:lnTo>
                    <a:pt x="2084" y="2358"/>
                  </a:lnTo>
                  <a:lnTo>
                    <a:pt x="2062" y="2344"/>
                  </a:lnTo>
                  <a:lnTo>
                    <a:pt x="1909" y="2211"/>
                  </a:lnTo>
                  <a:lnTo>
                    <a:pt x="1761" y="2085"/>
                  </a:lnTo>
                  <a:lnTo>
                    <a:pt x="1616" y="1962"/>
                  </a:lnTo>
                  <a:lnTo>
                    <a:pt x="1475" y="1843"/>
                  </a:lnTo>
                  <a:lnTo>
                    <a:pt x="1313" y="1706"/>
                  </a:lnTo>
                  <a:lnTo>
                    <a:pt x="1157" y="1574"/>
                  </a:lnTo>
                  <a:lnTo>
                    <a:pt x="1008" y="1446"/>
                  </a:lnTo>
                  <a:lnTo>
                    <a:pt x="865" y="1323"/>
                  </a:lnTo>
                  <a:lnTo>
                    <a:pt x="728" y="1201"/>
                  </a:lnTo>
                  <a:lnTo>
                    <a:pt x="599" y="1082"/>
                  </a:lnTo>
                  <a:lnTo>
                    <a:pt x="479" y="965"/>
                  </a:lnTo>
                  <a:lnTo>
                    <a:pt x="366" y="848"/>
                  </a:lnTo>
                  <a:lnTo>
                    <a:pt x="260" y="734"/>
                  </a:lnTo>
                  <a:lnTo>
                    <a:pt x="164" y="621"/>
                  </a:lnTo>
                  <a:lnTo>
                    <a:pt x="78" y="506"/>
                  </a:lnTo>
                  <a:lnTo>
                    <a:pt x="0" y="392"/>
                  </a:lnTo>
                  <a:lnTo>
                    <a:pt x="1021" y="392"/>
                  </a:lnTo>
                  <a:lnTo>
                    <a:pt x="1052" y="389"/>
                  </a:lnTo>
                  <a:lnTo>
                    <a:pt x="1081" y="379"/>
                  </a:lnTo>
                  <a:lnTo>
                    <a:pt x="1107" y="362"/>
                  </a:lnTo>
                  <a:lnTo>
                    <a:pt x="1129" y="340"/>
                  </a:lnTo>
                  <a:lnTo>
                    <a:pt x="1147" y="314"/>
                  </a:lnTo>
                  <a:lnTo>
                    <a:pt x="1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67048" y="4856823"/>
            <a:ext cx="269503" cy="393501"/>
            <a:chOff x="-7575550" y="1352550"/>
            <a:chExt cx="6110287" cy="9628188"/>
          </a:xfrm>
          <a:solidFill>
            <a:sysClr val="window" lastClr="FFFFFF"/>
          </a:solidFill>
        </p:grpSpPr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-7575550" y="9796463"/>
              <a:ext cx="5946775" cy="1184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-6864350" y="6461125"/>
              <a:ext cx="3168650" cy="819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-3059113" y="1352550"/>
              <a:ext cx="1249363" cy="1287463"/>
            </a:xfrm>
            <a:custGeom>
              <a:avLst/>
              <a:gdLst>
                <a:gd name="T0" fmla="*/ 391 w 787"/>
                <a:gd name="T1" fmla="*/ 0 h 811"/>
                <a:gd name="T2" fmla="*/ 787 w 787"/>
                <a:gd name="T3" fmla="*/ 304 h 811"/>
                <a:gd name="T4" fmla="*/ 396 w 787"/>
                <a:gd name="T5" fmla="*/ 811 h 811"/>
                <a:gd name="T6" fmla="*/ 0 w 787"/>
                <a:gd name="T7" fmla="*/ 507 h 811"/>
                <a:gd name="T8" fmla="*/ 391 w 787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811">
                  <a:moveTo>
                    <a:pt x="391" y="0"/>
                  </a:moveTo>
                  <a:lnTo>
                    <a:pt x="787" y="304"/>
                  </a:lnTo>
                  <a:lnTo>
                    <a:pt x="396" y="811"/>
                  </a:lnTo>
                  <a:lnTo>
                    <a:pt x="0" y="50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-4935538" y="4195763"/>
              <a:ext cx="900113" cy="922338"/>
            </a:xfrm>
            <a:custGeom>
              <a:avLst/>
              <a:gdLst>
                <a:gd name="T0" fmla="*/ 271 w 567"/>
                <a:gd name="T1" fmla="*/ 0 h 581"/>
                <a:gd name="T2" fmla="*/ 567 w 567"/>
                <a:gd name="T3" fmla="*/ 229 h 581"/>
                <a:gd name="T4" fmla="*/ 298 w 567"/>
                <a:gd name="T5" fmla="*/ 581 h 581"/>
                <a:gd name="T6" fmla="*/ 0 w 567"/>
                <a:gd name="T7" fmla="*/ 352 h 581"/>
                <a:gd name="T8" fmla="*/ 271 w 567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581">
                  <a:moveTo>
                    <a:pt x="271" y="0"/>
                  </a:moveTo>
                  <a:lnTo>
                    <a:pt x="567" y="229"/>
                  </a:lnTo>
                  <a:lnTo>
                    <a:pt x="298" y="581"/>
                  </a:lnTo>
                  <a:lnTo>
                    <a:pt x="0" y="35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-4633913" y="2244725"/>
              <a:ext cx="2252663" cy="2290763"/>
            </a:xfrm>
            <a:custGeom>
              <a:avLst/>
              <a:gdLst>
                <a:gd name="T0" fmla="*/ 657 w 1419"/>
                <a:gd name="T1" fmla="*/ 0 h 1443"/>
                <a:gd name="T2" fmla="*/ 1419 w 1419"/>
                <a:gd name="T3" fmla="*/ 588 h 1443"/>
                <a:gd name="T4" fmla="*/ 764 w 1419"/>
                <a:gd name="T5" fmla="*/ 1443 h 1443"/>
                <a:gd name="T6" fmla="*/ 0 w 1419"/>
                <a:gd name="T7" fmla="*/ 855 h 1443"/>
                <a:gd name="T8" fmla="*/ 657 w 1419"/>
                <a:gd name="T9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1443">
                  <a:moveTo>
                    <a:pt x="657" y="0"/>
                  </a:moveTo>
                  <a:lnTo>
                    <a:pt x="1419" y="588"/>
                  </a:lnTo>
                  <a:lnTo>
                    <a:pt x="764" y="1443"/>
                  </a:lnTo>
                  <a:lnTo>
                    <a:pt x="0" y="85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-3487738" y="3771900"/>
              <a:ext cx="2022475" cy="4783138"/>
            </a:xfrm>
            <a:custGeom>
              <a:avLst/>
              <a:gdLst>
                <a:gd name="T0" fmla="*/ 721 w 1274"/>
                <a:gd name="T1" fmla="*/ 0 h 3013"/>
                <a:gd name="T2" fmla="*/ 812 w 1274"/>
                <a:gd name="T3" fmla="*/ 103 h 3013"/>
                <a:gd name="T4" fmla="*/ 894 w 1274"/>
                <a:gd name="T5" fmla="*/ 212 h 3013"/>
                <a:gd name="T6" fmla="*/ 970 w 1274"/>
                <a:gd name="T7" fmla="*/ 326 h 3013"/>
                <a:gd name="T8" fmla="*/ 1038 w 1274"/>
                <a:gd name="T9" fmla="*/ 446 h 3013"/>
                <a:gd name="T10" fmla="*/ 1099 w 1274"/>
                <a:gd name="T11" fmla="*/ 571 h 3013"/>
                <a:gd name="T12" fmla="*/ 1150 w 1274"/>
                <a:gd name="T13" fmla="*/ 700 h 3013"/>
                <a:gd name="T14" fmla="*/ 1195 w 1274"/>
                <a:gd name="T15" fmla="*/ 833 h 3013"/>
                <a:gd name="T16" fmla="*/ 1228 w 1274"/>
                <a:gd name="T17" fmla="*/ 971 h 3013"/>
                <a:gd name="T18" fmla="*/ 1254 w 1274"/>
                <a:gd name="T19" fmla="*/ 1111 h 3013"/>
                <a:gd name="T20" fmla="*/ 1268 w 1274"/>
                <a:gd name="T21" fmla="*/ 1255 h 3013"/>
                <a:gd name="T22" fmla="*/ 1274 w 1274"/>
                <a:gd name="T23" fmla="*/ 1401 h 3013"/>
                <a:gd name="T24" fmla="*/ 1268 w 1274"/>
                <a:gd name="T25" fmla="*/ 1550 h 3013"/>
                <a:gd name="T26" fmla="*/ 1252 w 1274"/>
                <a:gd name="T27" fmla="*/ 1697 h 3013"/>
                <a:gd name="T28" fmla="*/ 1226 w 1274"/>
                <a:gd name="T29" fmla="*/ 1841 h 3013"/>
                <a:gd name="T30" fmla="*/ 1191 w 1274"/>
                <a:gd name="T31" fmla="*/ 1981 h 3013"/>
                <a:gd name="T32" fmla="*/ 1145 w 1274"/>
                <a:gd name="T33" fmla="*/ 2118 h 3013"/>
                <a:gd name="T34" fmla="*/ 1091 w 1274"/>
                <a:gd name="T35" fmla="*/ 2249 h 3013"/>
                <a:gd name="T36" fmla="*/ 1027 w 1274"/>
                <a:gd name="T37" fmla="*/ 2376 h 3013"/>
                <a:gd name="T38" fmla="*/ 957 w 1274"/>
                <a:gd name="T39" fmla="*/ 2497 h 3013"/>
                <a:gd name="T40" fmla="*/ 878 w 1274"/>
                <a:gd name="T41" fmla="*/ 2613 h 3013"/>
                <a:gd name="T42" fmla="*/ 791 w 1274"/>
                <a:gd name="T43" fmla="*/ 2722 h 3013"/>
                <a:gd name="T44" fmla="*/ 697 w 1274"/>
                <a:gd name="T45" fmla="*/ 2827 h 3013"/>
                <a:gd name="T46" fmla="*/ 598 w 1274"/>
                <a:gd name="T47" fmla="*/ 2923 h 3013"/>
                <a:gd name="T48" fmla="*/ 491 w 1274"/>
                <a:gd name="T49" fmla="*/ 3013 h 3013"/>
                <a:gd name="T50" fmla="*/ 0 w 1274"/>
                <a:gd name="T51" fmla="*/ 2455 h 3013"/>
                <a:gd name="T52" fmla="*/ 84 w 1274"/>
                <a:gd name="T53" fmla="*/ 2387 h 3013"/>
                <a:gd name="T54" fmla="*/ 163 w 1274"/>
                <a:gd name="T55" fmla="*/ 2311 h 3013"/>
                <a:gd name="T56" fmla="*/ 237 w 1274"/>
                <a:gd name="T57" fmla="*/ 2228 h 3013"/>
                <a:gd name="T58" fmla="*/ 303 w 1274"/>
                <a:gd name="T59" fmla="*/ 2142 h 3013"/>
                <a:gd name="T60" fmla="*/ 362 w 1274"/>
                <a:gd name="T61" fmla="*/ 2048 h 3013"/>
                <a:gd name="T62" fmla="*/ 412 w 1274"/>
                <a:gd name="T63" fmla="*/ 1950 h 3013"/>
                <a:gd name="T64" fmla="*/ 454 w 1274"/>
                <a:gd name="T65" fmla="*/ 1849 h 3013"/>
                <a:gd name="T66" fmla="*/ 489 w 1274"/>
                <a:gd name="T67" fmla="*/ 1742 h 3013"/>
                <a:gd name="T68" fmla="*/ 513 w 1274"/>
                <a:gd name="T69" fmla="*/ 1631 h 3013"/>
                <a:gd name="T70" fmla="*/ 528 w 1274"/>
                <a:gd name="T71" fmla="*/ 1517 h 3013"/>
                <a:gd name="T72" fmla="*/ 534 w 1274"/>
                <a:gd name="T73" fmla="*/ 1401 h 3013"/>
                <a:gd name="T74" fmla="*/ 530 w 1274"/>
                <a:gd name="T75" fmla="*/ 1288 h 3013"/>
                <a:gd name="T76" fmla="*/ 515 w 1274"/>
                <a:gd name="T77" fmla="*/ 1180 h 3013"/>
                <a:gd name="T78" fmla="*/ 493 w 1274"/>
                <a:gd name="T79" fmla="*/ 1073 h 3013"/>
                <a:gd name="T80" fmla="*/ 462 w 1274"/>
                <a:gd name="T81" fmla="*/ 969 h 3013"/>
                <a:gd name="T82" fmla="*/ 423 w 1274"/>
                <a:gd name="T83" fmla="*/ 872 h 3013"/>
                <a:gd name="T84" fmla="*/ 375 w 1274"/>
                <a:gd name="T85" fmla="*/ 776 h 3013"/>
                <a:gd name="T86" fmla="*/ 322 w 1274"/>
                <a:gd name="T87" fmla="*/ 686 h 3013"/>
                <a:gd name="T88" fmla="*/ 259 w 1274"/>
                <a:gd name="T89" fmla="*/ 601 h 3013"/>
                <a:gd name="T90" fmla="*/ 721 w 1274"/>
                <a:gd name="T91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4" h="3013">
                  <a:moveTo>
                    <a:pt x="721" y="0"/>
                  </a:moveTo>
                  <a:lnTo>
                    <a:pt x="812" y="103"/>
                  </a:lnTo>
                  <a:lnTo>
                    <a:pt x="894" y="212"/>
                  </a:lnTo>
                  <a:lnTo>
                    <a:pt x="970" y="326"/>
                  </a:lnTo>
                  <a:lnTo>
                    <a:pt x="1038" y="446"/>
                  </a:lnTo>
                  <a:lnTo>
                    <a:pt x="1099" y="571"/>
                  </a:lnTo>
                  <a:lnTo>
                    <a:pt x="1150" y="700"/>
                  </a:lnTo>
                  <a:lnTo>
                    <a:pt x="1195" y="833"/>
                  </a:lnTo>
                  <a:lnTo>
                    <a:pt x="1228" y="971"/>
                  </a:lnTo>
                  <a:lnTo>
                    <a:pt x="1254" y="1111"/>
                  </a:lnTo>
                  <a:lnTo>
                    <a:pt x="1268" y="1255"/>
                  </a:lnTo>
                  <a:lnTo>
                    <a:pt x="1274" y="1401"/>
                  </a:lnTo>
                  <a:lnTo>
                    <a:pt x="1268" y="1550"/>
                  </a:lnTo>
                  <a:lnTo>
                    <a:pt x="1252" y="1697"/>
                  </a:lnTo>
                  <a:lnTo>
                    <a:pt x="1226" y="1841"/>
                  </a:lnTo>
                  <a:lnTo>
                    <a:pt x="1191" y="1981"/>
                  </a:lnTo>
                  <a:lnTo>
                    <a:pt x="1145" y="2118"/>
                  </a:lnTo>
                  <a:lnTo>
                    <a:pt x="1091" y="2249"/>
                  </a:lnTo>
                  <a:lnTo>
                    <a:pt x="1027" y="2376"/>
                  </a:lnTo>
                  <a:lnTo>
                    <a:pt x="957" y="2497"/>
                  </a:lnTo>
                  <a:lnTo>
                    <a:pt x="878" y="2613"/>
                  </a:lnTo>
                  <a:lnTo>
                    <a:pt x="791" y="2722"/>
                  </a:lnTo>
                  <a:lnTo>
                    <a:pt x="697" y="2827"/>
                  </a:lnTo>
                  <a:lnTo>
                    <a:pt x="598" y="2923"/>
                  </a:lnTo>
                  <a:lnTo>
                    <a:pt x="491" y="3013"/>
                  </a:lnTo>
                  <a:lnTo>
                    <a:pt x="0" y="2455"/>
                  </a:lnTo>
                  <a:lnTo>
                    <a:pt x="84" y="2387"/>
                  </a:lnTo>
                  <a:lnTo>
                    <a:pt x="163" y="2311"/>
                  </a:lnTo>
                  <a:lnTo>
                    <a:pt x="237" y="2228"/>
                  </a:lnTo>
                  <a:lnTo>
                    <a:pt x="303" y="2142"/>
                  </a:lnTo>
                  <a:lnTo>
                    <a:pt x="362" y="2048"/>
                  </a:lnTo>
                  <a:lnTo>
                    <a:pt x="412" y="1950"/>
                  </a:lnTo>
                  <a:lnTo>
                    <a:pt x="454" y="1849"/>
                  </a:lnTo>
                  <a:lnTo>
                    <a:pt x="489" y="1742"/>
                  </a:lnTo>
                  <a:lnTo>
                    <a:pt x="513" y="1631"/>
                  </a:lnTo>
                  <a:lnTo>
                    <a:pt x="528" y="1517"/>
                  </a:lnTo>
                  <a:lnTo>
                    <a:pt x="534" y="1401"/>
                  </a:lnTo>
                  <a:lnTo>
                    <a:pt x="530" y="1288"/>
                  </a:lnTo>
                  <a:lnTo>
                    <a:pt x="515" y="1180"/>
                  </a:lnTo>
                  <a:lnTo>
                    <a:pt x="493" y="1073"/>
                  </a:lnTo>
                  <a:lnTo>
                    <a:pt x="462" y="969"/>
                  </a:lnTo>
                  <a:lnTo>
                    <a:pt x="423" y="872"/>
                  </a:lnTo>
                  <a:lnTo>
                    <a:pt x="375" y="776"/>
                  </a:lnTo>
                  <a:lnTo>
                    <a:pt x="322" y="686"/>
                  </a:lnTo>
                  <a:lnTo>
                    <a:pt x="259" y="601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-5140325" y="7669213"/>
              <a:ext cx="2643188" cy="1738313"/>
            </a:xfrm>
            <a:custGeom>
              <a:avLst/>
              <a:gdLst>
                <a:gd name="T0" fmla="*/ 0 w 1665"/>
                <a:gd name="T1" fmla="*/ 0 h 1095"/>
                <a:gd name="T2" fmla="*/ 713 w 1665"/>
                <a:gd name="T3" fmla="*/ 0 h 1095"/>
                <a:gd name="T4" fmla="*/ 1665 w 1665"/>
                <a:gd name="T5" fmla="*/ 1095 h 1095"/>
                <a:gd name="T6" fmla="*/ 203 w 1665"/>
                <a:gd name="T7" fmla="*/ 1095 h 1095"/>
                <a:gd name="T8" fmla="*/ 203 w 1665"/>
                <a:gd name="T9" fmla="*/ 295 h 1095"/>
                <a:gd name="T10" fmla="*/ 0 w 1665"/>
                <a:gd name="T11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5" h="1095">
                  <a:moveTo>
                    <a:pt x="0" y="0"/>
                  </a:moveTo>
                  <a:lnTo>
                    <a:pt x="713" y="0"/>
                  </a:lnTo>
                  <a:lnTo>
                    <a:pt x="1665" y="1095"/>
                  </a:lnTo>
                  <a:lnTo>
                    <a:pt x="203" y="1095"/>
                  </a:lnTo>
                  <a:lnTo>
                    <a:pt x="203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9" name="Lentelė 4">
            <a:extLst>
              <a:ext uri="{FF2B5EF4-FFF2-40B4-BE49-F238E27FC236}">
                <a16:creationId xmlns:a16="http://schemas.microsoft.com/office/drawing/2014/main" id="{3C649911-E851-4E33-8909-AE35FE8A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1034"/>
              </p:ext>
            </p:extLst>
          </p:nvPr>
        </p:nvGraphicFramePr>
        <p:xfrm>
          <a:off x="2138082" y="1509216"/>
          <a:ext cx="9314237" cy="4150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08714">
                  <a:extLst>
                    <a:ext uri="{9D8B030D-6E8A-4147-A177-3AD203B41FA5}">
                      <a16:colId xmlns:a16="http://schemas.microsoft.com/office/drawing/2014/main" val="432367887"/>
                    </a:ext>
                  </a:extLst>
                </a:gridCol>
                <a:gridCol w="1911031">
                  <a:extLst>
                    <a:ext uri="{9D8B030D-6E8A-4147-A177-3AD203B41FA5}">
                      <a16:colId xmlns:a16="http://schemas.microsoft.com/office/drawing/2014/main" val="2378415171"/>
                    </a:ext>
                  </a:extLst>
                </a:gridCol>
                <a:gridCol w="1697246">
                  <a:extLst>
                    <a:ext uri="{9D8B030D-6E8A-4147-A177-3AD203B41FA5}">
                      <a16:colId xmlns:a16="http://schemas.microsoft.com/office/drawing/2014/main" val="1022855909"/>
                    </a:ext>
                  </a:extLst>
                </a:gridCol>
                <a:gridCol w="1697246">
                  <a:extLst>
                    <a:ext uri="{9D8B030D-6E8A-4147-A177-3AD203B41FA5}">
                      <a16:colId xmlns:a16="http://schemas.microsoft.com/office/drawing/2014/main" val="2849481351"/>
                    </a:ext>
                  </a:extLst>
                </a:gridCol>
              </a:tblGrid>
              <a:tr h="2985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РИЗИК</a:t>
                      </a:r>
                      <a:endParaRPr lang="lt-L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Більшість</a:t>
                      </a:r>
                      <a:r>
                        <a:rPr lang="uk-UA" sz="1600" baseline="0" dirty="0">
                          <a:effectLst/>
                        </a:rPr>
                        <a:t> ризиків розподіляються на</a:t>
                      </a:r>
                      <a:endParaRPr lang="lt-L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20939"/>
                  </a:ext>
                </a:extLst>
              </a:tr>
              <a:tr h="29859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Приватний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Спільні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Публічний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38583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будівництва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788720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відповідності та операційні ризики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317646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попиту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488520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Політичний ризик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9106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Правовий ризик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787239"/>
                  </a:ext>
                </a:extLst>
              </a:tr>
              <a:tr h="28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Макроекономічні та фінансові ризики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745154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</a:t>
                      </a:r>
                      <a:r>
                        <a:rPr lang="uk-UA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регулювання цін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Вилучений</a:t>
                      </a:r>
                      <a:endParaRPr lang="lt-LT" sz="16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72415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</a:t>
                      </a:r>
                      <a:r>
                        <a:rPr lang="uk-UA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регулювання витрат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796504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форс мажору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45880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спорів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759152"/>
                  </a:ext>
                </a:extLst>
              </a:tr>
              <a:tr h="27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Екологічний ризик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823615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</a:t>
                      </a:r>
                      <a:r>
                        <a:rPr lang="uk-UA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передачі активів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27561"/>
                  </a:ext>
                </a:extLst>
              </a:tr>
            </a:tbl>
          </a:graphicData>
        </a:graphic>
      </p:graphicFrame>
      <p:sp>
        <p:nvSpPr>
          <p:cNvPr id="41" name="Oval 40"/>
          <p:cNvSpPr/>
          <p:nvPr/>
        </p:nvSpPr>
        <p:spPr>
          <a:xfrm>
            <a:off x="8408162" y="5778486"/>
            <a:ext cx="900907" cy="834792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IN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025892" y="6020583"/>
            <a:ext cx="412444" cy="332699"/>
            <a:chOff x="-8070850" y="3070225"/>
            <a:chExt cx="7688263" cy="6692900"/>
          </a:xfrm>
          <a:solidFill>
            <a:sysClr val="window" lastClr="FFFFFF"/>
          </a:solidFill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-8070850" y="3070225"/>
              <a:ext cx="7688263" cy="3713162"/>
            </a:xfrm>
            <a:custGeom>
              <a:avLst/>
              <a:gdLst>
                <a:gd name="T0" fmla="*/ 1470 w 4843"/>
                <a:gd name="T1" fmla="*/ 13 h 2339"/>
                <a:gd name="T2" fmla="*/ 1717 w 4843"/>
                <a:gd name="T3" fmla="*/ 82 h 2339"/>
                <a:gd name="T4" fmla="*/ 1932 w 4843"/>
                <a:gd name="T5" fmla="*/ 197 h 2339"/>
                <a:gd name="T6" fmla="*/ 2115 w 4843"/>
                <a:gd name="T7" fmla="*/ 345 h 2339"/>
                <a:gd name="T8" fmla="*/ 2267 w 4843"/>
                <a:gd name="T9" fmla="*/ 515 h 2339"/>
                <a:gd name="T10" fmla="*/ 2387 w 4843"/>
                <a:gd name="T11" fmla="*/ 694 h 2339"/>
                <a:gd name="T12" fmla="*/ 2493 w 4843"/>
                <a:gd name="T13" fmla="*/ 634 h 2339"/>
                <a:gd name="T14" fmla="*/ 2624 w 4843"/>
                <a:gd name="T15" fmla="*/ 457 h 2339"/>
                <a:gd name="T16" fmla="*/ 2785 w 4843"/>
                <a:gd name="T17" fmla="*/ 292 h 2339"/>
                <a:gd name="T18" fmla="*/ 2979 w 4843"/>
                <a:gd name="T19" fmla="*/ 154 h 2339"/>
                <a:gd name="T20" fmla="*/ 3204 w 4843"/>
                <a:gd name="T21" fmla="*/ 53 h 2339"/>
                <a:gd name="T22" fmla="*/ 3462 w 4843"/>
                <a:gd name="T23" fmla="*/ 3 h 2339"/>
                <a:gd name="T24" fmla="*/ 3769 w 4843"/>
                <a:gd name="T25" fmla="*/ 16 h 2339"/>
                <a:gd name="T26" fmla="*/ 4065 w 4843"/>
                <a:gd name="T27" fmla="*/ 104 h 2339"/>
                <a:gd name="T28" fmla="*/ 4323 w 4843"/>
                <a:gd name="T29" fmla="*/ 257 h 2339"/>
                <a:gd name="T30" fmla="*/ 4539 w 4843"/>
                <a:gd name="T31" fmla="*/ 468 h 2339"/>
                <a:gd name="T32" fmla="*/ 4702 w 4843"/>
                <a:gd name="T33" fmla="*/ 731 h 2339"/>
                <a:gd name="T34" fmla="*/ 4806 w 4843"/>
                <a:gd name="T35" fmla="*/ 1035 h 2339"/>
                <a:gd name="T36" fmla="*/ 4843 w 4843"/>
                <a:gd name="T37" fmla="*/ 1373 h 2339"/>
                <a:gd name="T38" fmla="*/ 4812 w 4843"/>
                <a:gd name="T39" fmla="*/ 1668 h 2339"/>
                <a:gd name="T40" fmla="*/ 4727 w 4843"/>
                <a:gd name="T41" fmla="*/ 1947 h 2339"/>
                <a:gd name="T42" fmla="*/ 3384 w 4843"/>
                <a:gd name="T43" fmla="*/ 1435 h 2339"/>
                <a:gd name="T44" fmla="*/ 3314 w 4843"/>
                <a:gd name="T45" fmla="*/ 1392 h 2339"/>
                <a:gd name="T46" fmla="*/ 3232 w 4843"/>
                <a:gd name="T47" fmla="*/ 1392 h 2339"/>
                <a:gd name="T48" fmla="*/ 3161 w 4843"/>
                <a:gd name="T49" fmla="*/ 1435 h 2339"/>
                <a:gd name="T50" fmla="*/ 2549 w 4843"/>
                <a:gd name="T51" fmla="*/ 2027 h 2339"/>
                <a:gd name="T52" fmla="*/ 2488 w 4843"/>
                <a:gd name="T53" fmla="*/ 1969 h 2339"/>
                <a:gd name="T54" fmla="*/ 2408 w 4843"/>
                <a:gd name="T55" fmla="*/ 1955 h 2339"/>
                <a:gd name="T56" fmla="*/ 2330 w 4843"/>
                <a:gd name="T57" fmla="*/ 1983 h 2339"/>
                <a:gd name="T58" fmla="*/ 2137 w 4843"/>
                <a:gd name="T59" fmla="*/ 2339 h 2339"/>
                <a:gd name="T60" fmla="*/ 1661 w 4843"/>
                <a:gd name="T61" fmla="*/ 1416 h 2339"/>
                <a:gd name="T62" fmla="*/ 1584 w 4843"/>
                <a:gd name="T63" fmla="*/ 1386 h 2339"/>
                <a:gd name="T64" fmla="*/ 1503 w 4843"/>
                <a:gd name="T65" fmla="*/ 1401 h 2339"/>
                <a:gd name="T66" fmla="*/ 1442 w 4843"/>
                <a:gd name="T67" fmla="*/ 1458 h 2339"/>
                <a:gd name="T68" fmla="*/ 81 w 4843"/>
                <a:gd name="T69" fmla="*/ 1856 h 2339"/>
                <a:gd name="T70" fmla="*/ 13 w 4843"/>
                <a:gd name="T71" fmla="*/ 1573 h 2339"/>
                <a:gd name="T72" fmla="*/ 4 w 4843"/>
                <a:gd name="T73" fmla="*/ 1257 h 2339"/>
                <a:gd name="T74" fmla="*/ 63 w 4843"/>
                <a:gd name="T75" fmla="*/ 929 h 2339"/>
                <a:gd name="T76" fmla="*/ 188 w 4843"/>
                <a:gd name="T77" fmla="*/ 639 h 2339"/>
                <a:gd name="T78" fmla="*/ 370 w 4843"/>
                <a:gd name="T79" fmla="*/ 392 h 2339"/>
                <a:gd name="T80" fmla="*/ 601 w 4843"/>
                <a:gd name="T81" fmla="*/ 200 h 2339"/>
                <a:gd name="T82" fmla="*/ 873 w 4843"/>
                <a:gd name="T83" fmla="*/ 67 h 2339"/>
                <a:gd name="T84" fmla="*/ 1178 w 4843"/>
                <a:gd name="T85" fmla="*/ 4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3" h="2339">
                  <a:moveTo>
                    <a:pt x="1287" y="0"/>
                  </a:moveTo>
                  <a:lnTo>
                    <a:pt x="1381" y="3"/>
                  </a:lnTo>
                  <a:lnTo>
                    <a:pt x="1470" y="13"/>
                  </a:lnTo>
                  <a:lnTo>
                    <a:pt x="1556" y="31"/>
                  </a:lnTo>
                  <a:lnTo>
                    <a:pt x="1639" y="53"/>
                  </a:lnTo>
                  <a:lnTo>
                    <a:pt x="1717" y="82"/>
                  </a:lnTo>
                  <a:lnTo>
                    <a:pt x="1792" y="116"/>
                  </a:lnTo>
                  <a:lnTo>
                    <a:pt x="1864" y="154"/>
                  </a:lnTo>
                  <a:lnTo>
                    <a:pt x="1932" y="197"/>
                  </a:lnTo>
                  <a:lnTo>
                    <a:pt x="1996" y="242"/>
                  </a:lnTo>
                  <a:lnTo>
                    <a:pt x="2058" y="292"/>
                  </a:lnTo>
                  <a:lnTo>
                    <a:pt x="2115" y="345"/>
                  </a:lnTo>
                  <a:lnTo>
                    <a:pt x="2168" y="399"/>
                  </a:lnTo>
                  <a:lnTo>
                    <a:pt x="2220" y="457"/>
                  </a:lnTo>
                  <a:lnTo>
                    <a:pt x="2267" y="515"/>
                  </a:lnTo>
                  <a:lnTo>
                    <a:pt x="2311" y="574"/>
                  </a:lnTo>
                  <a:lnTo>
                    <a:pt x="2350" y="634"/>
                  </a:lnTo>
                  <a:lnTo>
                    <a:pt x="2387" y="694"/>
                  </a:lnTo>
                  <a:lnTo>
                    <a:pt x="2421" y="755"/>
                  </a:lnTo>
                  <a:lnTo>
                    <a:pt x="2455" y="694"/>
                  </a:lnTo>
                  <a:lnTo>
                    <a:pt x="2493" y="634"/>
                  </a:lnTo>
                  <a:lnTo>
                    <a:pt x="2532" y="574"/>
                  </a:lnTo>
                  <a:lnTo>
                    <a:pt x="2577" y="515"/>
                  </a:lnTo>
                  <a:lnTo>
                    <a:pt x="2624" y="457"/>
                  </a:lnTo>
                  <a:lnTo>
                    <a:pt x="2673" y="399"/>
                  </a:lnTo>
                  <a:lnTo>
                    <a:pt x="2728" y="345"/>
                  </a:lnTo>
                  <a:lnTo>
                    <a:pt x="2785" y="292"/>
                  </a:lnTo>
                  <a:lnTo>
                    <a:pt x="2847" y="242"/>
                  </a:lnTo>
                  <a:lnTo>
                    <a:pt x="2910" y="197"/>
                  </a:lnTo>
                  <a:lnTo>
                    <a:pt x="2979" y="154"/>
                  </a:lnTo>
                  <a:lnTo>
                    <a:pt x="3049" y="116"/>
                  </a:lnTo>
                  <a:lnTo>
                    <a:pt x="3126" y="82"/>
                  </a:lnTo>
                  <a:lnTo>
                    <a:pt x="3204" y="53"/>
                  </a:lnTo>
                  <a:lnTo>
                    <a:pt x="3286" y="31"/>
                  </a:lnTo>
                  <a:lnTo>
                    <a:pt x="3373" y="13"/>
                  </a:lnTo>
                  <a:lnTo>
                    <a:pt x="3462" y="3"/>
                  </a:lnTo>
                  <a:lnTo>
                    <a:pt x="3556" y="0"/>
                  </a:lnTo>
                  <a:lnTo>
                    <a:pt x="3665" y="4"/>
                  </a:lnTo>
                  <a:lnTo>
                    <a:pt x="3769" y="16"/>
                  </a:lnTo>
                  <a:lnTo>
                    <a:pt x="3871" y="38"/>
                  </a:lnTo>
                  <a:lnTo>
                    <a:pt x="3969" y="67"/>
                  </a:lnTo>
                  <a:lnTo>
                    <a:pt x="4065" y="104"/>
                  </a:lnTo>
                  <a:lnTo>
                    <a:pt x="4156" y="148"/>
                  </a:lnTo>
                  <a:lnTo>
                    <a:pt x="4242" y="200"/>
                  </a:lnTo>
                  <a:lnTo>
                    <a:pt x="4323" y="257"/>
                  </a:lnTo>
                  <a:lnTo>
                    <a:pt x="4401" y="321"/>
                  </a:lnTo>
                  <a:lnTo>
                    <a:pt x="4473" y="392"/>
                  </a:lnTo>
                  <a:lnTo>
                    <a:pt x="4539" y="468"/>
                  </a:lnTo>
                  <a:lnTo>
                    <a:pt x="4599" y="551"/>
                  </a:lnTo>
                  <a:lnTo>
                    <a:pt x="4654" y="639"/>
                  </a:lnTo>
                  <a:lnTo>
                    <a:pt x="4702" y="731"/>
                  </a:lnTo>
                  <a:lnTo>
                    <a:pt x="4745" y="828"/>
                  </a:lnTo>
                  <a:lnTo>
                    <a:pt x="4778" y="929"/>
                  </a:lnTo>
                  <a:lnTo>
                    <a:pt x="4806" y="1035"/>
                  </a:lnTo>
                  <a:lnTo>
                    <a:pt x="4827" y="1144"/>
                  </a:lnTo>
                  <a:lnTo>
                    <a:pt x="4839" y="1257"/>
                  </a:lnTo>
                  <a:lnTo>
                    <a:pt x="4843" y="1373"/>
                  </a:lnTo>
                  <a:lnTo>
                    <a:pt x="4839" y="1474"/>
                  </a:lnTo>
                  <a:lnTo>
                    <a:pt x="4830" y="1573"/>
                  </a:lnTo>
                  <a:lnTo>
                    <a:pt x="4812" y="1668"/>
                  </a:lnTo>
                  <a:lnTo>
                    <a:pt x="4790" y="1764"/>
                  </a:lnTo>
                  <a:lnTo>
                    <a:pt x="4761" y="1856"/>
                  </a:lnTo>
                  <a:lnTo>
                    <a:pt x="4727" y="1947"/>
                  </a:lnTo>
                  <a:lnTo>
                    <a:pt x="3644" y="1947"/>
                  </a:lnTo>
                  <a:lnTo>
                    <a:pt x="3399" y="1458"/>
                  </a:lnTo>
                  <a:lnTo>
                    <a:pt x="3384" y="1435"/>
                  </a:lnTo>
                  <a:lnTo>
                    <a:pt x="3364" y="1416"/>
                  </a:lnTo>
                  <a:lnTo>
                    <a:pt x="3340" y="1401"/>
                  </a:lnTo>
                  <a:lnTo>
                    <a:pt x="3314" y="1392"/>
                  </a:lnTo>
                  <a:lnTo>
                    <a:pt x="3286" y="1386"/>
                  </a:lnTo>
                  <a:lnTo>
                    <a:pt x="3258" y="1386"/>
                  </a:lnTo>
                  <a:lnTo>
                    <a:pt x="3232" y="1392"/>
                  </a:lnTo>
                  <a:lnTo>
                    <a:pt x="3205" y="1401"/>
                  </a:lnTo>
                  <a:lnTo>
                    <a:pt x="3182" y="1416"/>
                  </a:lnTo>
                  <a:lnTo>
                    <a:pt x="3161" y="1435"/>
                  </a:lnTo>
                  <a:lnTo>
                    <a:pt x="3146" y="1458"/>
                  </a:lnTo>
                  <a:lnTo>
                    <a:pt x="2706" y="2339"/>
                  </a:lnTo>
                  <a:lnTo>
                    <a:pt x="2549" y="2027"/>
                  </a:lnTo>
                  <a:lnTo>
                    <a:pt x="2532" y="2002"/>
                  </a:lnTo>
                  <a:lnTo>
                    <a:pt x="2512" y="1983"/>
                  </a:lnTo>
                  <a:lnTo>
                    <a:pt x="2488" y="1969"/>
                  </a:lnTo>
                  <a:lnTo>
                    <a:pt x="2463" y="1959"/>
                  </a:lnTo>
                  <a:lnTo>
                    <a:pt x="2435" y="1955"/>
                  </a:lnTo>
                  <a:lnTo>
                    <a:pt x="2408" y="1955"/>
                  </a:lnTo>
                  <a:lnTo>
                    <a:pt x="2380" y="1959"/>
                  </a:lnTo>
                  <a:lnTo>
                    <a:pt x="2353" y="1969"/>
                  </a:lnTo>
                  <a:lnTo>
                    <a:pt x="2330" y="1983"/>
                  </a:lnTo>
                  <a:lnTo>
                    <a:pt x="2311" y="2002"/>
                  </a:lnTo>
                  <a:lnTo>
                    <a:pt x="2294" y="2027"/>
                  </a:lnTo>
                  <a:lnTo>
                    <a:pt x="2137" y="2339"/>
                  </a:lnTo>
                  <a:lnTo>
                    <a:pt x="1697" y="1458"/>
                  </a:lnTo>
                  <a:lnTo>
                    <a:pt x="1682" y="1435"/>
                  </a:lnTo>
                  <a:lnTo>
                    <a:pt x="1661" y="1416"/>
                  </a:lnTo>
                  <a:lnTo>
                    <a:pt x="1638" y="1401"/>
                  </a:lnTo>
                  <a:lnTo>
                    <a:pt x="1611" y="1392"/>
                  </a:lnTo>
                  <a:lnTo>
                    <a:pt x="1584" y="1386"/>
                  </a:lnTo>
                  <a:lnTo>
                    <a:pt x="1556" y="1386"/>
                  </a:lnTo>
                  <a:lnTo>
                    <a:pt x="1529" y="1392"/>
                  </a:lnTo>
                  <a:lnTo>
                    <a:pt x="1503" y="1401"/>
                  </a:lnTo>
                  <a:lnTo>
                    <a:pt x="1479" y="1416"/>
                  </a:lnTo>
                  <a:lnTo>
                    <a:pt x="1459" y="1435"/>
                  </a:lnTo>
                  <a:lnTo>
                    <a:pt x="1442" y="1458"/>
                  </a:lnTo>
                  <a:lnTo>
                    <a:pt x="1199" y="1947"/>
                  </a:lnTo>
                  <a:lnTo>
                    <a:pt x="116" y="1947"/>
                  </a:lnTo>
                  <a:lnTo>
                    <a:pt x="81" y="1856"/>
                  </a:lnTo>
                  <a:lnTo>
                    <a:pt x="53" y="1764"/>
                  </a:lnTo>
                  <a:lnTo>
                    <a:pt x="29" y="1668"/>
                  </a:lnTo>
                  <a:lnTo>
                    <a:pt x="13" y="1573"/>
                  </a:lnTo>
                  <a:lnTo>
                    <a:pt x="3" y="1474"/>
                  </a:lnTo>
                  <a:lnTo>
                    <a:pt x="0" y="1373"/>
                  </a:lnTo>
                  <a:lnTo>
                    <a:pt x="4" y="1257"/>
                  </a:lnTo>
                  <a:lnTo>
                    <a:pt x="16" y="1144"/>
                  </a:lnTo>
                  <a:lnTo>
                    <a:pt x="37" y="1035"/>
                  </a:lnTo>
                  <a:lnTo>
                    <a:pt x="63" y="929"/>
                  </a:lnTo>
                  <a:lnTo>
                    <a:pt x="98" y="828"/>
                  </a:lnTo>
                  <a:lnTo>
                    <a:pt x="140" y="731"/>
                  </a:lnTo>
                  <a:lnTo>
                    <a:pt x="188" y="639"/>
                  </a:lnTo>
                  <a:lnTo>
                    <a:pt x="244" y="551"/>
                  </a:lnTo>
                  <a:lnTo>
                    <a:pt x="304" y="468"/>
                  </a:lnTo>
                  <a:lnTo>
                    <a:pt x="370" y="392"/>
                  </a:lnTo>
                  <a:lnTo>
                    <a:pt x="442" y="321"/>
                  </a:lnTo>
                  <a:lnTo>
                    <a:pt x="519" y="257"/>
                  </a:lnTo>
                  <a:lnTo>
                    <a:pt x="601" y="200"/>
                  </a:lnTo>
                  <a:lnTo>
                    <a:pt x="687" y="148"/>
                  </a:lnTo>
                  <a:lnTo>
                    <a:pt x="779" y="104"/>
                  </a:lnTo>
                  <a:lnTo>
                    <a:pt x="873" y="67"/>
                  </a:lnTo>
                  <a:lnTo>
                    <a:pt x="971" y="38"/>
                  </a:lnTo>
                  <a:lnTo>
                    <a:pt x="1074" y="16"/>
                  </a:lnTo>
                  <a:lnTo>
                    <a:pt x="1178" y="4"/>
                  </a:lnTo>
                  <a:lnTo>
                    <a:pt x="1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-7648575" y="5989638"/>
              <a:ext cx="6843713" cy="3773487"/>
            </a:xfrm>
            <a:custGeom>
              <a:avLst/>
              <a:gdLst>
                <a:gd name="T0" fmla="*/ 1745 w 4311"/>
                <a:gd name="T1" fmla="*/ 881 h 2377"/>
                <a:gd name="T2" fmla="*/ 1780 w 4311"/>
                <a:gd name="T3" fmla="*/ 923 h 2377"/>
                <a:gd name="T4" fmla="*/ 1830 w 4311"/>
                <a:gd name="T5" fmla="*/ 948 h 2377"/>
                <a:gd name="T6" fmla="*/ 1886 w 4311"/>
                <a:gd name="T7" fmla="*/ 953 h 2377"/>
                <a:gd name="T8" fmla="*/ 1939 w 4311"/>
                <a:gd name="T9" fmla="*/ 938 h 2377"/>
                <a:gd name="T10" fmla="*/ 1983 w 4311"/>
                <a:gd name="T11" fmla="*/ 904 h 2377"/>
                <a:gd name="T12" fmla="*/ 2155 w 4311"/>
                <a:gd name="T13" fmla="*/ 568 h 2377"/>
                <a:gd name="T14" fmla="*/ 2330 w 4311"/>
                <a:gd name="T15" fmla="*/ 907 h 2377"/>
                <a:gd name="T16" fmla="*/ 2378 w 4311"/>
                <a:gd name="T17" fmla="*/ 945 h 2377"/>
                <a:gd name="T18" fmla="*/ 2440 w 4311"/>
                <a:gd name="T19" fmla="*/ 960 h 2377"/>
                <a:gd name="T20" fmla="*/ 2500 w 4311"/>
                <a:gd name="T21" fmla="*/ 945 h 2377"/>
                <a:gd name="T22" fmla="*/ 2548 w 4311"/>
                <a:gd name="T23" fmla="*/ 907 h 2377"/>
                <a:gd name="T24" fmla="*/ 3007 w 4311"/>
                <a:gd name="T25" fmla="*/ 0 h 2377"/>
                <a:gd name="T26" fmla="*/ 3180 w 4311"/>
                <a:gd name="T27" fmla="*/ 340 h 2377"/>
                <a:gd name="T28" fmla="*/ 3230 w 4311"/>
                <a:gd name="T29" fmla="*/ 379 h 2377"/>
                <a:gd name="T30" fmla="*/ 3290 w 4311"/>
                <a:gd name="T31" fmla="*/ 392 h 2377"/>
                <a:gd name="T32" fmla="*/ 4233 w 4311"/>
                <a:gd name="T33" fmla="*/ 506 h 2377"/>
                <a:gd name="T34" fmla="*/ 4050 w 4311"/>
                <a:gd name="T35" fmla="*/ 734 h 2377"/>
                <a:gd name="T36" fmla="*/ 3832 w 4311"/>
                <a:gd name="T37" fmla="*/ 965 h 2377"/>
                <a:gd name="T38" fmla="*/ 3583 w 4311"/>
                <a:gd name="T39" fmla="*/ 1201 h 2377"/>
                <a:gd name="T40" fmla="*/ 3303 w 4311"/>
                <a:gd name="T41" fmla="*/ 1446 h 2377"/>
                <a:gd name="T42" fmla="*/ 2998 w 4311"/>
                <a:gd name="T43" fmla="*/ 1706 h 2377"/>
                <a:gd name="T44" fmla="*/ 2695 w 4311"/>
                <a:gd name="T45" fmla="*/ 1962 h 2377"/>
                <a:gd name="T46" fmla="*/ 2402 w 4311"/>
                <a:gd name="T47" fmla="*/ 2211 h 2377"/>
                <a:gd name="T48" fmla="*/ 2227 w 4311"/>
                <a:gd name="T49" fmla="*/ 2358 h 2377"/>
                <a:gd name="T50" fmla="*/ 2180 w 4311"/>
                <a:gd name="T51" fmla="*/ 2376 h 2377"/>
                <a:gd name="T52" fmla="*/ 2131 w 4311"/>
                <a:gd name="T53" fmla="*/ 2376 h 2377"/>
                <a:gd name="T54" fmla="*/ 2084 w 4311"/>
                <a:gd name="T55" fmla="*/ 2358 h 2377"/>
                <a:gd name="T56" fmla="*/ 1909 w 4311"/>
                <a:gd name="T57" fmla="*/ 2211 h 2377"/>
                <a:gd name="T58" fmla="*/ 1616 w 4311"/>
                <a:gd name="T59" fmla="*/ 1962 h 2377"/>
                <a:gd name="T60" fmla="*/ 1313 w 4311"/>
                <a:gd name="T61" fmla="*/ 1706 h 2377"/>
                <a:gd name="T62" fmla="*/ 1008 w 4311"/>
                <a:gd name="T63" fmla="*/ 1446 h 2377"/>
                <a:gd name="T64" fmla="*/ 728 w 4311"/>
                <a:gd name="T65" fmla="*/ 1201 h 2377"/>
                <a:gd name="T66" fmla="*/ 479 w 4311"/>
                <a:gd name="T67" fmla="*/ 965 h 2377"/>
                <a:gd name="T68" fmla="*/ 260 w 4311"/>
                <a:gd name="T69" fmla="*/ 734 h 2377"/>
                <a:gd name="T70" fmla="*/ 78 w 4311"/>
                <a:gd name="T71" fmla="*/ 506 h 2377"/>
                <a:gd name="T72" fmla="*/ 1021 w 4311"/>
                <a:gd name="T73" fmla="*/ 392 h 2377"/>
                <a:gd name="T74" fmla="*/ 1081 w 4311"/>
                <a:gd name="T75" fmla="*/ 379 h 2377"/>
                <a:gd name="T76" fmla="*/ 1129 w 4311"/>
                <a:gd name="T77" fmla="*/ 340 h 2377"/>
                <a:gd name="T78" fmla="*/ 1304 w 4311"/>
                <a:gd name="T79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11" h="2377">
                  <a:moveTo>
                    <a:pt x="1304" y="0"/>
                  </a:moveTo>
                  <a:lnTo>
                    <a:pt x="1745" y="881"/>
                  </a:lnTo>
                  <a:lnTo>
                    <a:pt x="1761" y="904"/>
                  </a:lnTo>
                  <a:lnTo>
                    <a:pt x="1780" y="923"/>
                  </a:lnTo>
                  <a:lnTo>
                    <a:pt x="1804" y="938"/>
                  </a:lnTo>
                  <a:lnTo>
                    <a:pt x="1830" y="948"/>
                  </a:lnTo>
                  <a:lnTo>
                    <a:pt x="1858" y="953"/>
                  </a:lnTo>
                  <a:lnTo>
                    <a:pt x="1886" y="953"/>
                  </a:lnTo>
                  <a:lnTo>
                    <a:pt x="1912" y="948"/>
                  </a:lnTo>
                  <a:lnTo>
                    <a:pt x="1939" y="938"/>
                  </a:lnTo>
                  <a:lnTo>
                    <a:pt x="1962" y="923"/>
                  </a:lnTo>
                  <a:lnTo>
                    <a:pt x="1983" y="904"/>
                  </a:lnTo>
                  <a:lnTo>
                    <a:pt x="1999" y="881"/>
                  </a:lnTo>
                  <a:lnTo>
                    <a:pt x="2155" y="568"/>
                  </a:lnTo>
                  <a:lnTo>
                    <a:pt x="2312" y="881"/>
                  </a:lnTo>
                  <a:lnTo>
                    <a:pt x="2330" y="907"/>
                  </a:lnTo>
                  <a:lnTo>
                    <a:pt x="2352" y="929"/>
                  </a:lnTo>
                  <a:lnTo>
                    <a:pt x="2378" y="945"/>
                  </a:lnTo>
                  <a:lnTo>
                    <a:pt x="2407" y="956"/>
                  </a:lnTo>
                  <a:lnTo>
                    <a:pt x="2440" y="960"/>
                  </a:lnTo>
                  <a:lnTo>
                    <a:pt x="2471" y="956"/>
                  </a:lnTo>
                  <a:lnTo>
                    <a:pt x="2500" y="945"/>
                  </a:lnTo>
                  <a:lnTo>
                    <a:pt x="2526" y="929"/>
                  </a:lnTo>
                  <a:lnTo>
                    <a:pt x="2548" y="907"/>
                  </a:lnTo>
                  <a:lnTo>
                    <a:pt x="2566" y="881"/>
                  </a:lnTo>
                  <a:lnTo>
                    <a:pt x="3007" y="0"/>
                  </a:lnTo>
                  <a:lnTo>
                    <a:pt x="3164" y="314"/>
                  </a:lnTo>
                  <a:lnTo>
                    <a:pt x="3180" y="340"/>
                  </a:lnTo>
                  <a:lnTo>
                    <a:pt x="3204" y="362"/>
                  </a:lnTo>
                  <a:lnTo>
                    <a:pt x="3230" y="379"/>
                  </a:lnTo>
                  <a:lnTo>
                    <a:pt x="3259" y="389"/>
                  </a:lnTo>
                  <a:lnTo>
                    <a:pt x="3290" y="392"/>
                  </a:lnTo>
                  <a:lnTo>
                    <a:pt x="4311" y="392"/>
                  </a:lnTo>
                  <a:lnTo>
                    <a:pt x="4233" y="506"/>
                  </a:lnTo>
                  <a:lnTo>
                    <a:pt x="4147" y="621"/>
                  </a:lnTo>
                  <a:lnTo>
                    <a:pt x="4050" y="734"/>
                  </a:lnTo>
                  <a:lnTo>
                    <a:pt x="3945" y="848"/>
                  </a:lnTo>
                  <a:lnTo>
                    <a:pt x="3832" y="965"/>
                  </a:lnTo>
                  <a:lnTo>
                    <a:pt x="3710" y="1082"/>
                  </a:lnTo>
                  <a:lnTo>
                    <a:pt x="3583" y="1201"/>
                  </a:lnTo>
                  <a:lnTo>
                    <a:pt x="3446" y="1323"/>
                  </a:lnTo>
                  <a:lnTo>
                    <a:pt x="3303" y="1446"/>
                  </a:lnTo>
                  <a:lnTo>
                    <a:pt x="3154" y="1574"/>
                  </a:lnTo>
                  <a:lnTo>
                    <a:pt x="2998" y="1706"/>
                  </a:lnTo>
                  <a:lnTo>
                    <a:pt x="2836" y="1843"/>
                  </a:lnTo>
                  <a:lnTo>
                    <a:pt x="2695" y="1962"/>
                  </a:lnTo>
                  <a:lnTo>
                    <a:pt x="2550" y="2085"/>
                  </a:lnTo>
                  <a:lnTo>
                    <a:pt x="2402" y="2211"/>
                  </a:lnTo>
                  <a:lnTo>
                    <a:pt x="2249" y="2344"/>
                  </a:lnTo>
                  <a:lnTo>
                    <a:pt x="2227" y="2358"/>
                  </a:lnTo>
                  <a:lnTo>
                    <a:pt x="2205" y="2370"/>
                  </a:lnTo>
                  <a:lnTo>
                    <a:pt x="2180" y="2376"/>
                  </a:lnTo>
                  <a:lnTo>
                    <a:pt x="2155" y="2377"/>
                  </a:lnTo>
                  <a:lnTo>
                    <a:pt x="2131" y="2376"/>
                  </a:lnTo>
                  <a:lnTo>
                    <a:pt x="2106" y="2370"/>
                  </a:lnTo>
                  <a:lnTo>
                    <a:pt x="2084" y="2358"/>
                  </a:lnTo>
                  <a:lnTo>
                    <a:pt x="2062" y="2344"/>
                  </a:lnTo>
                  <a:lnTo>
                    <a:pt x="1909" y="2211"/>
                  </a:lnTo>
                  <a:lnTo>
                    <a:pt x="1761" y="2085"/>
                  </a:lnTo>
                  <a:lnTo>
                    <a:pt x="1616" y="1962"/>
                  </a:lnTo>
                  <a:lnTo>
                    <a:pt x="1475" y="1843"/>
                  </a:lnTo>
                  <a:lnTo>
                    <a:pt x="1313" y="1706"/>
                  </a:lnTo>
                  <a:lnTo>
                    <a:pt x="1157" y="1574"/>
                  </a:lnTo>
                  <a:lnTo>
                    <a:pt x="1008" y="1446"/>
                  </a:lnTo>
                  <a:lnTo>
                    <a:pt x="865" y="1323"/>
                  </a:lnTo>
                  <a:lnTo>
                    <a:pt x="728" y="1201"/>
                  </a:lnTo>
                  <a:lnTo>
                    <a:pt x="599" y="1082"/>
                  </a:lnTo>
                  <a:lnTo>
                    <a:pt x="479" y="965"/>
                  </a:lnTo>
                  <a:lnTo>
                    <a:pt x="366" y="848"/>
                  </a:lnTo>
                  <a:lnTo>
                    <a:pt x="260" y="734"/>
                  </a:lnTo>
                  <a:lnTo>
                    <a:pt x="164" y="621"/>
                  </a:lnTo>
                  <a:lnTo>
                    <a:pt x="78" y="506"/>
                  </a:lnTo>
                  <a:lnTo>
                    <a:pt x="0" y="392"/>
                  </a:lnTo>
                  <a:lnTo>
                    <a:pt x="1021" y="392"/>
                  </a:lnTo>
                  <a:lnTo>
                    <a:pt x="1052" y="389"/>
                  </a:lnTo>
                  <a:lnTo>
                    <a:pt x="1081" y="379"/>
                  </a:lnTo>
                  <a:lnTo>
                    <a:pt x="1107" y="362"/>
                  </a:lnTo>
                  <a:lnTo>
                    <a:pt x="1129" y="340"/>
                  </a:lnTo>
                  <a:lnTo>
                    <a:pt x="1147" y="314"/>
                  </a:lnTo>
                  <a:lnTo>
                    <a:pt x="1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50364" y="5945167"/>
            <a:ext cx="269503" cy="393501"/>
            <a:chOff x="-7575550" y="1352550"/>
            <a:chExt cx="6110287" cy="9628188"/>
          </a:xfrm>
          <a:solidFill>
            <a:sysClr val="window" lastClr="FFFFFF"/>
          </a:solidFill>
        </p:grpSpPr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-7575550" y="9796463"/>
              <a:ext cx="5946775" cy="1184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-6864350" y="6461125"/>
              <a:ext cx="3168650" cy="819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-3059113" y="1352550"/>
              <a:ext cx="1249363" cy="1287463"/>
            </a:xfrm>
            <a:custGeom>
              <a:avLst/>
              <a:gdLst>
                <a:gd name="T0" fmla="*/ 391 w 787"/>
                <a:gd name="T1" fmla="*/ 0 h 811"/>
                <a:gd name="T2" fmla="*/ 787 w 787"/>
                <a:gd name="T3" fmla="*/ 304 h 811"/>
                <a:gd name="T4" fmla="*/ 396 w 787"/>
                <a:gd name="T5" fmla="*/ 811 h 811"/>
                <a:gd name="T6" fmla="*/ 0 w 787"/>
                <a:gd name="T7" fmla="*/ 507 h 811"/>
                <a:gd name="T8" fmla="*/ 391 w 787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811">
                  <a:moveTo>
                    <a:pt x="391" y="0"/>
                  </a:moveTo>
                  <a:lnTo>
                    <a:pt x="787" y="304"/>
                  </a:lnTo>
                  <a:lnTo>
                    <a:pt x="396" y="811"/>
                  </a:lnTo>
                  <a:lnTo>
                    <a:pt x="0" y="50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-4935538" y="4195763"/>
              <a:ext cx="900113" cy="922338"/>
            </a:xfrm>
            <a:custGeom>
              <a:avLst/>
              <a:gdLst>
                <a:gd name="T0" fmla="*/ 271 w 567"/>
                <a:gd name="T1" fmla="*/ 0 h 581"/>
                <a:gd name="T2" fmla="*/ 567 w 567"/>
                <a:gd name="T3" fmla="*/ 229 h 581"/>
                <a:gd name="T4" fmla="*/ 298 w 567"/>
                <a:gd name="T5" fmla="*/ 581 h 581"/>
                <a:gd name="T6" fmla="*/ 0 w 567"/>
                <a:gd name="T7" fmla="*/ 352 h 581"/>
                <a:gd name="T8" fmla="*/ 271 w 567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581">
                  <a:moveTo>
                    <a:pt x="271" y="0"/>
                  </a:moveTo>
                  <a:lnTo>
                    <a:pt x="567" y="229"/>
                  </a:lnTo>
                  <a:lnTo>
                    <a:pt x="298" y="581"/>
                  </a:lnTo>
                  <a:lnTo>
                    <a:pt x="0" y="35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-4633913" y="2244725"/>
              <a:ext cx="2252663" cy="2290763"/>
            </a:xfrm>
            <a:custGeom>
              <a:avLst/>
              <a:gdLst>
                <a:gd name="T0" fmla="*/ 657 w 1419"/>
                <a:gd name="T1" fmla="*/ 0 h 1443"/>
                <a:gd name="T2" fmla="*/ 1419 w 1419"/>
                <a:gd name="T3" fmla="*/ 588 h 1443"/>
                <a:gd name="T4" fmla="*/ 764 w 1419"/>
                <a:gd name="T5" fmla="*/ 1443 h 1443"/>
                <a:gd name="T6" fmla="*/ 0 w 1419"/>
                <a:gd name="T7" fmla="*/ 855 h 1443"/>
                <a:gd name="T8" fmla="*/ 657 w 1419"/>
                <a:gd name="T9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1443">
                  <a:moveTo>
                    <a:pt x="657" y="0"/>
                  </a:moveTo>
                  <a:lnTo>
                    <a:pt x="1419" y="588"/>
                  </a:lnTo>
                  <a:lnTo>
                    <a:pt x="764" y="1443"/>
                  </a:lnTo>
                  <a:lnTo>
                    <a:pt x="0" y="85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-3487738" y="3771900"/>
              <a:ext cx="2022475" cy="4783138"/>
            </a:xfrm>
            <a:custGeom>
              <a:avLst/>
              <a:gdLst>
                <a:gd name="T0" fmla="*/ 721 w 1274"/>
                <a:gd name="T1" fmla="*/ 0 h 3013"/>
                <a:gd name="T2" fmla="*/ 812 w 1274"/>
                <a:gd name="T3" fmla="*/ 103 h 3013"/>
                <a:gd name="T4" fmla="*/ 894 w 1274"/>
                <a:gd name="T5" fmla="*/ 212 h 3013"/>
                <a:gd name="T6" fmla="*/ 970 w 1274"/>
                <a:gd name="T7" fmla="*/ 326 h 3013"/>
                <a:gd name="T8" fmla="*/ 1038 w 1274"/>
                <a:gd name="T9" fmla="*/ 446 h 3013"/>
                <a:gd name="T10" fmla="*/ 1099 w 1274"/>
                <a:gd name="T11" fmla="*/ 571 h 3013"/>
                <a:gd name="T12" fmla="*/ 1150 w 1274"/>
                <a:gd name="T13" fmla="*/ 700 h 3013"/>
                <a:gd name="T14" fmla="*/ 1195 w 1274"/>
                <a:gd name="T15" fmla="*/ 833 h 3013"/>
                <a:gd name="T16" fmla="*/ 1228 w 1274"/>
                <a:gd name="T17" fmla="*/ 971 h 3013"/>
                <a:gd name="T18" fmla="*/ 1254 w 1274"/>
                <a:gd name="T19" fmla="*/ 1111 h 3013"/>
                <a:gd name="T20" fmla="*/ 1268 w 1274"/>
                <a:gd name="T21" fmla="*/ 1255 h 3013"/>
                <a:gd name="T22" fmla="*/ 1274 w 1274"/>
                <a:gd name="T23" fmla="*/ 1401 h 3013"/>
                <a:gd name="T24" fmla="*/ 1268 w 1274"/>
                <a:gd name="T25" fmla="*/ 1550 h 3013"/>
                <a:gd name="T26" fmla="*/ 1252 w 1274"/>
                <a:gd name="T27" fmla="*/ 1697 h 3013"/>
                <a:gd name="T28" fmla="*/ 1226 w 1274"/>
                <a:gd name="T29" fmla="*/ 1841 h 3013"/>
                <a:gd name="T30" fmla="*/ 1191 w 1274"/>
                <a:gd name="T31" fmla="*/ 1981 h 3013"/>
                <a:gd name="T32" fmla="*/ 1145 w 1274"/>
                <a:gd name="T33" fmla="*/ 2118 h 3013"/>
                <a:gd name="T34" fmla="*/ 1091 w 1274"/>
                <a:gd name="T35" fmla="*/ 2249 h 3013"/>
                <a:gd name="T36" fmla="*/ 1027 w 1274"/>
                <a:gd name="T37" fmla="*/ 2376 h 3013"/>
                <a:gd name="T38" fmla="*/ 957 w 1274"/>
                <a:gd name="T39" fmla="*/ 2497 h 3013"/>
                <a:gd name="T40" fmla="*/ 878 w 1274"/>
                <a:gd name="T41" fmla="*/ 2613 h 3013"/>
                <a:gd name="T42" fmla="*/ 791 w 1274"/>
                <a:gd name="T43" fmla="*/ 2722 h 3013"/>
                <a:gd name="T44" fmla="*/ 697 w 1274"/>
                <a:gd name="T45" fmla="*/ 2827 h 3013"/>
                <a:gd name="T46" fmla="*/ 598 w 1274"/>
                <a:gd name="T47" fmla="*/ 2923 h 3013"/>
                <a:gd name="T48" fmla="*/ 491 w 1274"/>
                <a:gd name="T49" fmla="*/ 3013 h 3013"/>
                <a:gd name="T50" fmla="*/ 0 w 1274"/>
                <a:gd name="T51" fmla="*/ 2455 h 3013"/>
                <a:gd name="T52" fmla="*/ 84 w 1274"/>
                <a:gd name="T53" fmla="*/ 2387 h 3013"/>
                <a:gd name="T54" fmla="*/ 163 w 1274"/>
                <a:gd name="T55" fmla="*/ 2311 h 3013"/>
                <a:gd name="T56" fmla="*/ 237 w 1274"/>
                <a:gd name="T57" fmla="*/ 2228 h 3013"/>
                <a:gd name="T58" fmla="*/ 303 w 1274"/>
                <a:gd name="T59" fmla="*/ 2142 h 3013"/>
                <a:gd name="T60" fmla="*/ 362 w 1274"/>
                <a:gd name="T61" fmla="*/ 2048 h 3013"/>
                <a:gd name="T62" fmla="*/ 412 w 1274"/>
                <a:gd name="T63" fmla="*/ 1950 h 3013"/>
                <a:gd name="T64" fmla="*/ 454 w 1274"/>
                <a:gd name="T65" fmla="*/ 1849 h 3013"/>
                <a:gd name="T66" fmla="*/ 489 w 1274"/>
                <a:gd name="T67" fmla="*/ 1742 h 3013"/>
                <a:gd name="T68" fmla="*/ 513 w 1274"/>
                <a:gd name="T69" fmla="*/ 1631 h 3013"/>
                <a:gd name="T70" fmla="*/ 528 w 1274"/>
                <a:gd name="T71" fmla="*/ 1517 h 3013"/>
                <a:gd name="T72" fmla="*/ 534 w 1274"/>
                <a:gd name="T73" fmla="*/ 1401 h 3013"/>
                <a:gd name="T74" fmla="*/ 530 w 1274"/>
                <a:gd name="T75" fmla="*/ 1288 h 3013"/>
                <a:gd name="T76" fmla="*/ 515 w 1274"/>
                <a:gd name="T77" fmla="*/ 1180 h 3013"/>
                <a:gd name="T78" fmla="*/ 493 w 1274"/>
                <a:gd name="T79" fmla="*/ 1073 h 3013"/>
                <a:gd name="T80" fmla="*/ 462 w 1274"/>
                <a:gd name="T81" fmla="*/ 969 h 3013"/>
                <a:gd name="T82" fmla="*/ 423 w 1274"/>
                <a:gd name="T83" fmla="*/ 872 h 3013"/>
                <a:gd name="T84" fmla="*/ 375 w 1274"/>
                <a:gd name="T85" fmla="*/ 776 h 3013"/>
                <a:gd name="T86" fmla="*/ 322 w 1274"/>
                <a:gd name="T87" fmla="*/ 686 h 3013"/>
                <a:gd name="T88" fmla="*/ 259 w 1274"/>
                <a:gd name="T89" fmla="*/ 601 h 3013"/>
                <a:gd name="T90" fmla="*/ 721 w 1274"/>
                <a:gd name="T91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4" h="3013">
                  <a:moveTo>
                    <a:pt x="721" y="0"/>
                  </a:moveTo>
                  <a:lnTo>
                    <a:pt x="812" y="103"/>
                  </a:lnTo>
                  <a:lnTo>
                    <a:pt x="894" y="212"/>
                  </a:lnTo>
                  <a:lnTo>
                    <a:pt x="970" y="326"/>
                  </a:lnTo>
                  <a:lnTo>
                    <a:pt x="1038" y="446"/>
                  </a:lnTo>
                  <a:lnTo>
                    <a:pt x="1099" y="571"/>
                  </a:lnTo>
                  <a:lnTo>
                    <a:pt x="1150" y="700"/>
                  </a:lnTo>
                  <a:lnTo>
                    <a:pt x="1195" y="833"/>
                  </a:lnTo>
                  <a:lnTo>
                    <a:pt x="1228" y="971"/>
                  </a:lnTo>
                  <a:lnTo>
                    <a:pt x="1254" y="1111"/>
                  </a:lnTo>
                  <a:lnTo>
                    <a:pt x="1268" y="1255"/>
                  </a:lnTo>
                  <a:lnTo>
                    <a:pt x="1274" y="1401"/>
                  </a:lnTo>
                  <a:lnTo>
                    <a:pt x="1268" y="1550"/>
                  </a:lnTo>
                  <a:lnTo>
                    <a:pt x="1252" y="1697"/>
                  </a:lnTo>
                  <a:lnTo>
                    <a:pt x="1226" y="1841"/>
                  </a:lnTo>
                  <a:lnTo>
                    <a:pt x="1191" y="1981"/>
                  </a:lnTo>
                  <a:lnTo>
                    <a:pt x="1145" y="2118"/>
                  </a:lnTo>
                  <a:lnTo>
                    <a:pt x="1091" y="2249"/>
                  </a:lnTo>
                  <a:lnTo>
                    <a:pt x="1027" y="2376"/>
                  </a:lnTo>
                  <a:lnTo>
                    <a:pt x="957" y="2497"/>
                  </a:lnTo>
                  <a:lnTo>
                    <a:pt x="878" y="2613"/>
                  </a:lnTo>
                  <a:lnTo>
                    <a:pt x="791" y="2722"/>
                  </a:lnTo>
                  <a:lnTo>
                    <a:pt x="697" y="2827"/>
                  </a:lnTo>
                  <a:lnTo>
                    <a:pt x="598" y="2923"/>
                  </a:lnTo>
                  <a:lnTo>
                    <a:pt x="491" y="3013"/>
                  </a:lnTo>
                  <a:lnTo>
                    <a:pt x="0" y="2455"/>
                  </a:lnTo>
                  <a:lnTo>
                    <a:pt x="84" y="2387"/>
                  </a:lnTo>
                  <a:lnTo>
                    <a:pt x="163" y="2311"/>
                  </a:lnTo>
                  <a:lnTo>
                    <a:pt x="237" y="2228"/>
                  </a:lnTo>
                  <a:lnTo>
                    <a:pt x="303" y="2142"/>
                  </a:lnTo>
                  <a:lnTo>
                    <a:pt x="362" y="2048"/>
                  </a:lnTo>
                  <a:lnTo>
                    <a:pt x="412" y="1950"/>
                  </a:lnTo>
                  <a:lnTo>
                    <a:pt x="454" y="1849"/>
                  </a:lnTo>
                  <a:lnTo>
                    <a:pt x="489" y="1742"/>
                  </a:lnTo>
                  <a:lnTo>
                    <a:pt x="513" y="1631"/>
                  </a:lnTo>
                  <a:lnTo>
                    <a:pt x="528" y="1517"/>
                  </a:lnTo>
                  <a:lnTo>
                    <a:pt x="534" y="1401"/>
                  </a:lnTo>
                  <a:lnTo>
                    <a:pt x="530" y="1288"/>
                  </a:lnTo>
                  <a:lnTo>
                    <a:pt x="515" y="1180"/>
                  </a:lnTo>
                  <a:lnTo>
                    <a:pt x="493" y="1073"/>
                  </a:lnTo>
                  <a:lnTo>
                    <a:pt x="462" y="969"/>
                  </a:lnTo>
                  <a:lnTo>
                    <a:pt x="423" y="872"/>
                  </a:lnTo>
                  <a:lnTo>
                    <a:pt x="375" y="776"/>
                  </a:lnTo>
                  <a:lnTo>
                    <a:pt x="322" y="686"/>
                  </a:lnTo>
                  <a:lnTo>
                    <a:pt x="259" y="601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-5140325" y="7669213"/>
              <a:ext cx="2643188" cy="1738313"/>
            </a:xfrm>
            <a:custGeom>
              <a:avLst/>
              <a:gdLst>
                <a:gd name="T0" fmla="*/ 0 w 1665"/>
                <a:gd name="T1" fmla="*/ 0 h 1095"/>
                <a:gd name="T2" fmla="*/ 713 w 1665"/>
                <a:gd name="T3" fmla="*/ 0 h 1095"/>
                <a:gd name="T4" fmla="*/ 1665 w 1665"/>
                <a:gd name="T5" fmla="*/ 1095 h 1095"/>
                <a:gd name="T6" fmla="*/ 203 w 1665"/>
                <a:gd name="T7" fmla="*/ 1095 h 1095"/>
                <a:gd name="T8" fmla="*/ 203 w 1665"/>
                <a:gd name="T9" fmla="*/ 295 h 1095"/>
                <a:gd name="T10" fmla="*/ 0 w 1665"/>
                <a:gd name="T11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5" h="1095">
                  <a:moveTo>
                    <a:pt x="0" y="0"/>
                  </a:moveTo>
                  <a:lnTo>
                    <a:pt x="713" y="0"/>
                  </a:lnTo>
                  <a:lnTo>
                    <a:pt x="1665" y="1095"/>
                  </a:lnTo>
                  <a:lnTo>
                    <a:pt x="203" y="1095"/>
                  </a:lnTo>
                  <a:lnTo>
                    <a:pt x="203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Freeform 44"/>
          <p:cNvSpPr>
            <a:spLocks noEditPoints="1"/>
          </p:cNvSpPr>
          <p:nvPr/>
        </p:nvSpPr>
        <p:spPr bwMode="auto">
          <a:xfrm>
            <a:off x="8708410" y="5957350"/>
            <a:ext cx="351571" cy="334976"/>
          </a:xfrm>
          <a:custGeom>
            <a:avLst/>
            <a:gdLst>
              <a:gd name="T0" fmla="*/ 1989 w 5307"/>
              <a:gd name="T1" fmla="*/ 3680 h 5457"/>
              <a:gd name="T2" fmla="*/ 2107 w 5307"/>
              <a:gd name="T3" fmla="*/ 3796 h 5457"/>
              <a:gd name="T4" fmla="*/ 2107 w 5307"/>
              <a:gd name="T5" fmla="*/ 3967 h 5457"/>
              <a:gd name="T6" fmla="*/ 1989 w 5307"/>
              <a:gd name="T7" fmla="*/ 4085 h 5457"/>
              <a:gd name="T8" fmla="*/ 1274 w 5307"/>
              <a:gd name="T9" fmla="*/ 4097 h 5457"/>
              <a:gd name="T10" fmla="*/ 1135 w 5307"/>
              <a:gd name="T11" fmla="*/ 4005 h 5457"/>
              <a:gd name="T12" fmla="*/ 1103 w 5307"/>
              <a:gd name="T13" fmla="*/ 3837 h 5457"/>
              <a:gd name="T14" fmla="*/ 1195 w 5307"/>
              <a:gd name="T15" fmla="*/ 3700 h 5457"/>
              <a:gd name="T16" fmla="*/ 5094 w 5307"/>
              <a:gd name="T17" fmla="*/ 3372 h 5457"/>
              <a:gd name="T18" fmla="*/ 5234 w 5307"/>
              <a:gd name="T19" fmla="*/ 3427 h 5457"/>
              <a:gd name="T20" fmla="*/ 5305 w 5307"/>
              <a:gd name="T21" fmla="*/ 3562 h 5457"/>
              <a:gd name="T22" fmla="*/ 5273 w 5307"/>
              <a:gd name="T23" fmla="*/ 3710 h 5457"/>
              <a:gd name="T24" fmla="*/ 3841 w 5307"/>
              <a:gd name="T25" fmla="*/ 5294 h 5457"/>
              <a:gd name="T26" fmla="*/ 3733 w 5307"/>
              <a:gd name="T27" fmla="*/ 5324 h 5457"/>
              <a:gd name="T28" fmla="*/ 3578 w 5307"/>
              <a:gd name="T29" fmla="*/ 5263 h 5457"/>
              <a:gd name="T30" fmla="*/ 2745 w 5307"/>
              <a:gd name="T31" fmla="*/ 4411 h 5457"/>
              <a:gd name="T32" fmla="*/ 2774 w 5307"/>
              <a:gd name="T33" fmla="*/ 4246 h 5457"/>
              <a:gd name="T34" fmla="*/ 2913 w 5307"/>
              <a:gd name="T35" fmla="*/ 4148 h 5457"/>
              <a:gd name="T36" fmla="*/ 3078 w 5307"/>
              <a:gd name="T37" fmla="*/ 4176 h 5457"/>
              <a:gd name="T38" fmla="*/ 4951 w 5307"/>
              <a:gd name="T39" fmla="*/ 3419 h 5457"/>
              <a:gd name="T40" fmla="*/ 5094 w 5307"/>
              <a:gd name="T41" fmla="*/ 3372 h 5457"/>
              <a:gd name="T42" fmla="*/ 3382 w 5307"/>
              <a:gd name="T43" fmla="*/ 2509 h 5457"/>
              <a:gd name="T44" fmla="*/ 3498 w 5307"/>
              <a:gd name="T45" fmla="*/ 2625 h 5457"/>
              <a:gd name="T46" fmla="*/ 3498 w 5307"/>
              <a:gd name="T47" fmla="*/ 2796 h 5457"/>
              <a:gd name="T48" fmla="*/ 3382 w 5307"/>
              <a:gd name="T49" fmla="*/ 2912 h 5457"/>
              <a:gd name="T50" fmla="*/ 1274 w 5307"/>
              <a:gd name="T51" fmla="*/ 2926 h 5457"/>
              <a:gd name="T52" fmla="*/ 1135 w 5307"/>
              <a:gd name="T53" fmla="*/ 2832 h 5457"/>
              <a:gd name="T54" fmla="*/ 1103 w 5307"/>
              <a:gd name="T55" fmla="*/ 2666 h 5457"/>
              <a:gd name="T56" fmla="*/ 1195 w 5307"/>
              <a:gd name="T57" fmla="*/ 2529 h 5457"/>
              <a:gd name="T58" fmla="*/ 1318 w 5307"/>
              <a:gd name="T59" fmla="*/ 1283 h 5457"/>
              <a:gd name="T60" fmla="*/ 3419 w 5307"/>
              <a:gd name="T61" fmla="*/ 1319 h 5457"/>
              <a:gd name="T62" fmla="*/ 3512 w 5307"/>
              <a:gd name="T63" fmla="*/ 1457 h 5457"/>
              <a:gd name="T64" fmla="*/ 3478 w 5307"/>
              <a:gd name="T65" fmla="*/ 1625 h 5457"/>
              <a:gd name="T66" fmla="*/ 3340 w 5307"/>
              <a:gd name="T67" fmla="*/ 1718 h 5457"/>
              <a:gd name="T68" fmla="*/ 1233 w 5307"/>
              <a:gd name="T69" fmla="*/ 1705 h 5457"/>
              <a:gd name="T70" fmla="*/ 1115 w 5307"/>
              <a:gd name="T71" fmla="*/ 1587 h 5457"/>
              <a:gd name="T72" fmla="*/ 1115 w 5307"/>
              <a:gd name="T73" fmla="*/ 1417 h 5457"/>
              <a:gd name="T74" fmla="*/ 1233 w 5307"/>
              <a:gd name="T75" fmla="*/ 1299 h 5457"/>
              <a:gd name="T76" fmla="*/ 4323 w 5307"/>
              <a:gd name="T77" fmla="*/ 0 h 5457"/>
              <a:gd name="T78" fmla="*/ 4477 w 5307"/>
              <a:gd name="T79" fmla="*/ 65 h 5457"/>
              <a:gd name="T80" fmla="*/ 4542 w 5307"/>
              <a:gd name="T81" fmla="*/ 221 h 5457"/>
              <a:gd name="T82" fmla="*/ 4504 w 5307"/>
              <a:gd name="T83" fmla="*/ 3015 h 5457"/>
              <a:gd name="T84" fmla="*/ 4366 w 5307"/>
              <a:gd name="T85" fmla="*/ 3108 h 5457"/>
              <a:gd name="T86" fmla="*/ 4200 w 5307"/>
              <a:gd name="T87" fmla="*/ 3075 h 5457"/>
              <a:gd name="T88" fmla="*/ 4107 w 5307"/>
              <a:gd name="T89" fmla="*/ 2937 h 5457"/>
              <a:gd name="T90" fmla="*/ 438 w 5307"/>
              <a:gd name="T91" fmla="*/ 5017 h 5457"/>
              <a:gd name="T92" fmla="*/ 2247 w 5307"/>
              <a:gd name="T93" fmla="*/ 5055 h 5457"/>
              <a:gd name="T94" fmla="*/ 2340 w 5307"/>
              <a:gd name="T95" fmla="*/ 5193 h 5457"/>
              <a:gd name="T96" fmla="*/ 2307 w 5307"/>
              <a:gd name="T97" fmla="*/ 5359 h 5457"/>
              <a:gd name="T98" fmla="*/ 2169 w 5307"/>
              <a:gd name="T99" fmla="*/ 5452 h 5457"/>
              <a:gd name="T100" fmla="*/ 133 w 5307"/>
              <a:gd name="T101" fmla="*/ 5439 h 5457"/>
              <a:gd name="T102" fmla="*/ 16 w 5307"/>
              <a:gd name="T103" fmla="*/ 5323 h 5457"/>
              <a:gd name="T104" fmla="*/ 3 w 5307"/>
              <a:gd name="T105" fmla="*/ 176 h 5457"/>
              <a:gd name="T106" fmla="*/ 96 w 5307"/>
              <a:gd name="T107" fmla="*/ 39 h 5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07" h="5457">
                <a:moveTo>
                  <a:pt x="1318" y="3661"/>
                </a:moveTo>
                <a:lnTo>
                  <a:pt x="1904" y="3661"/>
                </a:lnTo>
                <a:lnTo>
                  <a:pt x="1948" y="3666"/>
                </a:lnTo>
                <a:lnTo>
                  <a:pt x="1989" y="3680"/>
                </a:lnTo>
                <a:lnTo>
                  <a:pt x="2027" y="3700"/>
                </a:lnTo>
                <a:lnTo>
                  <a:pt x="2059" y="3726"/>
                </a:lnTo>
                <a:lnTo>
                  <a:pt x="2086" y="3759"/>
                </a:lnTo>
                <a:lnTo>
                  <a:pt x="2107" y="3796"/>
                </a:lnTo>
                <a:lnTo>
                  <a:pt x="2119" y="3837"/>
                </a:lnTo>
                <a:lnTo>
                  <a:pt x="2124" y="3882"/>
                </a:lnTo>
                <a:lnTo>
                  <a:pt x="2119" y="3926"/>
                </a:lnTo>
                <a:lnTo>
                  <a:pt x="2107" y="3967"/>
                </a:lnTo>
                <a:lnTo>
                  <a:pt x="2086" y="4005"/>
                </a:lnTo>
                <a:lnTo>
                  <a:pt x="2059" y="4037"/>
                </a:lnTo>
                <a:lnTo>
                  <a:pt x="2027" y="4063"/>
                </a:lnTo>
                <a:lnTo>
                  <a:pt x="1989" y="4085"/>
                </a:lnTo>
                <a:lnTo>
                  <a:pt x="1948" y="4097"/>
                </a:lnTo>
                <a:lnTo>
                  <a:pt x="1904" y="4102"/>
                </a:lnTo>
                <a:lnTo>
                  <a:pt x="1318" y="4102"/>
                </a:lnTo>
                <a:lnTo>
                  <a:pt x="1274" y="4097"/>
                </a:lnTo>
                <a:lnTo>
                  <a:pt x="1233" y="4085"/>
                </a:lnTo>
                <a:lnTo>
                  <a:pt x="1195" y="4063"/>
                </a:lnTo>
                <a:lnTo>
                  <a:pt x="1163" y="4037"/>
                </a:lnTo>
                <a:lnTo>
                  <a:pt x="1135" y="4005"/>
                </a:lnTo>
                <a:lnTo>
                  <a:pt x="1115" y="3967"/>
                </a:lnTo>
                <a:lnTo>
                  <a:pt x="1103" y="3926"/>
                </a:lnTo>
                <a:lnTo>
                  <a:pt x="1098" y="3882"/>
                </a:lnTo>
                <a:lnTo>
                  <a:pt x="1103" y="3837"/>
                </a:lnTo>
                <a:lnTo>
                  <a:pt x="1115" y="3796"/>
                </a:lnTo>
                <a:lnTo>
                  <a:pt x="1135" y="3759"/>
                </a:lnTo>
                <a:lnTo>
                  <a:pt x="1163" y="3726"/>
                </a:lnTo>
                <a:lnTo>
                  <a:pt x="1195" y="3700"/>
                </a:lnTo>
                <a:lnTo>
                  <a:pt x="1233" y="3680"/>
                </a:lnTo>
                <a:lnTo>
                  <a:pt x="1274" y="3666"/>
                </a:lnTo>
                <a:lnTo>
                  <a:pt x="1318" y="3661"/>
                </a:lnTo>
                <a:close/>
                <a:moveTo>
                  <a:pt x="5094" y="3372"/>
                </a:moveTo>
                <a:lnTo>
                  <a:pt x="5131" y="3376"/>
                </a:lnTo>
                <a:lnTo>
                  <a:pt x="5167" y="3387"/>
                </a:lnTo>
                <a:lnTo>
                  <a:pt x="5202" y="3404"/>
                </a:lnTo>
                <a:lnTo>
                  <a:pt x="5234" y="3427"/>
                </a:lnTo>
                <a:lnTo>
                  <a:pt x="5262" y="3457"/>
                </a:lnTo>
                <a:lnTo>
                  <a:pt x="5283" y="3489"/>
                </a:lnTo>
                <a:lnTo>
                  <a:pt x="5297" y="3524"/>
                </a:lnTo>
                <a:lnTo>
                  <a:pt x="5305" y="3562"/>
                </a:lnTo>
                <a:lnTo>
                  <a:pt x="5307" y="3598"/>
                </a:lnTo>
                <a:lnTo>
                  <a:pt x="5303" y="3636"/>
                </a:lnTo>
                <a:lnTo>
                  <a:pt x="5292" y="3675"/>
                </a:lnTo>
                <a:lnTo>
                  <a:pt x="5273" y="3710"/>
                </a:lnTo>
                <a:lnTo>
                  <a:pt x="5249" y="3743"/>
                </a:lnTo>
                <a:lnTo>
                  <a:pt x="3894" y="5251"/>
                </a:lnTo>
                <a:lnTo>
                  <a:pt x="3869" y="5276"/>
                </a:lnTo>
                <a:lnTo>
                  <a:pt x="3841" y="5294"/>
                </a:lnTo>
                <a:lnTo>
                  <a:pt x="3809" y="5309"/>
                </a:lnTo>
                <a:lnTo>
                  <a:pt x="3774" y="5319"/>
                </a:lnTo>
                <a:lnTo>
                  <a:pt x="3739" y="5324"/>
                </a:lnTo>
                <a:lnTo>
                  <a:pt x="3733" y="5324"/>
                </a:lnTo>
                <a:lnTo>
                  <a:pt x="3689" y="5321"/>
                </a:lnTo>
                <a:lnTo>
                  <a:pt x="3648" y="5309"/>
                </a:lnTo>
                <a:lnTo>
                  <a:pt x="3611" y="5289"/>
                </a:lnTo>
                <a:lnTo>
                  <a:pt x="3578" y="5263"/>
                </a:lnTo>
                <a:lnTo>
                  <a:pt x="2809" y="4522"/>
                </a:lnTo>
                <a:lnTo>
                  <a:pt x="2780" y="4489"/>
                </a:lnTo>
                <a:lnTo>
                  <a:pt x="2759" y="4450"/>
                </a:lnTo>
                <a:lnTo>
                  <a:pt x="2745" y="4411"/>
                </a:lnTo>
                <a:lnTo>
                  <a:pt x="2740" y="4369"/>
                </a:lnTo>
                <a:lnTo>
                  <a:pt x="2744" y="4326"/>
                </a:lnTo>
                <a:lnTo>
                  <a:pt x="2755" y="4286"/>
                </a:lnTo>
                <a:lnTo>
                  <a:pt x="2774" y="4246"/>
                </a:lnTo>
                <a:lnTo>
                  <a:pt x="2802" y="4211"/>
                </a:lnTo>
                <a:lnTo>
                  <a:pt x="2835" y="4183"/>
                </a:lnTo>
                <a:lnTo>
                  <a:pt x="2873" y="4161"/>
                </a:lnTo>
                <a:lnTo>
                  <a:pt x="2913" y="4148"/>
                </a:lnTo>
                <a:lnTo>
                  <a:pt x="2956" y="4143"/>
                </a:lnTo>
                <a:lnTo>
                  <a:pt x="2998" y="4146"/>
                </a:lnTo>
                <a:lnTo>
                  <a:pt x="3040" y="4158"/>
                </a:lnTo>
                <a:lnTo>
                  <a:pt x="3078" y="4176"/>
                </a:lnTo>
                <a:lnTo>
                  <a:pt x="3113" y="4205"/>
                </a:lnTo>
                <a:lnTo>
                  <a:pt x="3718" y="4786"/>
                </a:lnTo>
                <a:lnTo>
                  <a:pt x="4923" y="3445"/>
                </a:lnTo>
                <a:lnTo>
                  <a:pt x="4951" y="3419"/>
                </a:lnTo>
                <a:lnTo>
                  <a:pt x="4984" y="3397"/>
                </a:lnTo>
                <a:lnTo>
                  <a:pt x="5019" y="3382"/>
                </a:lnTo>
                <a:lnTo>
                  <a:pt x="5056" y="3374"/>
                </a:lnTo>
                <a:lnTo>
                  <a:pt x="5094" y="3372"/>
                </a:lnTo>
                <a:close/>
                <a:moveTo>
                  <a:pt x="1318" y="2490"/>
                </a:moveTo>
                <a:lnTo>
                  <a:pt x="3296" y="2490"/>
                </a:lnTo>
                <a:lnTo>
                  <a:pt x="3340" y="2495"/>
                </a:lnTo>
                <a:lnTo>
                  <a:pt x="3382" y="2509"/>
                </a:lnTo>
                <a:lnTo>
                  <a:pt x="3419" y="2529"/>
                </a:lnTo>
                <a:lnTo>
                  <a:pt x="3452" y="2555"/>
                </a:lnTo>
                <a:lnTo>
                  <a:pt x="3478" y="2588"/>
                </a:lnTo>
                <a:lnTo>
                  <a:pt x="3498" y="2625"/>
                </a:lnTo>
                <a:lnTo>
                  <a:pt x="3512" y="2666"/>
                </a:lnTo>
                <a:lnTo>
                  <a:pt x="3517" y="2710"/>
                </a:lnTo>
                <a:lnTo>
                  <a:pt x="3512" y="2754"/>
                </a:lnTo>
                <a:lnTo>
                  <a:pt x="3498" y="2796"/>
                </a:lnTo>
                <a:lnTo>
                  <a:pt x="3478" y="2832"/>
                </a:lnTo>
                <a:lnTo>
                  <a:pt x="3452" y="2866"/>
                </a:lnTo>
                <a:lnTo>
                  <a:pt x="3419" y="2892"/>
                </a:lnTo>
                <a:lnTo>
                  <a:pt x="3382" y="2912"/>
                </a:lnTo>
                <a:lnTo>
                  <a:pt x="3340" y="2926"/>
                </a:lnTo>
                <a:lnTo>
                  <a:pt x="3296" y="2931"/>
                </a:lnTo>
                <a:lnTo>
                  <a:pt x="1318" y="2931"/>
                </a:lnTo>
                <a:lnTo>
                  <a:pt x="1274" y="2926"/>
                </a:lnTo>
                <a:lnTo>
                  <a:pt x="1233" y="2912"/>
                </a:lnTo>
                <a:lnTo>
                  <a:pt x="1195" y="2892"/>
                </a:lnTo>
                <a:lnTo>
                  <a:pt x="1163" y="2866"/>
                </a:lnTo>
                <a:lnTo>
                  <a:pt x="1135" y="2832"/>
                </a:lnTo>
                <a:lnTo>
                  <a:pt x="1115" y="2796"/>
                </a:lnTo>
                <a:lnTo>
                  <a:pt x="1103" y="2754"/>
                </a:lnTo>
                <a:lnTo>
                  <a:pt x="1098" y="2710"/>
                </a:lnTo>
                <a:lnTo>
                  <a:pt x="1103" y="2666"/>
                </a:lnTo>
                <a:lnTo>
                  <a:pt x="1115" y="2625"/>
                </a:lnTo>
                <a:lnTo>
                  <a:pt x="1135" y="2588"/>
                </a:lnTo>
                <a:lnTo>
                  <a:pt x="1163" y="2555"/>
                </a:lnTo>
                <a:lnTo>
                  <a:pt x="1195" y="2529"/>
                </a:lnTo>
                <a:lnTo>
                  <a:pt x="1233" y="2509"/>
                </a:lnTo>
                <a:lnTo>
                  <a:pt x="1274" y="2495"/>
                </a:lnTo>
                <a:lnTo>
                  <a:pt x="1318" y="2490"/>
                </a:lnTo>
                <a:close/>
                <a:moveTo>
                  <a:pt x="1318" y="1283"/>
                </a:moveTo>
                <a:lnTo>
                  <a:pt x="3296" y="1283"/>
                </a:lnTo>
                <a:lnTo>
                  <a:pt x="3340" y="1286"/>
                </a:lnTo>
                <a:lnTo>
                  <a:pt x="3382" y="1299"/>
                </a:lnTo>
                <a:lnTo>
                  <a:pt x="3419" y="1319"/>
                </a:lnTo>
                <a:lnTo>
                  <a:pt x="3452" y="1347"/>
                </a:lnTo>
                <a:lnTo>
                  <a:pt x="3478" y="1379"/>
                </a:lnTo>
                <a:lnTo>
                  <a:pt x="3498" y="1417"/>
                </a:lnTo>
                <a:lnTo>
                  <a:pt x="3512" y="1457"/>
                </a:lnTo>
                <a:lnTo>
                  <a:pt x="3517" y="1502"/>
                </a:lnTo>
                <a:lnTo>
                  <a:pt x="3512" y="1547"/>
                </a:lnTo>
                <a:lnTo>
                  <a:pt x="3498" y="1587"/>
                </a:lnTo>
                <a:lnTo>
                  <a:pt x="3478" y="1625"/>
                </a:lnTo>
                <a:lnTo>
                  <a:pt x="3452" y="1656"/>
                </a:lnTo>
                <a:lnTo>
                  <a:pt x="3419" y="1685"/>
                </a:lnTo>
                <a:lnTo>
                  <a:pt x="3382" y="1705"/>
                </a:lnTo>
                <a:lnTo>
                  <a:pt x="3340" y="1718"/>
                </a:lnTo>
                <a:lnTo>
                  <a:pt x="3296" y="1721"/>
                </a:lnTo>
                <a:lnTo>
                  <a:pt x="1318" y="1721"/>
                </a:lnTo>
                <a:lnTo>
                  <a:pt x="1274" y="1718"/>
                </a:lnTo>
                <a:lnTo>
                  <a:pt x="1233" y="1705"/>
                </a:lnTo>
                <a:lnTo>
                  <a:pt x="1195" y="1685"/>
                </a:lnTo>
                <a:lnTo>
                  <a:pt x="1163" y="1656"/>
                </a:lnTo>
                <a:lnTo>
                  <a:pt x="1135" y="1625"/>
                </a:lnTo>
                <a:lnTo>
                  <a:pt x="1115" y="1587"/>
                </a:lnTo>
                <a:lnTo>
                  <a:pt x="1103" y="1547"/>
                </a:lnTo>
                <a:lnTo>
                  <a:pt x="1098" y="1502"/>
                </a:lnTo>
                <a:lnTo>
                  <a:pt x="1103" y="1457"/>
                </a:lnTo>
                <a:lnTo>
                  <a:pt x="1115" y="1417"/>
                </a:lnTo>
                <a:lnTo>
                  <a:pt x="1135" y="1379"/>
                </a:lnTo>
                <a:lnTo>
                  <a:pt x="1163" y="1347"/>
                </a:lnTo>
                <a:lnTo>
                  <a:pt x="1195" y="1319"/>
                </a:lnTo>
                <a:lnTo>
                  <a:pt x="1233" y="1299"/>
                </a:lnTo>
                <a:lnTo>
                  <a:pt x="1274" y="1286"/>
                </a:lnTo>
                <a:lnTo>
                  <a:pt x="1318" y="1283"/>
                </a:lnTo>
                <a:close/>
                <a:moveTo>
                  <a:pt x="219" y="0"/>
                </a:moveTo>
                <a:lnTo>
                  <a:pt x="4323" y="0"/>
                </a:lnTo>
                <a:lnTo>
                  <a:pt x="4366" y="5"/>
                </a:lnTo>
                <a:lnTo>
                  <a:pt x="4407" y="19"/>
                </a:lnTo>
                <a:lnTo>
                  <a:pt x="4444" y="39"/>
                </a:lnTo>
                <a:lnTo>
                  <a:pt x="4477" y="65"/>
                </a:lnTo>
                <a:lnTo>
                  <a:pt x="4504" y="98"/>
                </a:lnTo>
                <a:lnTo>
                  <a:pt x="4524" y="135"/>
                </a:lnTo>
                <a:lnTo>
                  <a:pt x="4537" y="176"/>
                </a:lnTo>
                <a:lnTo>
                  <a:pt x="4542" y="221"/>
                </a:lnTo>
                <a:lnTo>
                  <a:pt x="4542" y="2894"/>
                </a:lnTo>
                <a:lnTo>
                  <a:pt x="4537" y="2937"/>
                </a:lnTo>
                <a:lnTo>
                  <a:pt x="4524" y="2979"/>
                </a:lnTo>
                <a:lnTo>
                  <a:pt x="4504" y="3015"/>
                </a:lnTo>
                <a:lnTo>
                  <a:pt x="4477" y="3048"/>
                </a:lnTo>
                <a:lnTo>
                  <a:pt x="4444" y="3075"/>
                </a:lnTo>
                <a:lnTo>
                  <a:pt x="4407" y="3095"/>
                </a:lnTo>
                <a:lnTo>
                  <a:pt x="4366" y="3108"/>
                </a:lnTo>
                <a:lnTo>
                  <a:pt x="4323" y="3113"/>
                </a:lnTo>
                <a:lnTo>
                  <a:pt x="4278" y="3108"/>
                </a:lnTo>
                <a:lnTo>
                  <a:pt x="4236" y="3095"/>
                </a:lnTo>
                <a:lnTo>
                  <a:pt x="4200" y="3075"/>
                </a:lnTo>
                <a:lnTo>
                  <a:pt x="4166" y="3048"/>
                </a:lnTo>
                <a:lnTo>
                  <a:pt x="4140" y="3015"/>
                </a:lnTo>
                <a:lnTo>
                  <a:pt x="4120" y="2979"/>
                </a:lnTo>
                <a:lnTo>
                  <a:pt x="4107" y="2937"/>
                </a:lnTo>
                <a:lnTo>
                  <a:pt x="4102" y="2894"/>
                </a:lnTo>
                <a:lnTo>
                  <a:pt x="4102" y="440"/>
                </a:lnTo>
                <a:lnTo>
                  <a:pt x="438" y="440"/>
                </a:lnTo>
                <a:lnTo>
                  <a:pt x="438" y="5017"/>
                </a:lnTo>
                <a:lnTo>
                  <a:pt x="2124" y="5017"/>
                </a:lnTo>
                <a:lnTo>
                  <a:pt x="2169" y="5022"/>
                </a:lnTo>
                <a:lnTo>
                  <a:pt x="2209" y="5033"/>
                </a:lnTo>
                <a:lnTo>
                  <a:pt x="2247" y="5055"/>
                </a:lnTo>
                <a:lnTo>
                  <a:pt x="2278" y="5082"/>
                </a:lnTo>
                <a:lnTo>
                  <a:pt x="2307" y="5113"/>
                </a:lnTo>
                <a:lnTo>
                  <a:pt x="2327" y="5151"/>
                </a:lnTo>
                <a:lnTo>
                  <a:pt x="2340" y="5193"/>
                </a:lnTo>
                <a:lnTo>
                  <a:pt x="2343" y="5236"/>
                </a:lnTo>
                <a:lnTo>
                  <a:pt x="2340" y="5281"/>
                </a:lnTo>
                <a:lnTo>
                  <a:pt x="2327" y="5323"/>
                </a:lnTo>
                <a:lnTo>
                  <a:pt x="2307" y="5359"/>
                </a:lnTo>
                <a:lnTo>
                  <a:pt x="2278" y="5392"/>
                </a:lnTo>
                <a:lnTo>
                  <a:pt x="2247" y="5419"/>
                </a:lnTo>
                <a:lnTo>
                  <a:pt x="2209" y="5439"/>
                </a:lnTo>
                <a:lnTo>
                  <a:pt x="2169" y="5452"/>
                </a:lnTo>
                <a:lnTo>
                  <a:pt x="2124" y="5457"/>
                </a:lnTo>
                <a:lnTo>
                  <a:pt x="219" y="5457"/>
                </a:lnTo>
                <a:lnTo>
                  <a:pt x="174" y="5452"/>
                </a:lnTo>
                <a:lnTo>
                  <a:pt x="133" y="5439"/>
                </a:lnTo>
                <a:lnTo>
                  <a:pt x="96" y="5419"/>
                </a:lnTo>
                <a:lnTo>
                  <a:pt x="63" y="5392"/>
                </a:lnTo>
                <a:lnTo>
                  <a:pt x="36" y="5359"/>
                </a:lnTo>
                <a:lnTo>
                  <a:pt x="16" y="5323"/>
                </a:lnTo>
                <a:lnTo>
                  <a:pt x="3" y="5281"/>
                </a:lnTo>
                <a:lnTo>
                  <a:pt x="0" y="5236"/>
                </a:lnTo>
                <a:lnTo>
                  <a:pt x="0" y="221"/>
                </a:lnTo>
                <a:lnTo>
                  <a:pt x="3" y="176"/>
                </a:lnTo>
                <a:lnTo>
                  <a:pt x="16" y="135"/>
                </a:lnTo>
                <a:lnTo>
                  <a:pt x="36" y="98"/>
                </a:lnTo>
                <a:lnTo>
                  <a:pt x="63" y="65"/>
                </a:lnTo>
                <a:lnTo>
                  <a:pt x="96" y="39"/>
                </a:lnTo>
                <a:lnTo>
                  <a:pt x="133" y="19"/>
                </a:lnTo>
                <a:lnTo>
                  <a:pt x="174" y="5"/>
                </a:lnTo>
                <a:lnTo>
                  <a:pt x="21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IN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949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Результати аналізу чутливості проекту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7093" y="2543726"/>
            <a:ext cx="3012672" cy="646331"/>
            <a:chOff x="2494010" y="1801518"/>
            <a:chExt cx="3312368" cy="620524"/>
          </a:xfrm>
        </p:grpSpPr>
        <p:sp>
          <p:nvSpPr>
            <p:cNvPr id="5" name="TextBox 4"/>
            <p:cNvSpPr txBox="1"/>
            <p:nvPr/>
          </p:nvSpPr>
          <p:spPr>
            <a:xfrm>
              <a:off x="2494012" y="2097006"/>
              <a:ext cx="3312366" cy="32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uk-UA" sz="16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Оперативні витрати </a:t>
              </a:r>
              <a:endParaRPr lang="en-US" sz="16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94010" y="1801518"/>
              <a:ext cx="3312368" cy="29548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8987"/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127,0</a:t>
              </a:r>
              <a:r>
                <a:rPr lang="ru-RU" sz="1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1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37093" y="3481947"/>
            <a:ext cx="3012673" cy="696899"/>
            <a:chOff x="2494011" y="1752968"/>
            <a:chExt cx="3312369" cy="669073"/>
          </a:xfrm>
        </p:grpSpPr>
        <p:sp>
          <p:nvSpPr>
            <p:cNvPr id="8" name="TextBox 7"/>
            <p:cNvSpPr txBox="1"/>
            <p:nvPr/>
          </p:nvSpPr>
          <p:spPr>
            <a:xfrm>
              <a:off x="2494012" y="2097005"/>
              <a:ext cx="3312368" cy="32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uk-UA" sz="16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Інфляція оперативних витрат </a:t>
              </a:r>
              <a:endParaRPr lang="en-US" sz="16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4011" y="1752968"/>
              <a:ext cx="3312368" cy="29548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8987"/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179,5%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2733" y="4486054"/>
            <a:ext cx="3012672" cy="665092"/>
            <a:chOff x="2494012" y="1783505"/>
            <a:chExt cx="3312368" cy="638538"/>
          </a:xfrm>
        </p:grpSpPr>
        <p:sp>
          <p:nvSpPr>
            <p:cNvPr id="11" name="TextBox 10"/>
            <p:cNvSpPr txBox="1"/>
            <p:nvPr/>
          </p:nvSpPr>
          <p:spPr>
            <a:xfrm>
              <a:off x="2494012" y="2097006"/>
              <a:ext cx="3312368" cy="32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uk-UA" sz="16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Сервісні збори </a:t>
              </a:r>
              <a:endParaRPr lang="en-US" sz="16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4012" y="1783505"/>
              <a:ext cx="3312368" cy="28810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8987"/>
              <a:r>
                <a:rPr lang="en-US" sz="135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81,0%</a:t>
              </a:r>
            </a:p>
          </p:txBody>
        </p:sp>
      </p:grpSp>
      <p:graphicFrame>
        <p:nvGraphicFramePr>
          <p:cNvPr id="13" name="Lentelė 3">
            <a:extLst>
              <a:ext uri="{FF2B5EF4-FFF2-40B4-BE49-F238E27FC236}">
                <a16:creationId xmlns:a16="http://schemas.microsoft.com/office/drawing/2014/main" id="{1A209E11-9F3E-44A9-AB76-49CC70DC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3786"/>
              </p:ext>
            </p:extLst>
          </p:nvPr>
        </p:nvGraphicFramePr>
        <p:xfrm>
          <a:off x="4597324" y="2192251"/>
          <a:ext cx="7012064" cy="3381663"/>
        </p:xfrm>
        <a:graphic>
          <a:graphicData uri="http://schemas.openxmlformats.org/drawingml/2006/table">
            <a:tbl>
              <a:tblPr firstRow="1" firstCol="1" bandRow="1"/>
              <a:tblGrid>
                <a:gridCol w="2089064">
                  <a:extLst>
                    <a:ext uri="{9D8B030D-6E8A-4147-A177-3AD203B41FA5}">
                      <a16:colId xmlns:a16="http://schemas.microsoft.com/office/drawing/2014/main" val="1107480115"/>
                    </a:ext>
                  </a:extLst>
                </a:gridCol>
                <a:gridCol w="789385">
                  <a:extLst>
                    <a:ext uri="{9D8B030D-6E8A-4147-A177-3AD203B41FA5}">
                      <a16:colId xmlns:a16="http://schemas.microsoft.com/office/drawing/2014/main" val="3903402784"/>
                    </a:ext>
                  </a:extLst>
                </a:gridCol>
                <a:gridCol w="1076433">
                  <a:extLst>
                    <a:ext uri="{9D8B030D-6E8A-4147-A177-3AD203B41FA5}">
                      <a16:colId xmlns:a16="http://schemas.microsoft.com/office/drawing/2014/main" val="1747208070"/>
                    </a:ext>
                  </a:extLst>
                </a:gridCol>
                <a:gridCol w="1057791">
                  <a:extLst>
                    <a:ext uri="{9D8B030D-6E8A-4147-A177-3AD203B41FA5}">
                      <a16:colId xmlns:a16="http://schemas.microsoft.com/office/drawing/2014/main" val="3217733859"/>
                    </a:ext>
                  </a:extLst>
                </a:gridCol>
                <a:gridCol w="1103413">
                  <a:extLst>
                    <a:ext uri="{9D8B030D-6E8A-4147-A177-3AD203B41FA5}">
                      <a16:colId xmlns:a16="http://schemas.microsoft.com/office/drawing/2014/main" val="2227096721"/>
                    </a:ext>
                  </a:extLst>
                </a:gridCol>
                <a:gridCol w="895978">
                  <a:extLst>
                    <a:ext uri="{9D8B030D-6E8A-4147-A177-3AD203B41FA5}">
                      <a16:colId xmlns:a16="http://schemas.microsoft.com/office/drawing/2014/main" val="1941933438"/>
                    </a:ext>
                  </a:extLst>
                </a:gridCol>
              </a:tblGrid>
              <a:tr h="2970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Змінні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змінені на 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Зміна показників результатів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|E|</a:t>
                      </a: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Критично змінні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91006"/>
                  </a:ext>
                </a:extLst>
              </a:tr>
              <a:tr h="29708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NPV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ENPV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NPV(Eq)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19862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Загальні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інвестиційні  витрати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-0,35%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-0,04%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-0,37%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0,35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83204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Оперативні витрати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-3,69%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-0,19%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-3,78%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3,69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15727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Інфляція оперативних витрат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-1,44%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-0,08%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-1,24%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1,44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75305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Вартість медичних послуг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5,26%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0,36%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5,37%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5,26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971740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Виплата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процентів по кредиту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-0,01%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-0,15%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43962"/>
                  </a:ext>
                </a:extLst>
              </a:tr>
            </a:tbl>
          </a:graphicData>
        </a:graphic>
      </p:graphicFrame>
      <p:grpSp>
        <p:nvGrpSpPr>
          <p:cNvPr id="14" name="Group 62"/>
          <p:cNvGrpSpPr/>
          <p:nvPr/>
        </p:nvGrpSpPr>
        <p:grpSpPr>
          <a:xfrm>
            <a:off x="862711" y="2441559"/>
            <a:ext cx="716097" cy="722507"/>
            <a:chOff x="9012238" y="585788"/>
            <a:chExt cx="1054100" cy="928687"/>
          </a:xfrm>
          <a:solidFill>
            <a:srgbClr val="0070C0"/>
          </a:solidFill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7" name="Freeform 26"/>
          <p:cNvSpPr>
            <a:spLocks/>
          </p:cNvSpPr>
          <p:nvPr/>
        </p:nvSpPr>
        <p:spPr bwMode="auto">
          <a:xfrm>
            <a:off x="963927" y="3526770"/>
            <a:ext cx="515504" cy="71262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4" y="6"/>
              </a:cxn>
              <a:cxn ang="0">
                <a:pos x="77" y="25"/>
              </a:cxn>
              <a:cxn ang="0">
                <a:pos x="74" y="37"/>
              </a:cxn>
              <a:cxn ang="0">
                <a:pos x="59" y="45"/>
              </a:cxn>
              <a:cxn ang="0">
                <a:pos x="44" y="37"/>
              </a:cxn>
              <a:cxn ang="0">
                <a:pos x="35" y="151"/>
              </a:cxn>
              <a:cxn ang="0">
                <a:pos x="50" y="210"/>
              </a:cxn>
              <a:cxn ang="0">
                <a:pos x="93" y="252"/>
              </a:cxn>
              <a:cxn ang="0">
                <a:pos x="151" y="267"/>
              </a:cxn>
              <a:cxn ang="0">
                <a:pos x="210" y="252"/>
              </a:cxn>
              <a:cxn ang="0">
                <a:pos x="252" y="210"/>
              </a:cxn>
              <a:cxn ang="0">
                <a:pos x="268" y="151"/>
              </a:cxn>
              <a:cxn ang="0">
                <a:pos x="254" y="37"/>
              </a:cxn>
              <a:cxn ang="0">
                <a:pos x="241" y="45"/>
              </a:cxn>
              <a:cxn ang="0">
                <a:pos x="232" y="42"/>
              </a:cxn>
              <a:cxn ang="0">
                <a:pos x="226" y="11"/>
              </a:cxn>
              <a:cxn ang="0">
                <a:pos x="232" y="3"/>
              </a:cxn>
              <a:cxn ang="0">
                <a:pos x="241" y="0"/>
              </a:cxn>
              <a:cxn ang="0">
                <a:pos x="251" y="3"/>
              </a:cxn>
              <a:cxn ang="0">
                <a:pos x="254" y="10"/>
              </a:cxn>
              <a:cxn ang="0">
                <a:pos x="303" y="151"/>
              </a:cxn>
              <a:cxn ang="0">
                <a:pos x="283" y="224"/>
              </a:cxn>
              <a:cxn ang="0">
                <a:pos x="232" y="276"/>
              </a:cxn>
              <a:cxn ang="0">
                <a:pos x="162" y="301"/>
              </a:cxn>
              <a:cxn ang="0">
                <a:pos x="165" y="456"/>
              </a:cxn>
              <a:cxn ang="0">
                <a:pos x="195" y="508"/>
              </a:cxn>
              <a:cxn ang="0">
                <a:pos x="247" y="539"/>
              </a:cxn>
              <a:cxn ang="0">
                <a:pos x="308" y="539"/>
              </a:cxn>
              <a:cxn ang="0">
                <a:pos x="360" y="508"/>
              </a:cxn>
              <a:cxn ang="0">
                <a:pos x="390" y="456"/>
              </a:cxn>
              <a:cxn ang="0">
                <a:pos x="395" y="360"/>
              </a:cxn>
              <a:cxn ang="0">
                <a:pos x="358" y="337"/>
              </a:cxn>
              <a:cxn ang="0">
                <a:pos x="343" y="294"/>
              </a:cxn>
              <a:cxn ang="0">
                <a:pos x="357" y="256"/>
              </a:cxn>
              <a:cxn ang="0">
                <a:pos x="389" y="232"/>
              </a:cxn>
              <a:cxn ang="0">
                <a:pos x="433" y="232"/>
              </a:cxn>
              <a:cxn ang="0">
                <a:pos x="465" y="256"/>
              </a:cxn>
              <a:cxn ang="0">
                <a:pos x="478" y="294"/>
              </a:cxn>
              <a:cxn ang="0">
                <a:pos x="465" y="335"/>
              </a:cxn>
              <a:cxn ang="0">
                <a:pos x="431" y="358"/>
              </a:cxn>
              <a:cxn ang="0">
                <a:pos x="427" y="461"/>
              </a:cxn>
              <a:cxn ang="0">
                <a:pos x="397" y="520"/>
              </a:cxn>
              <a:cxn ang="0">
                <a:pos x="345" y="562"/>
              </a:cxn>
              <a:cxn ang="0">
                <a:pos x="278" y="577"/>
              </a:cxn>
              <a:cxn ang="0">
                <a:pos x="212" y="562"/>
              </a:cxn>
              <a:cxn ang="0">
                <a:pos x="160" y="520"/>
              </a:cxn>
              <a:cxn ang="0">
                <a:pos x="130" y="461"/>
              </a:cxn>
              <a:cxn ang="0">
                <a:pos x="126" y="299"/>
              </a:cxn>
              <a:cxn ang="0">
                <a:pos x="62" y="274"/>
              </a:cxn>
              <a:cxn ang="0">
                <a:pos x="17" y="220"/>
              </a:cxn>
              <a:cxn ang="0">
                <a:pos x="0" y="151"/>
              </a:cxn>
              <a:cxn ang="0">
                <a:pos x="44" y="10"/>
              </a:cxn>
              <a:cxn ang="0">
                <a:pos x="56" y="0"/>
              </a:cxn>
            </a:cxnLst>
            <a:rect l="0" t="0" r="r" b="b"/>
            <a:pathLst>
              <a:path w="478" h="577">
                <a:moveTo>
                  <a:pt x="56" y="0"/>
                </a:moveTo>
                <a:lnTo>
                  <a:pt x="59" y="0"/>
                </a:lnTo>
                <a:lnTo>
                  <a:pt x="69" y="3"/>
                </a:lnTo>
                <a:lnTo>
                  <a:pt x="74" y="6"/>
                </a:lnTo>
                <a:lnTo>
                  <a:pt x="77" y="16"/>
                </a:lnTo>
                <a:lnTo>
                  <a:pt x="77" y="25"/>
                </a:lnTo>
                <a:lnTo>
                  <a:pt x="76" y="32"/>
                </a:lnTo>
                <a:lnTo>
                  <a:pt x="74" y="37"/>
                </a:lnTo>
                <a:lnTo>
                  <a:pt x="69" y="42"/>
                </a:lnTo>
                <a:lnTo>
                  <a:pt x="59" y="45"/>
                </a:lnTo>
                <a:lnTo>
                  <a:pt x="45" y="38"/>
                </a:lnTo>
                <a:lnTo>
                  <a:pt x="44" y="37"/>
                </a:lnTo>
                <a:lnTo>
                  <a:pt x="35" y="37"/>
                </a:lnTo>
                <a:lnTo>
                  <a:pt x="35" y="151"/>
                </a:lnTo>
                <a:lnTo>
                  <a:pt x="39" y="182"/>
                </a:lnTo>
                <a:lnTo>
                  <a:pt x="50" y="210"/>
                </a:lnTo>
                <a:lnTo>
                  <a:pt x="69" y="234"/>
                </a:lnTo>
                <a:lnTo>
                  <a:pt x="93" y="252"/>
                </a:lnTo>
                <a:lnTo>
                  <a:pt x="121" y="264"/>
                </a:lnTo>
                <a:lnTo>
                  <a:pt x="151" y="267"/>
                </a:lnTo>
                <a:lnTo>
                  <a:pt x="182" y="264"/>
                </a:lnTo>
                <a:lnTo>
                  <a:pt x="210" y="252"/>
                </a:lnTo>
                <a:lnTo>
                  <a:pt x="234" y="234"/>
                </a:lnTo>
                <a:lnTo>
                  <a:pt x="252" y="210"/>
                </a:lnTo>
                <a:lnTo>
                  <a:pt x="264" y="182"/>
                </a:lnTo>
                <a:lnTo>
                  <a:pt x="268" y="151"/>
                </a:lnTo>
                <a:lnTo>
                  <a:pt x="268" y="37"/>
                </a:lnTo>
                <a:lnTo>
                  <a:pt x="254" y="37"/>
                </a:lnTo>
                <a:lnTo>
                  <a:pt x="251" y="40"/>
                </a:lnTo>
                <a:lnTo>
                  <a:pt x="241" y="45"/>
                </a:lnTo>
                <a:lnTo>
                  <a:pt x="236" y="43"/>
                </a:lnTo>
                <a:lnTo>
                  <a:pt x="232" y="42"/>
                </a:lnTo>
                <a:lnTo>
                  <a:pt x="226" y="32"/>
                </a:lnTo>
                <a:lnTo>
                  <a:pt x="226" y="11"/>
                </a:lnTo>
                <a:lnTo>
                  <a:pt x="229" y="6"/>
                </a:lnTo>
                <a:lnTo>
                  <a:pt x="232" y="3"/>
                </a:lnTo>
                <a:lnTo>
                  <a:pt x="236" y="1"/>
                </a:lnTo>
                <a:lnTo>
                  <a:pt x="241" y="0"/>
                </a:lnTo>
                <a:lnTo>
                  <a:pt x="244" y="0"/>
                </a:lnTo>
                <a:lnTo>
                  <a:pt x="251" y="3"/>
                </a:lnTo>
                <a:lnTo>
                  <a:pt x="252" y="5"/>
                </a:lnTo>
                <a:lnTo>
                  <a:pt x="254" y="10"/>
                </a:lnTo>
                <a:lnTo>
                  <a:pt x="303" y="10"/>
                </a:lnTo>
                <a:lnTo>
                  <a:pt x="303" y="151"/>
                </a:lnTo>
                <a:lnTo>
                  <a:pt x="298" y="188"/>
                </a:lnTo>
                <a:lnTo>
                  <a:pt x="283" y="224"/>
                </a:lnTo>
                <a:lnTo>
                  <a:pt x="261" y="252"/>
                </a:lnTo>
                <a:lnTo>
                  <a:pt x="232" y="276"/>
                </a:lnTo>
                <a:lnTo>
                  <a:pt x="199" y="293"/>
                </a:lnTo>
                <a:lnTo>
                  <a:pt x="162" y="301"/>
                </a:lnTo>
                <a:lnTo>
                  <a:pt x="162" y="426"/>
                </a:lnTo>
                <a:lnTo>
                  <a:pt x="165" y="456"/>
                </a:lnTo>
                <a:lnTo>
                  <a:pt x="177" y="485"/>
                </a:lnTo>
                <a:lnTo>
                  <a:pt x="195" y="508"/>
                </a:lnTo>
                <a:lnTo>
                  <a:pt x="219" y="527"/>
                </a:lnTo>
                <a:lnTo>
                  <a:pt x="247" y="539"/>
                </a:lnTo>
                <a:lnTo>
                  <a:pt x="278" y="542"/>
                </a:lnTo>
                <a:lnTo>
                  <a:pt x="308" y="539"/>
                </a:lnTo>
                <a:lnTo>
                  <a:pt x="337" y="527"/>
                </a:lnTo>
                <a:lnTo>
                  <a:pt x="360" y="508"/>
                </a:lnTo>
                <a:lnTo>
                  <a:pt x="379" y="485"/>
                </a:lnTo>
                <a:lnTo>
                  <a:pt x="390" y="456"/>
                </a:lnTo>
                <a:lnTo>
                  <a:pt x="395" y="426"/>
                </a:lnTo>
                <a:lnTo>
                  <a:pt x="395" y="360"/>
                </a:lnTo>
                <a:lnTo>
                  <a:pt x="375" y="352"/>
                </a:lnTo>
                <a:lnTo>
                  <a:pt x="358" y="337"/>
                </a:lnTo>
                <a:lnTo>
                  <a:pt x="347" y="318"/>
                </a:lnTo>
                <a:lnTo>
                  <a:pt x="343" y="294"/>
                </a:lnTo>
                <a:lnTo>
                  <a:pt x="347" y="273"/>
                </a:lnTo>
                <a:lnTo>
                  <a:pt x="357" y="256"/>
                </a:lnTo>
                <a:lnTo>
                  <a:pt x="370" y="241"/>
                </a:lnTo>
                <a:lnTo>
                  <a:pt x="389" y="232"/>
                </a:lnTo>
                <a:lnTo>
                  <a:pt x="411" y="229"/>
                </a:lnTo>
                <a:lnTo>
                  <a:pt x="433" y="232"/>
                </a:lnTo>
                <a:lnTo>
                  <a:pt x="451" y="241"/>
                </a:lnTo>
                <a:lnTo>
                  <a:pt x="465" y="256"/>
                </a:lnTo>
                <a:lnTo>
                  <a:pt x="475" y="273"/>
                </a:lnTo>
                <a:lnTo>
                  <a:pt x="478" y="294"/>
                </a:lnTo>
                <a:lnTo>
                  <a:pt x="475" y="316"/>
                </a:lnTo>
                <a:lnTo>
                  <a:pt x="465" y="335"/>
                </a:lnTo>
                <a:lnTo>
                  <a:pt x="449" y="348"/>
                </a:lnTo>
                <a:lnTo>
                  <a:pt x="431" y="358"/>
                </a:lnTo>
                <a:lnTo>
                  <a:pt x="431" y="426"/>
                </a:lnTo>
                <a:lnTo>
                  <a:pt x="427" y="461"/>
                </a:lnTo>
                <a:lnTo>
                  <a:pt x="416" y="493"/>
                </a:lnTo>
                <a:lnTo>
                  <a:pt x="397" y="520"/>
                </a:lnTo>
                <a:lnTo>
                  <a:pt x="374" y="544"/>
                </a:lnTo>
                <a:lnTo>
                  <a:pt x="345" y="562"/>
                </a:lnTo>
                <a:lnTo>
                  <a:pt x="313" y="574"/>
                </a:lnTo>
                <a:lnTo>
                  <a:pt x="278" y="577"/>
                </a:lnTo>
                <a:lnTo>
                  <a:pt x="244" y="574"/>
                </a:lnTo>
                <a:lnTo>
                  <a:pt x="212" y="562"/>
                </a:lnTo>
                <a:lnTo>
                  <a:pt x="183" y="544"/>
                </a:lnTo>
                <a:lnTo>
                  <a:pt x="160" y="520"/>
                </a:lnTo>
                <a:lnTo>
                  <a:pt x="141" y="493"/>
                </a:lnTo>
                <a:lnTo>
                  <a:pt x="130" y="461"/>
                </a:lnTo>
                <a:lnTo>
                  <a:pt x="126" y="426"/>
                </a:lnTo>
                <a:lnTo>
                  <a:pt x="126" y="299"/>
                </a:lnTo>
                <a:lnTo>
                  <a:pt x="93" y="291"/>
                </a:lnTo>
                <a:lnTo>
                  <a:pt x="62" y="274"/>
                </a:lnTo>
                <a:lnTo>
                  <a:pt x="37" y="251"/>
                </a:lnTo>
                <a:lnTo>
                  <a:pt x="17" y="220"/>
                </a:lnTo>
                <a:lnTo>
                  <a:pt x="5" y="188"/>
                </a:lnTo>
                <a:lnTo>
                  <a:pt x="0" y="151"/>
                </a:lnTo>
                <a:lnTo>
                  <a:pt x="0" y="10"/>
                </a:lnTo>
                <a:lnTo>
                  <a:pt x="44" y="10"/>
                </a:lnTo>
                <a:lnTo>
                  <a:pt x="45" y="5"/>
                </a:lnTo>
                <a:lnTo>
                  <a:pt x="5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892890" y="4576480"/>
            <a:ext cx="656287" cy="430891"/>
            <a:chOff x="9145588" y="4203700"/>
            <a:chExt cx="963613" cy="552451"/>
          </a:xfrm>
          <a:solidFill>
            <a:srgbClr val="0070C0"/>
          </a:solidFill>
        </p:grpSpPr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9145588" y="4249738"/>
              <a:ext cx="963613" cy="50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155"/>
                </a:cxn>
                <a:cxn ang="0">
                  <a:pos x="550" y="155"/>
                </a:cxn>
                <a:cxn ang="0">
                  <a:pos x="550" y="106"/>
                </a:cxn>
                <a:cxn ang="0">
                  <a:pos x="607" y="106"/>
                </a:cxn>
                <a:cxn ang="0">
                  <a:pos x="607" y="319"/>
                </a:cxn>
                <a:cxn ang="0">
                  <a:pos x="550" y="319"/>
                </a:cxn>
                <a:cxn ang="0">
                  <a:pos x="550" y="248"/>
                </a:cxn>
                <a:cxn ang="0">
                  <a:pos x="57" y="248"/>
                </a:cxn>
                <a:cxn ang="0">
                  <a:pos x="57" y="319"/>
                </a:cxn>
                <a:cxn ang="0">
                  <a:pos x="0" y="319"/>
                </a:cxn>
                <a:cxn ang="0">
                  <a:pos x="0" y="0"/>
                </a:cxn>
              </a:cxnLst>
              <a:rect l="0" t="0" r="r" b="b"/>
              <a:pathLst>
                <a:path w="607" h="319">
                  <a:moveTo>
                    <a:pt x="0" y="0"/>
                  </a:moveTo>
                  <a:lnTo>
                    <a:pt x="57" y="0"/>
                  </a:lnTo>
                  <a:lnTo>
                    <a:pt x="57" y="155"/>
                  </a:lnTo>
                  <a:lnTo>
                    <a:pt x="550" y="155"/>
                  </a:lnTo>
                  <a:lnTo>
                    <a:pt x="550" y="106"/>
                  </a:lnTo>
                  <a:lnTo>
                    <a:pt x="607" y="106"/>
                  </a:lnTo>
                  <a:lnTo>
                    <a:pt x="607" y="319"/>
                  </a:lnTo>
                  <a:lnTo>
                    <a:pt x="550" y="319"/>
                  </a:lnTo>
                  <a:lnTo>
                    <a:pt x="550" y="248"/>
                  </a:lnTo>
                  <a:lnTo>
                    <a:pt x="57" y="248"/>
                  </a:lnTo>
                  <a:lnTo>
                    <a:pt x="57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9247188" y="4408488"/>
              <a:ext cx="246063" cy="76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9650413" y="4203700"/>
              <a:ext cx="246063" cy="2492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9" y="0"/>
                </a:cxn>
                <a:cxn ang="0">
                  <a:pos x="99" y="58"/>
                </a:cxn>
                <a:cxn ang="0">
                  <a:pos x="155" y="58"/>
                </a:cxn>
                <a:cxn ang="0">
                  <a:pos x="155" y="93"/>
                </a:cxn>
                <a:cxn ang="0">
                  <a:pos x="99" y="93"/>
                </a:cxn>
                <a:cxn ang="0">
                  <a:pos x="99" y="157"/>
                </a:cxn>
                <a:cxn ang="0">
                  <a:pos x="55" y="157"/>
                </a:cxn>
                <a:cxn ang="0">
                  <a:pos x="55" y="93"/>
                </a:cxn>
                <a:cxn ang="0">
                  <a:pos x="0" y="93"/>
                </a:cxn>
                <a:cxn ang="0">
                  <a:pos x="0" y="58"/>
                </a:cxn>
                <a:cxn ang="0">
                  <a:pos x="55" y="58"/>
                </a:cxn>
                <a:cxn ang="0">
                  <a:pos x="55" y="0"/>
                </a:cxn>
              </a:cxnLst>
              <a:rect l="0" t="0" r="r" b="b"/>
              <a:pathLst>
                <a:path w="155" h="157">
                  <a:moveTo>
                    <a:pt x="55" y="0"/>
                  </a:moveTo>
                  <a:lnTo>
                    <a:pt x="99" y="0"/>
                  </a:lnTo>
                  <a:lnTo>
                    <a:pt x="99" y="58"/>
                  </a:lnTo>
                  <a:lnTo>
                    <a:pt x="155" y="58"/>
                  </a:lnTo>
                  <a:lnTo>
                    <a:pt x="155" y="93"/>
                  </a:lnTo>
                  <a:lnTo>
                    <a:pt x="99" y="93"/>
                  </a:lnTo>
                  <a:lnTo>
                    <a:pt x="99" y="157"/>
                  </a:lnTo>
                  <a:lnTo>
                    <a:pt x="55" y="157"/>
                  </a:lnTo>
                  <a:lnTo>
                    <a:pt x="55" y="93"/>
                  </a:lnTo>
                  <a:lnTo>
                    <a:pt x="0" y="93"/>
                  </a:lnTo>
                  <a:lnTo>
                    <a:pt x="0" y="58"/>
                  </a:lnTo>
                  <a:lnTo>
                    <a:pt x="55" y="5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93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530275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Результати вірогідності Проекту</a:t>
            </a:r>
            <a:r>
              <a:rPr lang="lt-LT" sz="3200" dirty="0">
                <a:solidFill>
                  <a:srgbClr val="FDBB2D"/>
                </a:solidFill>
              </a:rPr>
              <a:t>*</a:t>
            </a:r>
            <a:endParaRPr lang="uk-UA" sz="3200" dirty="0">
              <a:solidFill>
                <a:srgbClr val="FDBB2D"/>
              </a:solidFill>
            </a:endParaRPr>
          </a:p>
        </p:txBody>
      </p:sp>
      <p:graphicFrame>
        <p:nvGraphicFramePr>
          <p:cNvPr id="4" name="Diagrama 19">
            <a:extLst>
              <a:ext uri="{FF2B5EF4-FFF2-40B4-BE49-F238E27FC236}">
                <a16:creationId xmlns:a16="http://schemas.microsoft.com/office/drawing/2014/main" id="{81C74DF6-37F3-4737-A812-E55DE4E04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987780"/>
              </p:ext>
            </p:extLst>
          </p:nvPr>
        </p:nvGraphicFramePr>
        <p:xfrm>
          <a:off x="1484951" y="2862321"/>
          <a:ext cx="8765200" cy="388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tačiakampis 3">
            <a:extLst>
              <a:ext uri="{FF2B5EF4-FFF2-40B4-BE49-F238E27FC236}">
                <a16:creationId xmlns:a16="http://schemas.microsoft.com/office/drawing/2014/main" id="{A58EB3EE-B388-476C-901A-77155E82C5F2}"/>
              </a:ext>
            </a:extLst>
          </p:cNvPr>
          <p:cNvSpPr/>
          <p:nvPr/>
        </p:nvSpPr>
        <p:spPr>
          <a:xfrm>
            <a:off x="1901807" y="1377214"/>
            <a:ext cx="101836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7">
              <a:lnSpc>
                <a:spcPct val="115000"/>
              </a:lnSpc>
            </a:pP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Результати модулювання показують, що існує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:</a:t>
            </a:r>
          </a:p>
          <a:p>
            <a:pPr marL="342900" indent="-342900" algn="just" defTabSz="1218987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80%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ймовірності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що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NPV(P)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буде позитивним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;</a:t>
            </a:r>
          </a:p>
          <a:p>
            <a:pPr marL="342900" indent="-342900" algn="just" defTabSz="1218987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35%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ймовірності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що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NPV(P)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дорівнюватиме  значенню між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10 619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та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28 434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тис грн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;</a:t>
            </a:r>
          </a:p>
          <a:p>
            <a:pPr marL="342900" indent="-342900" algn="just" defTabSz="1218987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65%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ймовірності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що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NPV (P)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перевищить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10 619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тис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.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грн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Stačiakampis 6">
            <a:extLst>
              <a:ext uri="{FF2B5EF4-FFF2-40B4-BE49-F238E27FC236}">
                <a16:creationId xmlns:a16="http://schemas.microsoft.com/office/drawing/2014/main" id="{A58EB3EE-B388-476C-901A-77155E82C5F2}"/>
              </a:ext>
            </a:extLst>
          </p:cNvPr>
          <p:cNvSpPr/>
          <p:nvPr/>
        </p:nvSpPr>
        <p:spPr>
          <a:xfrm>
            <a:off x="1901807" y="6462556"/>
            <a:ext cx="6369837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 panose="020F0502020204030204" pitchFamily="34" charset="0"/>
              </a:rPr>
              <a:t>* - Monte Carlo analysis</a:t>
            </a:r>
            <a:endParaRPr lang="lt-LT" sz="11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Аналіз сценарію Проекту </a:t>
            </a:r>
          </a:p>
        </p:txBody>
      </p:sp>
      <p:sp>
        <p:nvSpPr>
          <p:cNvPr id="4" name="Oval 3"/>
          <p:cNvSpPr/>
          <p:nvPr/>
        </p:nvSpPr>
        <p:spPr>
          <a:xfrm>
            <a:off x="6545033" y="1455835"/>
            <a:ext cx="1316195" cy="1182062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79478" y="1441660"/>
            <a:ext cx="1329087" cy="1196237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80169" y="1455836"/>
            <a:ext cx="1295338" cy="1182061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912929" y="1872020"/>
            <a:ext cx="564540" cy="335519"/>
          </a:xfrm>
          <a:custGeom>
            <a:avLst/>
            <a:gdLst>
              <a:gd name="T0" fmla="*/ 2712 w 5381"/>
              <a:gd name="T1" fmla="*/ 2856 h 3947"/>
              <a:gd name="T2" fmla="*/ 1755 w 5381"/>
              <a:gd name="T3" fmla="*/ 2102 h 3947"/>
              <a:gd name="T4" fmla="*/ 1024 w 5381"/>
              <a:gd name="T5" fmla="*/ 2288 h 3947"/>
              <a:gd name="T6" fmla="*/ 1579 w 5381"/>
              <a:gd name="T7" fmla="*/ 2897 h 3947"/>
              <a:gd name="T8" fmla="*/ 2160 w 5381"/>
              <a:gd name="T9" fmla="*/ 3381 h 3947"/>
              <a:gd name="T10" fmla="*/ 2606 w 5381"/>
              <a:gd name="T11" fmla="*/ 3697 h 3947"/>
              <a:gd name="T12" fmla="*/ 2875 w 5381"/>
              <a:gd name="T13" fmla="*/ 3664 h 3947"/>
              <a:gd name="T14" fmla="*/ 3349 w 5381"/>
              <a:gd name="T15" fmla="*/ 3324 h 3947"/>
              <a:gd name="T16" fmla="*/ 3937 w 5381"/>
              <a:gd name="T17" fmla="*/ 2818 h 3947"/>
              <a:gd name="T18" fmla="*/ 4472 w 5381"/>
              <a:gd name="T19" fmla="*/ 2195 h 3947"/>
              <a:gd name="T20" fmla="*/ 4031 w 5381"/>
              <a:gd name="T21" fmla="*/ 2010 h 3947"/>
              <a:gd name="T22" fmla="*/ 3559 w 5381"/>
              <a:gd name="T23" fmla="*/ 2044 h 3947"/>
              <a:gd name="T24" fmla="*/ 1468 w 5381"/>
              <a:gd name="T25" fmla="*/ 184 h 3947"/>
              <a:gd name="T26" fmla="*/ 963 w 5381"/>
              <a:gd name="T27" fmla="*/ 435 h 3947"/>
              <a:gd name="T28" fmla="*/ 676 w 5381"/>
              <a:gd name="T29" fmla="*/ 858 h 3947"/>
              <a:gd name="T30" fmla="*/ 650 w 5381"/>
              <a:gd name="T31" fmla="*/ 1539 h 3947"/>
              <a:gd name="T32" fmla="*/ 2056 w 5381"/>
              <a:gd name="T33" fmla="*/ 1164 h 3947"/>
              <a:gd name="T34" fmla="*/ 2189 w 5381"/>
              <a:gd name="T35" fmla="*/ 1189 h 3947"/>
              <a:gd name="T36" fmla="*/ 3264 w 5381"/>
              <a:gd name="T37" fmla="*/ 804 h 3947"/>
              <a:gd name="T38" fmla="*/ 3801 w 5381"/>
              <a:gd name="T39" fmla="*/ 1527 h 3947"/>
              <a:gd name="T40" fmla="*/ 3932 w 5381"/>
              <a:gd name="T41" fmla="*/ 1516 h 3947"/>
              <a:gd name="T42" fmla="*/ 4803 w 5381"/>
              <a:gd name="T43" fmla="*/ 1444 h 3947"/>
              <a:gd name="T44" fmla="*/ 4730 w 5381"/>
              <a:gd name="T45" fmla="*/ 795 h 3947"/>
              <a:gd name="T46" fmla="*/ 4410 w 5381"/>
              <a:gd name="T47" fmla="*/ 386 h 3947"/>
              <a:gd name="T48" fmla="*/ 3878 w 5381"/>
              <a:gd name="T49" fmla="*/ 173 h 3947"/>
              <a:gd name="T50" fmla="*/ 3184 w 5381"/>
              <a:gd name="T51" fmla="*/ 317 h 3947"/>
              <a:gd name="T52" fmla="*/ 2825 w 5381"/>
              <a:gd name="T53" fmla="*/ 508 h 3947"/>
              <a:gd name="T54" fmla="*/ 2705 w 5381"/>
              <a:gd name="T55" fmla="*/ 567 h 3947"/>
              <a:gd name="T56" fmla="*/ 2575 w 5381"/>
              <a:gd name="T57" fmla="*/ 489 h 3947"/>
              <a:gd name="T58" fmla="*/ 2170 w 5381"/>
              <a:gd name="T59" fmla="*/ 284 h 3947"/>
              <a:gd name="T60" fmla="*/ 1643 w 5381"/>
              <a:gd name="T61" fmla="*/ 0 h 3947"/>
              <a:gd name="T62" fmla="*/ 2320 w 5381"/>
              <a:gd name="T63" fmla="*/ 165 h 3947"/>
              <a:gd name="T64" fmla="*/ 2712 w 5381"/>
              <a:gd name="T65" fmla="*/ 379 h 3947"/>
              <a:gd name="T66" fmla="*/ 3105 w 5381"/>
              <a:gd name="T67" fmla="*/ 165 h 3947"/>
              <a:gd name="T68" fmla="*/ 3781 w 5381"/>
              <a:gd name="T69" fmla="*/ 0 h 3947"/>
              <a:gd name="T70" fmla="*/ 4402 w 5381"/>
              <a:gd name="T71" fmla="*/ 178 h 3947"/>
              <a:gd name="T72" fmla="*/ 4808 w 5381"/>
              <a:gd name="T73" fmla="*/ 597 h 3947"/>
              <a:gd name="T74" fmla="*/ 4973 w 5381"/>
              <a:gd name="T75" fmla="*/ 1074 h 3947"/>
              <a:gd name="T76" fmla="*/ 4913 w 5381"/>
              <a:gd name="T77" fmla="*/ 1683 h 3947"/>
              <a:gd name="T78" fmla="*/ 5368 w 5381"/>
              <a:gd name="T79" fmla="*/ 1928 h 3947"/>
              <a:gd name="T80" fmla="*/ 5300 w 5381"/>
              <a:gd name="T81" fmla="*/ 2051 h 3947"/>
              <a:gd name="T82" fmla="*/ 4408 w 5381"/>
              <a:gd name="T83" fmla="*/ 2560 h 3947"/>
              <a:gd name="T84" fmla="*/ 3829 w 5381"/>
              <a:gd name="T85" fmla="*/ 3147 h 3947"/>
              <a:gd name="T86" fmla="*/ 3256 w 5381"/>
              <a:gd name="T87" fmla="*/ 3607 h 3947"/>
              <a:gd name="T88" fmla="*/ 2839 w 5381"/>
              <a:gd name="T89" fmla="*/ 3885 h 3947"/>
              <a:gd name="T90" fmla="*/ 2725 w 5381"/>
              <a:gd name="T91" fmla="*/ 3947 h 3947"/>
              <a:gd name="T92" fmla="*/ 2585 w 5381"/>
              <a:gd name="T93" fmla="*/ 3878 h 3947"/>
              <a:gd name="T94" fmla="*/ 2160 w 5381"/>
              <a:gd name="T95" fmla="*/ 3592 h 3947"/>
              <a:gd name="T96" fmla="*/ 1613 w 5381"/>
              <a:gd name="T97" fmla="*/ 3144 h 3947"/>
              <a:gd name="T98" fmla="*/ 1076 w 5381"/>
              <a:gd name="T99" fmla="*/ 2606 h 3947"/>
              <a:gd name="T100" fmla="*/ 82 w 5381"/>
              <a:gd name="T101" fmla="*/ 2147 h 3947"/>
              <a:gd name="T102" fmla="*/ 16 w 5381"/>
              <a:gd name="T103" fmla="*/ 2017 h 3947"/>
              <a:gd name="T104" fmla="*/ 508 w 5381"/>
              <a:gd name="T105" fmla="*/ 1670 h 3947"/>
              <a:gd name="T106" fmla="*/ 452 w 5381"/>
              <a:gd name="T107" fmla="*/ 1071 h 3947"/>
              <a:gd name="T108" fmla="*/ 616 w 5381"/>
              <a:gd name="T109" fmla="*/ 597 h 3947"/>
              <a:gd name="T110" fmla="*/ 1022 w 5381"/>
              <a:gd name="T111" fmla="*/ 178 h 3947"/>
              <a:gd name="T112" fmla="*/ 1643 w 5381"/>
              <a:gd name="T113" fmla="*/ 0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81" h="3947">
                <a:moveTo>
                  <a:pt x="3264" y="1179"/>
                </a:moveTo>
                <a:lnTo>
                  <a:pt x="2794" y="2794"/>
                </a:lnTo>
                <a:lnTo>
                  <a:pt x="2782" y="2818"/>
                </a:lnTo>
                <a:lnTo>
                  <a:pt x="2764" y="2838"/>
                </a:lnTo>
                <a:lnTo>
                  <a:pt x="2743" y="2851"/>
                </a:lnTo>
                <a:lnTo>
                  <a:pt x="2717" y="2856"/>
                </a:lnTo>
                <a:lnTo>
                  <a:pt x="2712" y="2856"/>
                </a:lnTo>
                <a:lnTo>
                  <a:pt x="2692" y="2853"/>
                </a:lnTo>
                <a:lnTo>
                  <a:pt x="2674" y="2846"/>
                </a:lnTo>
                <a:lnTo>
                  <a:pt x="2658" y="2836"/>
                </a:lnTo>
                <a:lnTo>
                  <a:pt x="2643" y="2821"/>
                </a:lnTo>
                <a:lnTo>
                  <a:pt x="2635" y="2804"/>
                </a:lnTo>
                <a:lnTo>
                  <a:pt x="2098" y="1426"/>
                </a:lnTo>
                <a:lnTo>
                  <a:pt x="1755" y="2102"/>
                </a:lnTo>
                <a:lnTo>
                  <a:pt x="1740" y="2123"/>
                </a:lnTo>
                <a:lnTo>
                  <a:pt x="1723" y="2136"/>
                </a:lnTo>
                <a:lnTo>
                  <a:pt x="1701" y="2146"/>
                </a:lnTo>
                <a:lnTo>
                  <a:pt x="1678" y="2147"/>
                </a:lnTo>
                <a:lnTo>
                  <a:pt x="926" y="2147"/>
                </a:lnTo>
                <a:lnTo>
                  <a:pt x="957" y="2195"/>
                </a:lnTo>
                <a:lnTo>
                  <a:pt x="1024" y="2288"/>
                </a:lnTo>
                <a:lnTo>
                  <a:pt x="1096" y="2381"/>
                </a:lnTo>
                <a:lnTo>
                  <a:pt x="1171" y="2471"/>
                </a:lnTo>
                <a:lnTo>
                  <a:pt x="1249" y="2561"/>
                </a:lnTo>
                <a:lnTo>
                  <a:pt x="1329" y="2648"/>
                </a:lnTo>
                <a:lnTo>
                  <a:pt x="1411" y="2733"/>
                </a:lnTo>
                <a:lnTo>
                  <a:pt x="1494" y="2815"/>
                </a:lnTo>
                <a:lnTo>
                  <a:pt x="1579" y="2897"/>
                </a:lnTo>
                <a:lnTo>
                  <a:pt x="1664" y="2974"/>
                </a:lnTo>
                <a:lnTo>
                  <a:pt x="1749" y="3049"/>
                </a:lnTo>
                <a:lnTo>
                  <a:pt x="1834" y="3123"/>
                </a:lnTo>
                <a:lnTo>
                  <a:pt x="1918" y="3191"/>
                </a:lnTo>
                <a:lnTo>
                  <a:pt x="2000" y="3258"/>
                </a:lnTo>
                <a:lnTo>
                  <a:pt x="2082" y="3322"/>
                </a:lnTo>
                <a:lnTo>
                  <a:pt x="2160" y="3381"/>
                </a:lnTo>
                <a:lnTo>
                  <a:pt x="2235" y="3438"/>
                </a:lnTo>
                <a:lnTo>
                  <a:pt x="2309" y="3491"/>
                </a:lnTo>
                <a:lnTo>
                  <a:pt x="2377" y="3540"/>
                </a:lnTo>
                <a:lnTo>
                  <a:pt x="2441" y="3585"/>
                </a:lnTo>
                <a:lnTo>
                  <a:pt x="2501" y="3626"/>
                </a:lnTo>
                <a:lnTo>
                  <a:pt x="2557" y="3664"/>
                </a:lnTo>
                <a:lnTo>
                  <a:pt x="2606" y="3697"/>
                </a:lnTo>
                <a:lnTo>
                  <a:pt x="2650" y="3725"/>
                </a:lnTo>
                <a:lnTo>
                  <a:pt x="2687" y="3749"/>
                </a:lnTo>
                <a:lnTo>
                  <a:pt x="2717" y="3769"/>
                </a:lnTo>
                <a:lnTo>
                  <a:pt x="2746" y="3749"/>
                </a:lnTo>
                <a:lnTo>
                  <a:pt x="2782" y="3726"/>
                </a:lnTo>
                <a:lnTo>
                  <a:pt x="2826" y="3697"/>
                </a:lnTo>
                <a:lnTo>
                  <a:pt x="2875" y="3664"/>
                </a:lnTo>
                <a:lnTo>
                  <a:pt x="2929" y="3628"/>
                </a:lnTo>
                <a:lnTo>
                  <a:pt x="2990" y="3587"/>
                </a:lnTo>
                <a:lnTo>
                  <a:pt x="3055" y="3541"/>
                </a:lnTo>
                <a:lnTo>
                  <a:pt x="3123" y="3492"/>
                </a:lnTo>
                <a:lnTo>
                  <a:pt x="3195" y="3440"/>
                </a:lnTo>
                <a:lnTo>
                  <a:pt x="3270" y="3383"/>
                </a:lnTo>
                <a:lnTo>
                  <a:pt x="3349" y="3324"/>
                </a:lnTo>
                <a:lnTo>
                  <a:pt x="3430" y="3260"/>
                </a:lnTo>
                <a:lnTo>
                  <a:pt x="3514" y="3193"/>
                </a:lnTo>
                <a:lnTo>
                  <a:pt x="3597" y="3124"/>
                </a:lnTo>
                <a:lnTo>
                  <a:pt x="3682" y="3052"/>
                </a:lnTo>
                <a:lnTo>
                  <a:pt x="3767" y="2977"/>
                </a:lnTo>
                <a:lnTo>
                  <a:pt x="3852" y="2898"/>
                </a:lnTo>
                <a:lnTo>
                  <a:pt x="3937" y="2818"/>
                </a:lnTo>
                <a:lnTo>
                  <a:pt x="4020" y="2735"/>
                </a:lnTo>
                <a:lnTo>
                  <a:pt x="4101" y="2650"/>
                </a:lnTo>
                <a:lnTo>
                  <a:pt x="4181" y="2563"/>
                </a:lnTo>
                <a:lnTo>
                  <a:pt x="4258" y="2473"/>
                </a:lnTo>
                <a:lnTo>
                  <a:pt x="4333" y="2381"/>
                </a:lnTo>
                <a:lnTo>
                  <a:pt x="4405" y="2288"/>
                </a:lnTo>
                <a:lnTo>
                  <a:pt x="4472" y="2195"/>
                </a:lnTo>
                <a:lnTo>
                  <a:pt x="4518" y="2125"/>
                </a:lnTo>
                <a:lnTo>
                  <a:pt x="4563" y="2051"/>
                </a:lnTo>
                <a:lnTo>
                  <a:pt x="4103" y="2051"/>
                </a:lnTo>
                <a:lnTo>
                  <a:pt x="4082" y="2048"/>
                </a:lnTo>
                <a:lnTo>
                  <a:pt x="4062" y="2040"/>
                </a:lnTo>
                <a:lnTo>
                  <a:pt x="4044" y="2026"/>
                </a:lnTo>
                <a:lnTo>
                  <a:pt x="4031" y="2010"/>
                </a:lnTo>
                <a:lnTo>
                  <a:pt x="3863" y="1722"/>
                </a:lnTo>
                <a:lnTo>
                  <a:pt x="3664" y="2015"/>
                </a:lnTo>
                <a:lnTo>
                  <a:pt x="3646" y="2031"/>
                </a:lnTo>
                <a:lnTo>
                  <a:pt x="3626" y="2044"/>
                </a:lnTo>
                <a:lnTo>
                  <a:pt x="3603" y="2051"/>
                </a:lnTo>
                <a:lnTo>
                  <a:pt x="3581" y="2051"/>
                </a:lnTo>
                <a:lnTo>
                  <a:pt x="3559" y="2044"/>
                </a:lnTo>
                <a:lnTo>
                  <a:pt x="3540" y="2033"/>
                </a:lnTo>
                <a:lnTo>
                  <a:pt x="3525" y="2015"/>
                </a:lnTo>
                <a:lnTo>
                  <a:pt x="3515" y="1994"/>
                </a:lnTo>
                <a:lnTo>
                  <a:pt x="3264" y="1179"/>
                </a:lnTo>
                <a:close/>
                <a:moveTo>
                  <a:pt x="1647" y="170"/>
                </a:moveTo>
                <a:lnTo>
                  <a:pt x="1556" y="173"/>
                </a:lnTo>
                <a:lnTo>
                  <a:pt x="1468" y="184"/>
                </a:lnTo>
                <a:lnTo>
                  <a:pt x="1383" y="204"/>
                </a:lnTo>
                <a:lnTo>
                  <a:pt x="1303" y="229"/>
                </a:lnTo>
                <a:lnTo>
                  <a:pt x="1226" y="260"/>
                </a:lnTo>
                <a:lnTo>
                  <a:pt x="1154" y="297"/>
                </a:lnTo>
                <a:lnTo>
                  <a:pt x="1086" y="338"/>
                </a:lnTo>
                <a:lnTo>
                  <a:pt x="1022" y="386"/>
                </a:lnTo>
                <a:lnTo>
                  <a:pt x="963" y="435"/>
                </a:lnTo>
                <a:lnTo>
                  <a:pt x="908" y="489"/>
                </a:lnTo>
                <a:lnTo>
                  <a:pt x="857" y="546"/>
                </a:lnTo>
                <a:lnTo>
                  <a:pt x="811" y="606"/>
                </a:lnTo>
                <a:lnTo>
                  <a:pt x="771" y="667"/>
                </a:lnTo>
                <a:lnTo>
                  <a:pt x="735" y="731"/>
                </a:lnTo>
                <a:lnTo>
                  <a:pt x="704" y="795"/>
                </a:lnTo>
                <a:lnTo>
                  <a:pt x="676" y="858"/>
                </a:lnTo>
                <a:lnTo>
                  <a:pt x="655" y="922"/>
                </a:lnTo>
                <a:lnTo>
                  <a:pt x="632" y="1020"/>
                </a:lnTo>
                <a:lnTo>
                  <a:pt x="617" y="1120"/>
                </a:lnTo>
                <a:lnTo>
                  <a:pt x="612" y="1223"/>
                </a:lnTo>
                <a:lnTo>
                  <a:pt x="616" y="1326"/>
                </a:lnTo>
                <a:lnTo>
                  <a:pt x="629" y="1431"/>
                </a:lnTo>
                <a:lnTo>
                  <a:pt x="650" y="1539"/>
                </a:lnTo>
                <a:lnTo>
                  <a:pt x="679" y="1647"/>
                </a:lnTo>
                <a:lnTo>
                  <a:pt x="718" y="1757"/>
                </a:lnTo>
                <a:lnTo>
                  <a:pt x="767" y="1868"/>
                </a:lnTo>
                <a:lnTo>
                  <a:pt x="823" y="1979"/>
                </a:lnTo>
                <a:lnTo>
                  <a:pt x="1638" y="1979"/>
                </a:lnTo>
                <a:lnTo>
                  <a:pt x="2041" y="1184"/>
                </a:lnTo>
                <a:lnTo>
                  <a:pt x="2056" y="1164"/>
                </a:lnTo>
                <a:lnTo>
                  <a:pt x="2072" y="1150"/>
                </a:lnTo>
                <a:lnTo>
                  <a:pt x="2093" y="1141"/>
                </a:lnTo>
                <a:lnTo>
                  <a:pt x="2118" y="1138"/>
                </a:lnTo>
                <a:lnTo>
                  <a:pt x="2141" y="1141"/>
                </a:lnTo>
                <a:lnTo>
                  <a:pt x="2162" y="1153"/>
                </a:lnTo>
                <a:lnTo>
                  <a:pt x="2178" y="1169"/>
                </a:lnTo>
                <a:lnTo>
                  <a:pt x="2189" y="1189"/>
                </a:lnTo>
                <a:lnTo>
                  <a:pt x="2707" y="2512"/>
                </a:lnTo>
                <a:lnTo>
                  <a:pt x="3182" y="867"/>
                </a:lnTo>
                <a:lnTo>
                  <a:pt x="3192" y="847"/>
                </a:lnTo>
                <a:lnTo>
                  <a:pt x="3205" y="829"/>
                </a:lnTo>
                <a:lnTo>
                  <a:pt x="3223" y="816"/>
                </a:lnTo>
                <a:lnTo>
                  <a:pt x="3243" y="808"/>
                </a:lnTo>
                <a:lnTo>
                  <a:pt x="3264" y="804"/>
                </a:lnTo>
                <a:lnTo>
                  <a:pt x="3285" y="809"/>
                </a:lnTo>
                <a:lnTo>
                  <a:pt x="3306" y="819"/>
                </a:lnTo>
                <a:lnTo>
                  <a:pt x="3323" y="831"/>
                </a:lnTo>
                <a:lnTo>
                  <a:pt x="3337" y="847"/>
                </a:lnTo>
                <a:lnTo>
                  <a:pt x="3345" y="867"/>
                </a:lnTo>
                <a:lnTo>
                  <a:pt x="3628" y="1784"/>
                </a:lnTo>
                <a:lnTo>
                  <a:pt x="3801" y="1527"/>
                </a:lnTo>
                <a:lnTo>
                  <a:pt x="3814" y="1511"/>
                </a:lnTo>
                <a:lnTo>
                  <a:pt x="3832" y="1500"/>
                </a:lnTo>
                <a:lnTo>
                  <a:pt x="3852" y="1495"/>
                </a:lnTo>
                <a:lnTo>
                  <a:pt x="3873" y="1491"/>
                </a:lnTo>
                <a:lnTo>
                  <a:pt x="3896" y="1495"/>
                </a:lnTo>
                <a:lnTo>
                  <a:pt x="3915" y="1503"/>
                </a:lnTo>
                <a:lnTo>
                  <a:pt x="3932" y="1516"/>
                </a:lnTo>
                <a:lnTo>
                  <a:pt x="3945" y="1532"/>
                </a:lnTo>
                <a:lnTo>
                  <a:pt x="4154" y="1892"/>
                </a:lnTo>
                <a:lnTo>
                  <a:pt x="4657" y="1892"/>
                </a:lnTo>
                <a:lnTo>
                  <a:pt x="4706" y="1778"/>
                </a:lnTo>
                <a:lnTo>
                  <a:pt x="4748" y="1665"/>
                </a:lnTo>
                <a:lnTo>
                  <a:pt x="4779" y="1554"/>
                </a:lnTo>
                <a:lnTo>
                  <a:pt x="4803" y="1444"/>
                </a:lnTo>
                <a:lnTo>
                  <a:pt x="4817" y="1336"/>
                </a:lnTo>
                <a:lnTo>
                  <a:pt x="4821" y="1230"/>
                </a:lnTo>
                <a:lnTo>
                  <a:pt x="4817" y="1125"/>
                </a:lnTo>
                <a:lnTo>
                  <a:pt x="4802" y="1024"/>
                </a:lnTo>
                <a:lnTo>
                  <a:pt x="4779" y="922"/>
                </a:lnTo>
                <a:lnTo>
                  <a:pt x="4758" y="858"/>
                </a:lnTo>
                <a:lnTo>
                  <a:pt x="4730" y="795"/>
                </a:lnTo>
                <a:lnTo>
                  <a:pt x="4699" y="731"/>
                </a:lnTo>
                <a:lnTo>
                  <a:pt x="4661" y="667"/>
                </a:lnTo>
                <a:lnTo>
                  <a:pt x="4621" y="606"/>
                </a:lnTo>
                <a:lnTo>
                  <a:pt x="4575" y="546"/>
                </a:lnTo>
                <a:lnTo>
                  <a:pt x="4524" y="489"/>
                </a:lnTo>
                <a:lnTo>
                  <a:pt x="4469" y="435"/>
                </a:lnTo>
                <a:lnTo>
                  <a:pt x="4410" y="386"/>
                </a:lnTo>
                <a:lnTo>
                  <a:pt x="4345" y="338"/>
                </a:lnTo>
                <a:lnTo>
                  <a:pt x="4278" y="297"/>
                </a:lnTo>
                <a:lnTo>
                  <a:pt x="4204" y="260"/>
                </a:lnTo>
                <a:lnTo>
                  <a:pt x="4129" y="229"/>
                </a:lnTo>
                <a:lnTo>
                  <a:pt x="4049" y="204"/>
                </a:lnTo>
                <a:lnTo>
                  <a:pt x="3964" y="184"/>
                </a:lnTo>
                <a:lnTo>
                  <a:pt x="3878" y="173"/>
                </a:lnTo>
                <a:lnTo>
                  <a:pt x="3786" y="170"/>
                </a:lnTo>
                <a:lnTo>
                  <a:pt x="3677" y="175"/>
                </a:lnTo>
                <a:lnTo>
                  <a:pt x="3568" y="189"/>
                </a:lnTo>
                <a:lnTo>
                  <a:pt x="3456" y="215"/>
                </a:lnTo>
                <a:lnTo>
                  <a:pt x="3345" y="251"/>
                </a:lnTo>
                <a:lnTo>
                  <a:pt x="3262" y="284"/>
                </a:lnTo>
                <a:lnTo>
                  <a:pt x="3184" y="317"/>
                </a:lnTo>
                <a:lnTo>
                  <a:pt x="3112" y="348"/>
                </a:lnTo>
                <a:lnTo>
                  <a:pt x="3048" y="379"/>
                </a:lnTo>
                <a:lnTo>
                  <a:pt x="2990" y="410"/>
                </a:lnTo>
                <a:lnTo>
                  <a:pt x="2939" y="438"/>
                </a:lnTo>
                <a:lnTo>
                  <a:pt x="2893" y="464"/>
                </a:lnTo>
                <a:lnTo>
                  <a:pt x="2856" y="489"/>
                </a:lnTo>
                <a:lnTo>
                  <a:pt x="2825" y="508"/>
                </a:lnTo>
                <a:lnTo>
                  <a:pt x="2800" y="526"/>
                </a:lnTo>
                <a:lnTo>
                  <a:pt x="2782" y="538"/>
                </a:lnTo>
                <a:lnTo>
                  <a:pt x="2771" y="546"/>
                </a:lnTo>
                <a:lnTo>
                  <a:pt x="2767" y="549"/>
                </a:lnTo>
                <a:lnTo>
                  <a:pt x="2748" y="561"/>
                </a:lnTo>
                <a:lnTo>
                  <a:pt x="2727" y="567"/>
                </a:lnTo>
                <a:lnTo>
                  <a:pt x="2705" y="567"/>
                </a:lnTo>
                <a:lnTo>
                  <a:pt x="2686" y="561"/>
                </a:lnTo>
                <a:lnTo>
                  <a:pt x="2666" y="549"/>
                </a:lnTo>
                <a:lnTo>
                  <a:pt x="2661" y="546"/>
                </a:lnTo>
                <a:lnTo>
                  <a:pt x="2650" y="538"/>
                </a:lnTo>
                <a:lnTo>
                  <a:pt x="2632" y="526"/>
                </a:lnTo>
                <a:lnTo>
                  <a:pt x="2606" y="508"/>
                </a:lnTo>
                <a:lnTo>
                  <a:pt x="2575" y="489"/>
                </a:lnTo>
                <a:lnTo>
                  <a:pt x="2536" y="464"/>
                </a:lnTo>
                <a:lnTo>
                  <a:pt x="2492" y="438"/>
                </a:lnTo>
                <a:lnTo>
                  <a:pt x="2439" y="410"/>
                </a:lnTo>
                <a:lnTo>
                  <a:pt x="2382" y="379"/>
                </a:lnTo>
                <a:lnTo>
                  <a:pt x="2318" y="348"/>
                </a:lnTo>
                <a:lnTo>
                  <a:pt x="2247" y="317"/>
                </a:lnTo>
                <a:lnTo>
                  <a:pt x="2170" y="284"/>
                </a:lnTo>
                <a:lnTo>
                  <a:pt x="2087" y="251"/>
                </a:lnTo>
                <a:lnTo>
                  <a:pt x="1998" y="224"/>
                </a:lnTo>
                <a:lnTo>
                  <a:pt x="1910" y="201"/>
                </a:lnTo>
                <a:lnTo>
                  <a:pt x="1822" y="183"/>
                </a:lnTo>
                <a:lnTo>
                  <a:pt x="1734" y="173"/>
                </a:lnTo>
                <a:lnTo>
                  <a:pt x="1647" y="170"/>
                </a:lnTo>
                <a:close/>
                <a:moveTo>
                  <a:pt x="1643" y="0"/>
                </a:moveTo>
                <a:lnTo>
                  <a:pt x="1739" y="4"/>
                </a:lnTo>
                <a:lnTo>
                  <a:pt x="1837" y="14"/>
                </a:lnTo>
                <a:lnTo>
                  <a:pt x="1936" y="34"/>
                </a:lnTo>
                <a:lnTo>
                  <a:pt x="2038" y="60"/>
                </a:lnTo>
                <a:lnTo>
                  <a:pt x="2139" y="93"/>
                </a:lnTo>
                <a:lnTo>
                  <a:pt x="2234" y="129"/>
                </a:lnTo>
                <a:lnTo>
                  <a:pt x="2320" y="165"/>
                </a:lnTo>
                <a:lnTo>
                  <a:pt x="2400" y="201"/>
                </a:lnTo>
                <a:lnTo>
                  <a:pt x="2470" y="237"/>
                </a:lnTo>
                <a:lnTo>
                  <a:pt x="2534" y="269"/>
                </a:lnTo>
                <a:lnTo>
                  <a:pt x="2591" y="302"/>
                </a:lnTo>
                <a:lnTo>
                  <a:pt x="2638" y="332"/>
                </a:lnTo>
                <a:lnTo>
                  <a:pt x="2679" y="358"/>
                </a:lnTo>
                <a:lnTo>
                  <a:pt x="2712" y="379"/>
                </a:lnTo>
                <a:lnTo>
                  <a:pt x="2745" y="358"/>
                </a:lnTo>
                <a:lnTo>
                  <a:pt x="2785" y="332"/>
                </a:lnTo>
                <a:lnTo>
                  <a:pt x="2834" y="302"/>
                </a:lnTo>
                <a:lnTo>
                  <a:pt x="2890" y="269"/>
                </a:lnTo>
                <a:lnTo>
                  <a:pt x="2954" y="237"/>
                </a:lnTo>
                <a:lnTo>
                  <a:pt x="3025" y="201"/>
                </a:lnTo>
                <a:lnTo>
                  <a:pt x="3105" y="165"/>
                </a:lnTo>
                <a:lnTo>
                  <a:pt x="3190" y="129"/>
                </a:lnTo>
                <a:lnTo>
                  <a:pt x="3285" y="93"/>
                </a:lnTo>
                <a:lnTo>
                  <a:pt x="3385" y="60"/>
                </a:lnTo>
                <a:lnTo>
                  <a:pt x="3486" y="34"/>
                </a:lnTo>
                <a:lnTo>
                  <a:pt x="3584" y="14"/>
                </a:lnTo>
                <a:lnTo>
                  <a:pt x="3682" y="4"/>
                </a:lnTo>
                <a:lnTo>
                  <a:pt x="3781" y="0"/>
                </a:lnTo>
                <a:lnTo>
                  <a:pt x="3881" y="4"/>
                </a:lnTo>
                <a:lnTo>
                  <a:pt x="3977" y="16"/>
                </a:lnTo>
                <a:lnTo>
                  <a:pt x="4070" y="36"/>
                </a:lnTo>
                <a:lnTo>
                  <a:pt x="4160" y="62"/>
                </a:lnTo>
                <a:lnTo>
                  <a:pt x="4245" y="96"/>
                </a:lnTo>
                <a:lnTo>
                  <a:pt x="4325" y="134"/>
                </a:lnTo>
                <a:lnTo>
                  <a:pt x="4402" y="178"/>
                </a:lnTo>
                <a:lnTo>
                  <a:pt x="4474" y="227"/>
                </a:lnTo>
                <a:lnTo>
                  <a:pt x="4541" y="281"/>
                </a:lnTo>
                <a:lnTo>
                  <a:pt x="4604" y="338"/>
                </a:lnTo>
                <a:lnTo>
                  <a:pt x="4661" y="399"/>
                </a:lnTo>
                <a:lnTo>
                  <a:pt x="4715" y="463"/>
                </a:lnTo>
                <a:lnTo>
                  <a:pt x="4764" y="530"/>
                </a:lnTo>
                <a:lnTo>
                  <a:pt x="4808" y="597"/>
                </a:lnTo>
                <a:lnTo>
                  <a:pt x="4848" y="665"/>
                </a:lnTo>
                <a:lnTo>
                  <a:pt x="4880" y="736"/>
                </a:lnTo>
                <a:lnTo>
                  <a:pt x="4910" y="806"/>
                </a:lnTo>
                <a:lnTo>
                  <a:pt x="4932" y="876"/>
                </a:lnTo>
                <a:lnTo>
                  <a:pt x="4949" y="939"/>
                </a:lnTo>
                <a:lnTo>
                  <a:pt x="4963" y="1004"/>
                </a:lnTo>
                <a:lnTo>
                  <a:pt x="4973" y="1074"/>
                </a:lnTo>
                <a:lnTo>
                  <a:pt x="4981" y="1150"/>
                </a:lnTo>
                <a:lnTo>
                  <a:pt x="4983" y="1228"/>
                </a:lnTo>
                <a:lnTo>
                  <a:pt x="4981" y="1312"/>
                </a:lnTo>
                <a:lnTo>
                  <a:pt x="4973" y="1398"/>
                </a:lnTo>
                <a:lnTo>
                  <a:pt x="4960" y="1490"/>
                </a:lnTo>
                <a:lnTo>
                  <a:pt x="4941" y="1585"/>
                </a:lnTo>
                <a:lnTo>
                  <a:pt x="4913" y="1683"/>
                </a:lnTo>
                <a:lnTo>
                  <a:pt x="4879" y="1786"/>
                </a:lnTo>
                <a:lnTo>
                  <a:pt x="4835" y="1892"/>
                </a:lnTo>
                <a:lnTo>
                  <a:pt x="5290" y="1892"/>
                </a:lnTo>
                <a:lnTo>
                  <a:pt x="5313" y="1894"/>
                </a:lnTo>
                <a:lnTo>
                  <a:pt x="5334" y="1902"/>
                </a:lnTo>
                <a:lnTo>
                  <a:pt x="5354" y="1914"/>
                </a:lnTo>
                <a:lnTo>
                  <a:pt x="5368" y="1928"/>
                </a:lnTo>
                <a:lnTo>
                  <a:pt x="5378" y="1946"/>
                </a:lnTo>
                <a:lnTo>
                  <a:pt x="5381" y="1969"/>
                </a:lnTo>
                <a:lnTo>
                  <a:pt x="5378" y="1995"/>
                </a:lnTo>
                <a:lnTo>
                  <a:pt x="5367" y="2018"/>
                </a:lnTo>
                <a:lnTo>
                  <a:pt x="5349" y="2035"/>
                </a:lnTo>
                <a:lnTo>
                  <a:pt x="5326" y="2046"/>
                </a:lnTo>
                <a:lnTo>
                  <a:pt x="5300" y="2051"/>
                </a:lnTo>
                <a:lnTo>
                  <a:pt x="4763" y="2051"/>
                </a:lnTo>
                <a:lnTo>
                  <a:pt x="4720" y="2128"/>
                </a:lnTo>
                <a:lnTo>
                  <a:pt x="4673" y="2205"/>
                </a:lnTo>
                <a:lnTo>
                  <a:pt x="4621" y="2282"/>
                </a:lnTo>
                <a:lnTo>
                  <a:pt x="4554" y="2375"/>
                </a:lnTo>
                <a:lnTo>
                  <a:pt x="4482" y="2468"/>
                </a:lnTo>
                <a:lnTo>
                  <a:pt x="4408" y="2560"/>
                </a:lnTo>
                <a:lnTo>
                  <a:pt x="4330" y="2650"/>
                </a:lnTo>
                <a:lnTo>
                  <a:pt x="4252" y="2738"/>
                </a:lnTo>
                <a:lnTo>
                  <a:pt x="4168" y="2823"/>
                </a:lnTo>
                <a:lnTo>
                  <a:pt x="4085" y="2908"/>
                </a:lnTo>
                <a:lnTo>
                  <a:pt x="4000" y="2990"/>
                </a:lnTo>
                <a:lnTo>
                  <a:pt x="3915" y="3070"/>
                </a:lnTo>
                <a:lnTo>
                  <a:pt x="3829" y="3147"/>
                </a:lnTo>
                <a:lnTo>
                  <a:pt x="3744" y="3222"/>
                </a:lnTo>
                <a:lnTo>
                  <a:pt x="3657" y="3293"/>
                </a:lnTo>
                <a:lnTo>
                  <a:pt x="3574" y="3363"/>
                </a:lnTo>
                <a:lnTo>
                  <a:pt x="3491" y="3428"/>
                </a:lnTo>
                <a:lnTo>
                  <a:pt x="3409" y="3491"/>
                </a:lnTo>
                <a:lnTo>
                  <a:pt x="3331" y="3551"/>
                </a:lnTo>
                <a:lnTo>
                  <a:pt x="3256" y="3607"/>
                </a:lnTo>
                <a:lnTo>
                  <a:pt x="3182" y="3659"/>
                </a:lnTo>
                <a:lnTo>
                  <a:pt x="3114" y="3707"/>
                </a:lnTo>
                <a:lnTo>
                  <a:pt x="3048" y="3751"/>
                </a:lnTo>
                <a:lnTo>
                  <a:pt x="2990" y="3792"/>
                </a:lnTo>
                <a:lnTo>
                  <a:pt x="2934" y="3828"/>
                </a:lnTo>
                <a:lnTo>
                  <a:pt x="2883" y="3859"/>
                </a:lnTo>
                <a:lnTo>
                  <a:pt x="2839" y="3885"/>
                </a:lnTo>
                <a:lnTo>
                  <a:pt x="2802" y="3908"/>
                </a:lnTo>
                <a:lnTo>
                  <a:pt x="2771" y="3926"/>
                </a:lnTo>
                <a:lnTo>
                  <a:pt x="2748" y="3937"/>
                </a:lnTo>
                <a:lnTo>
                  <a:pt x="2748" y="3942"/>
                </a:lnTo>
                <a:lnTo>
                  <a:pt x="2732" y="3942"/>
                </a:lnTo>
                <a:lnTo>
                  <a:pt x="2728" y="3945"/>
                </a:lnTo>
                <a:lnTo>
                  <a:pt x="2725" y="3947"/>
                </a:lnTo>
                <a:lnTo>
                  <a:pt x="2723" y="3947"/>
                </a:lnTo>
                <a:lnTo>
                  <a:pt x="2722" y="3947"/>
                </a:lnTo>
                <a:lnTo>
                  <a:pt x="2722" y="3942"/>
                </a:lnTo>
                <a:lnTo>
                  <a:pt x="2697" y="3934"/>
                </a:lnTo>
                <a:lnTo>
                  <a:pt x="2665" y="3921"/>
                </a:lnTo>
                <a:lnTo>
                  <a:pt x="2629" y="3903"/>
                </a:lnTo>
                <a:lnTo>
                  <a:pt x="2585" y="3878"/>
                </a:lnTo>
                <a:lnTo>
                  <a:pt x="2537" y="3850"/>
                </a:lnTo>
                <a:lnTo>
                  <a:pt x="2483" y="3818"/>
                </a:lnTo>
                <a:lnTo>
                  <a:pt x="2426" y="3780"/>
                </a:lnTo>
                <a:lnTo>
                  <a:pt x="2366" y="3739"/>
                </a:lnTo>
                <a:lnTo>
                  <a:pt x="2301" y="3693"/>
                </a:lnTo>
                <a:lnTo>
                  <a:pt x="2232" y="3644"/>
                </a:lnTo>
                <a:lnTo>
                  <a:pt x="2160" y="3592"/>
                </a:lnTo>
                <a:lnTo>
                  <a:pt x="2087" y="3536"/>
                </a:lnTo>
                <a:lnTo>
                  <a:pt x="2010" y="3477"/>
                </a:lnTo>
                <a:lnTo>
                  <a:pt x="1933" y="3415"/>
                </a:lnTo>
                <a:lnTo>
                  <a:pt x="1855" y="3352"/>
                </a:lnTo>
                <a:lnTo>
                  <a:pt x="1775" y="3284"/>
                </a:lnTo>
                <a:lnTo>
                  <a:pt x="1693" y="3216"/>
                </a:lnTo>
                <a:lnTo>
                  <a:pt x="1613" y="3144"/>
                </a:lnTo>
                <a:lnTo>
                  <a:pt x="1533" y="3070"/>
                </a:lnTo>
                <a:lnTo>
                  <a:pt x="1453" y="2997"/>
                </a:lnTo>
                <a:lnTo>
                  <a:pt x="1373" y="2920"/>
                </a:lnTo>
                <a:lnTo>
                  <a:pt x="1296" y="2843"/>
                </a:lnTo>
                <a:lnTo>
                  <a:pt x="1220" y="2764"/>
                </a:lnTo>
                <a:lnTo>
                  <a:pt x="1146" y="2686"/>
                </a:lnTo>
                <a:lnTo>
                  <a:pt x="1076" y="2606"/>
                </a:lnTo>
                <a:lnTo>
                  <a:pt x="1007" y="2527"/>
                </a:lnTo>
                <a:lnTo>
                  <a:pt x="942" y="2447"/>
                </a:lnTo>
                <a:lnTo>
                  <a:pt x="882" y="2367"/>
                </a:lnTo>
                <a:lnTo>
                  <a:pt x="823" y="2287"/>
                </a:lnTo>
                <a:lnTo>
                  <a:pt x="774" y="2218"/>
                </a:lnTo>
                <a:lnTo>
                  <a:pt x="731" y="2147"/>
                </a:lnTo>
                <a:lnTo>
                  <a:pt x="82" y="2147"/>
                </a:lnTo>
                <a:lnTo>
                  <a:pt x="56" y="2144"/>
                </a:lnTo>
                <a:lnTo>
                  <a:pt x="33" y="2133"/>
                </a:lnTo>
                <a:lnTo>
                  <a:pt x="16" y="2115"/>
                </a:lnTo>
                <a:lnTo>
                  <a:pt x="5" y="2092"/>
                </a:lnTo>
                <a:lnTo>
                  <a:pt x="0" y="2066"/>
                </a:lnTo>
                <a:lnTo>
                  <a:pt x="5" y="2040"/>
                </a:lnTo>
                <a:lnTo>
                  <a:pt x="16" y="2017"/>
                </a:lnTo>
                <a:lnTo>
                  <a:pt x="33" y="2000"/>
                </a:lnTo>
                <a:lnTo>
                  <a:pt x="56" y="1989"/>
                </a:lnTo>
                <a:lnTo>
                  <a:pt x="82" y="1984"/>
                </a:lnTo>
                <a:lnTo>
                  <a:pt x="635" y="1984"/>
                </a:lnTo>
                <a:lnTo>
                  <a:pt x="583" y="1876"/>
                </a:lnTo>
                <a:lnTo>
                  <a:pt x="542" y="1771"/>
                </a:lnTo>
                <a:lnTo>
                  <a:pt x="508" y="1670"/>
                </a:lnTo>
                <a:lnTo>
                  <a:pt x="482" y="1573"/>
                </a:lnTo>
                <a:lnTo>
                  <a:pt x="462" y="1478"/>
                </a:lnTo>
                <a:lnTo>
                  <a:pt x="451" y="1390"/>
                </a:lnTo>
                <a:lnTo>
                  <a:pt x="442" y="1303"/>
                </a:lnTo>
                <a:lnTo>
                  <a:pt x="441" y="1222"/>
                </a:lnTo>
                <a:lnTo>
                  <a:pt x="444" y="1145"/>
                </a:lnTo>
                <a:lnTo>
                  <a:pt x="452" y="1071"/>
                </a:lnTo>
                <a:lnTo>
                  <a:pt x="462" y="1002"/>
                </a:lnTo>
                <a:lnTo>
                  <a:pt x="475" y="937"/>
                </a:lnTo>
                <a:lnTo>
                  <a:pt x="491" y="876"/>
                </a:lnTo>
                <a:lnTo>
                  <a:pt x="514" y="806"/>
                </a:lnTo>
                <a:lnTo>
                  <a:pt x="542" y="736"/>
                </a:lnTo>
                <a:lnTo>
                  <a:pt x="576" y="665"/>
                </a:lnTo>
                <a:lnTo>
                  <a:pt x="616" y="597"/>
                </a:lnTo>
                <a:lnTo>
                  <a:pt x="660" y="530"/>
                </a:lnTo>
                <a:lnTo>
                  <a:pt x="707" y="463"/>
                </a:lnTo>
                <a:lnTo>
                  <a:pt x="761" y="399"/>
                </a:lnTo>
                <a:lnTo>
                  <a:pt x="820" y="338"/>
                </a:lnTo>
                <a:lnTo>
                  <a:pt x="883" y="281"/>
                </a:lnTo>
                <a:lnTo>
                  <a:pt x="950" y="227"/>
                </a:lnTo>
                <a:lnTo>
                  <a:pt x="1022" y="178"/>
                </a:lnTo>
                <a:lnTo>
                  <a:pt x="1099" y="134"/>
                </a:lnTo>
                <a:lnTo>
                  <a:pt x="1179" y="96"/>
                </a:lnTo>
                <a:lnTo>
                  <a:pt x="1264" y="62"/>
                </a:lnTo>
                <a:lnTo>
                  <a:pt x="1352" y="36"/>
                </a:lnTo>
                <a:lnTo>
                  <a:pt x="1445" y="16"/>
                </a:lnTo>
                <a:lnTo>
                  <a:pt x="1541" y="4"/>
                </a:lnTo>
                <a:lnTo>
                  <a:pt x="1643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36695" y="1858250"/>
            <a:ext cx="485600" cy="393190"/>
            <a:chOff x="-7300913" y="-149225"/>
            <a:chExt cx="5207000" cy="5203825"/>
          </a:xfrm>
          <a:solidFill>
            <a:sysClr val="window" lastClr="FFFFFF"/>
          </a:solidFill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-3133725" y="227013"/>
              <a:ext cx="488950" cy="490538"/>
            </a:xfrm>
            <a:custGeom>
              <a:avLst/>
              <a:gdLst>
                <a:gd name="T0" fmla="*/ 115 w 616"/>
                <a:gd name="T1" fmla="*/ 0 h 618"/>
                <a:gd name="T2" fmla="*/ 145 w 616"/>
                <a:gd name="T3" fmla="*/ 6 h 618"/>
                <a:gd name="T4" fmla="*/ 223 w 616"/>
                <a:gd name="T5" fmla="*/ 40 h 618"/>
                <a:gd name="T6" fmla="*/ 299 w 616"/>
                <a:gd name="T7" fmla="*/ 82 h 618"/>
                <a:gd name="T8" fmla="*/ 367 w 616"/>
                <a:gd name="T9" fmla="*/ 132 h 618"/>
                <a:gd name="T10" fmla="*/ 430 w 616"/>
                <a:gd name="T11" fmla="*/ 188 h 618"/>
                <a:gd name="T12" fmla="*/ 486 w 616"/>
                <a:gd name="T13" fmla="*/ 250 h 618"/>
                <a:gd name="T14" fmla="*/ 536 w 616"/>
                <a:gd name="T15" fmla="*/ 319 h 618"/>
                <a:gd name="T16" fmla="*/ 576 w 616"/>
                <a:gd name="T17" fmla="*/ 393 h 618"/>
                <a:gd name="T18" fmla="*/ 610 w 616"/>
                <a:gd name="T19" fmla="*/ 473 h 618"/>
                <a:gd name="T20" fmla="*/ 616 w 616"/>
                <a:gd name="T21" fmla="*/ 501 h 618"/>
                <a:gd name="T22" fmla="*/ 614 w 616"/>
                <a:gd name="T23" fmla="*/ 531 h 618"/>
                <a:gd name="T24" fmla="*/ 606 w 616"/>
                <a:gd name="T25" fmla="*/ 557 h 618"/>
                <a:gd name="T26" fmla="*/ 590 w 616"/>
                <a:gd name="T27" fmla="*/ 580 h 618"/>
                <a:gd name="T28" fmla="*/ 570 w 616"/>
                <a:gd name="T29" fmla="*/ 598 h 618"/>
                <a:gd name="T30" fmla="*/ 544 w 616"/>
                <a:gd name="T31" fmla="*/ 612 h 618"/>
                <a:gd name="T32" fmla="*/ 506 w 616"/>
                <a:gd name="T33" fmla="*/ 618 h 618"/>
                <a:gd name="T34" fmla="*/ 480 w 616"/>
                <a:gd name="T35" fmla="*/ 616 h 618"/>
                <a:gd name="T36" fmla="*/ 456 w 616"/>
                <a:gd name="T37" fmla="*/ 606 h 618"/>
                <a:gd name="T38" fmla="*/ 434 w 616"/>
                <a:gd name="T39" fmla="*/ 590 h 618"/>
                <a:gd name="T40" fmla="*/ 416 w 616"/>
                <a:gd name="T41" fmla="*/ 570 h 618"/>
                <a:gd name="T42" fmla="*/ 404 w 616"/>
                <a:gd name="T43" fmla="*/ 547 h 618"/>
                <a:gd name="T44" fmla="*/ 377 w 616"/>
                <a:gd name="T45" fmla="*/ 483 h 618"/>
                <a:gd name="T46" fmla="*/ 341 w 616"/>
                <a:gd name="T47" fmla="*/ 423 h 618"/>
                <a:gd name="T48" fmla="*/ 299 w 616"/>
                <a:gd name="T49" fmla="*/ 367 h 618"/>
                <a:gd name="T50" fmla="*/ 249 w 616"/>
                <a:gd name="T51" fmla="*/ 319 h 618"/>
                <a:gd name="T52" fmla="*/ 195 w 616"/>
                <a:gd name="T53" fmla="*/ 275 h 618"/>
                <a:gd name="T54" fmla="*/ 135 w 616"/>
                <a:gd name="T55" fmla="*/ 242 h 618"/>
                <a:gd name="T56" fmla="*/ 71 w 616"/>
                <a:gd name="T57" fmla="*/ 214 h 618"/>
                <a:gd name="T58" fmla="*/ 45 w 616"/>
                <a:gd name="T59" fmla="*/ 200 h 618"/>
                <a:gd name="T60" fmla="*/ 24 w 616"/>
                <a:gd name="T61" fmla="*/ 180 h 618"/>
                <a:gd name="T62" fmla="*/ 10 w 616"/>
                <a:gd name="T63" fmla="*/ 158 h 618"/>
                <a:gd name="T64" fmla="*/ 0 w 616"/>
                <a:gd name="T65" fmla="*/ 130 h 618"/>
                <a:gd name="T66" fmla="*/ 0 w 616"/>
                <a:gd name="T67" fmla="*/ 102 h 618"/>
                <a:gd name="T68" fmla="*/ 6 w 616"/>
                <a:gd name="T69" fmla="*/ 74 h 618"/>
                <a:gd name="T70" fmla="*/ 18 w 616"/>
                <a:gd name="T71" fmla="*/ 48 h 618"/>
                <a:gd name="T72" fmla="*/ 38 w 616"/>
                <a:gd name="T73" fmla="*/ 26 h 618"/>
                <a:gd name="T74" fmla="*/ 61 w 616"/>
                <a:gd name="T75" fmla="*/ 12 h 618"/>
                <a:gd name="T76" fmla="*/ 87 w 616"/>
                <a:gd name="T77" fmla="*/ 2 h 618"/>
                <a:gd name="T78" fmla="*/ 115 w 616"/>
                <a:gd name="T7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18">
                  <a:moveTo>
                    <a:pt x="115" y="0"/>
                  </a:moveTo>
                  <a:lnTo>
                    <a:pt x="145" y="6"/>
                  </a:lnTo>
                  <a:lnTo>
                    <a:pt x="223" y="40"/>
                  </a:lnTo>
                  <a:lnTo>
                    <a:pt x="299" y="82"/>
                  </a:lnTo>
                  <a:lnTo>
                    <a:pt x="367" y="132"/>
                  </a:lnTo>
                  <a:lnTo>
                    <a:pt x="430" y="188"/>
                  </a:lnTo>
                  <a:lnTo>
                    <a:pt x="486" y="250"/>
                  </a:lnTo>
                  <a:lnTo>
                    <a:pt x="536" y="319"/>
                  </a:lnTo>
                  <a:lnTo>
                    <a:pt x="576" y="393"/>
                  </a:lnTo>
                  <a:lnTo>
                    <a:pt x="610" y="473"/>
                  </a:lnTo>
                  <a:lnTo>
                    <a:pt x="616" y="501"/>
                  </a:lnTo>
                  <a:lnTo>
                    <a:pt x="614" y="531"/>
                  </a:lnTo>
                  <a:lnTo>
                    <a:pt x="606" y="557"/>
                  </a:lnTo>
                  <a:lnTo>
                    <a:pt x="590" y="580"/>
                  </a:lnTo>
                  <a:lnTo>
                    <a:pt x="570" y="598"/>
                  </a:lnTo>
                  <a:lnTo>
                    <a:pt x="544" y="612"/>
                  </a:lnTo>
                  <a:lnTo>
                    <a:pt x="506" y="618"/>
                  </a:lnTo>
                  <a:lnTo>
                    <a:pt x="480" y="616"/>
                  </a:lnTo>
                  <a:lnTo>
                    <a:pt x="456" y="606"/>
                  </a:lnTo>
                  <a:lnTo>
                    <a:pt x="434" y="590"/>
                  </a:lnTo>
                  <a:lnTo>
                    <a:pt x="416" y="570"/>
                  </a:lnTo>
                  <a:lnTo>
                    <a:pt x="404" y="547"/>
                  </a:lnTo>
                  <a:lnTo>
                    <a:pt x="377" y="483"/>
                  </a:lnTo>
                  <a:lnTo>
                    <a:pt x="341" y="423"/>
                  </a:lnTo>
                  <a:lnTo>
                    <a:pt x="299" y="367"/>
                  </a:lnTo>
                  <a:lnTo>
                    <a:pt x="249" y="319"/>
                  </a:lnTo>
                  <a:lnTo>
                    <a:pt x="195" y="275"/>
                  </a:lnTo>
                  <a:lnTo>
                    <a:pt x="135" y="242"/>
                  </a:lnTo>
                  <a:lnTo>
                    <a:pt x="71" y="214"/>
                  </a:lnTo>
                  <a:lnTo>
                    <a:pt x="45" y="200"/>
                  </a:lnTo>
                  <a:lnTo>
                    <a:pt x="24" y="180"/>
                  </a:lnTo>
                  <a:lnTo>
                    <a:pt x="10" y="158"/>
                  </a:lnTo>
                  <a:lnTo>
                    <a:pt x="0" y="130"/>
                  </a:lnTo>
                  <a:lnTo>
                    <a:pt x="0" y="102"/>
                  </a:lnTo>
                  <a:lnTo>
                    <a:pt x="6" y="74"/>
                  </a:lnTo>
                  <a:lnTo>
                    <a:pt x="18" y="48"/>
                  </a:lnTo>
                  <a:lnTo>
                    <a:pt x="38" y="26"/>
                  </a:lnTo>
                  <a:lnTo>
                    <a:pt x="61" y="12"/>
                  </a:lnTo>
                  <a:lnTo>
                    <a:pt x="87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-5391150" y="-149225"/>
              <a:ext cx="3122613" cy="2949575"/>
            </a:xfrm>
            <a:custGeom>
              <a:avLst/>
              <a:gdLst>
                <a:gd name="T0" fmla="*/ 1496 w 3936"/>
                <a:gd name="T1" fmla="*/ 36 h 3716"/>
                <a:gd name="T2" fmla="*/ 1730 w 3936"/>
                <a:gd name="T3" fmla="*/ 136 h 3716"/>
                <a:gd name="T4" fmla="*/ 1742 w 3936"/>
                <a:gd name="T5" fmla="*/ 245 h 3716"/>
                <a:gd name="T6" fmla="*/ 1654 w 3936"/>
                <a:gd name="T7" fmla="*/ 309 h 3716"/>
                <a:gd name="T8" fmla="*/ 1405 w 3936"/>
                <a:gd name="T9" fmla="*/ 239 h 3716"/>
                <a:gd name="T10" fmla="*/ 992 w 3936"/>
                <a:gd name="T11" fmla="*/ 241 h 3716"/>
                <a:gd name="T12" fmla="*/ 623 w 3936"/>
                <a:gd name="T13" fmla="*/ 409 h 3716"/>
                <a:gd name="T14" fmla="*/ 353 w 3936"/>
                <a:gd name="T15" fmla="*/ 706 h 3716"/>
                <a:gd name="T16" fmla="*/ 224 w 3936"/>
                <a:gd name="T17" fmla="*/ 1094 h 3716"/>
                <a:gd name="T18" fmla="*/ 262 w 3936"/>
                <a:gd name="T19" fmla="*/ 1513 h 3716"/>
                <a:gd name="T20" fmla="*/ 449 w 3936"/>
                <a:gd name="T21" fmla="*/ 1981 h 3716"/>
                <a:gd name="T22" fmla="*/ 776 w 3936"/>
                <a:gd name="T23" fmla="*/ 2474 h 3716"/>
                <a:gd name="T24" fmla="*/ 1233 w 3936"/>
                <a:gd name="T25" fmla="*/ 2954 h 3716"/>
                <a:gd name="T26" fmla="*/ 1807 w 3936"/>
                <a:gd name="T27" fmla="*/ 3385 h 3716"/>
                <a:gd name="T28" fmla="*/ 2430 w 3936"/>
                <a:gd name="T29" fmla="*/ 3177 h 3716"/>
                <a:gd name="T30" fmla="*/ 2946 w 3936"/>
                <a:gd name="T31" fmla="*/ 2719 h 3716"/>
                <a:gd name="T32" fmla="*/ 3339 w 3936"/>
                <a:gd name="T33" fmla="*/ 2227 h 3716"/>
                <a:gd name="T34" fmla="*/ 3599 w 3936"/>
                <a:gd name="T35" fmla="*/ 1742 h 3716"/>
                <a:gd name="T36" fmla="*/ 3712 w 3936"/>
                <a:gd name="T37" fmla="*/ 1302 h 3716"/>
                <a:gd name="T38" fmla="*/ 3666 w 3936"/>
                <a:gd name="T39" fmla="*/ 891 h 3716"/>
                <a:gd name="T40" fmla="*/ 3463 w 3936"/>
                <a:gd name="T41" fmla="*/ 544 h 3716"/>
                <a:gd name="T42" fmla="*/ 3140 w 3936"/>
                <a:gd name="T43" fmla="*/ 307 h 3716"/>
                <a:gd name="T44" fmla="*/ 2733 w 3936"/>
                <a:gd name="T45" fmla="*/ 219 h 3716"/>
                <a:gd name="T46" fmla="*/ 2338 w 3936"/>
                <a:gd name="T47" fmla="*/ 303 h 3716"/>
                <a:gd name="T48" fmla="*/ 2011 w 3936"/>
                <a:gd name="T49" fmla="*/ 534 h 3716"/>
                <a:gd name="T50" fmla="*/ 1825 w 3936"/>
                <a:gd name="T51" fmla="*/ 811 h 3716"/>
                <a:gd name="T52" fmla="*/ 1724 w 3936"/>
                <a:gd name="T53" fmla="*/ 849 h 3716"/>
                <a:gd name="T54" fmla="*/ 1640 w 3936"/>
                <a:gd name="T55" fmla="*/ 779 h 3716"/>
                <a:gd name="T56" fmla="*/ 1696 w 3936"/>
                <a:gd name="T57" fmla="*/ 592 h 3716"/>
                <a:gd name="T58" fmla="*/ 1995 w 3936"/>
                <a:gd name="T59" fmla="*/ 255 h 3716"/>
                <a:gd name="T60" fmla="*/ 2394 w 3936"/>
                <a:gd name="T61" fmla="*/ 50 h 3716"/>
                <a:gd name="T62" fmla="*/ 2857 w 3936"/>
                <a:gd name="T63" fmla="*/ 6 h 3716"/>
                <a:gd name="T64" fmla="*/ 3305 w 3936"/>
                <a:gd name="T65" fmla="*/ 145 h 3716"/>
                <a:gd name="T66" fmla="*/ 3660 w 3936"/>
                <a:gd name="T67" fmla="*/ 439 h 3716"/>
                <a:gd name="T68" fmla="*/ 3882 w 3936"/>
                <a:gd name="T69" fmla="*/ 845 h 3716"/>
                <a:gd name="T70" fmla="*/ 3932 w 3936"/>
                <a:gd name="T71" fmla="*/ 1306 h 3716"/>
                <a:gd name="T72" fmla="*/ 3824 w 3936"/>
                <a:gd name="T73" fmla="*/ 1764 h 3716"/>
                <a:gd name="T74" fmla="*/ 3575 w 3936"/>
                <a:gd name="T75" fmla="*/ 2268 h 3716"/>
                <a:gd name="T76" fmla="*/ 3188 w 3936"/>
                <a:gd name="T77" fmla="*/ 2783 h 3716"/>
                <a:gd name="T78" fmla="*/ 2669 w 3936"/>
                <a:gd name="T79" fmla="*/ 3273 h 3716"/>
                <a:gd name="T80" fmla="*/ 2021 w 3936"/>
                <a:gd name="T81" fmla="*/ 3702 h 3716"/>
                <a:gd name="T82" fmla="*/ 1915 w 3936"/>
                <a:gd name="T83" fmla="*/ 3702 h 3716"/>
                <a:gd name="T84" fmla="*/ 1267 w 3936"/>
                <a:gd name="T85" fmla="*/ 3273 h 3716"/>
                <a:gd name="T86" fmla="*/ 748 w 3936"/>
                <a:gd name="T87" fmla="*/ 2783 h 3716"/>
                <a:gd name="T88" fmla="*/ 361 w 3936"/>
                <a:gd name="T89" fmla="*/ 2268 h 3716"/>
                <a:gd name="T90" fmla="*/ 112 w 3936"/>
                <a:gd name="T91" fmla="*/ 1764 h 3716"/>
                <a:gd name="T92" fmla="*/ 4 w 3936"/>
                <a:gd name="T93" fmla="*/ 1306 h 3716"/>
                <a:gd name="T94" fmla="*/ 54 w 3936"/>
                <a:gd name="T95" fmla="*/ 845 h 3716"/>
                <a:gd name="T96" fmla="*/ 276 w 3936"/>
                <a:gd name="T97" fmla="*/ 439 h 3716"/>
                <a:gd name="T98" fmla="*/ 631 w 3936"/>
                <a:gd name="T99" fmla="*/ 145 h 3716"/>
                <a:gd name="T100" fmla="*/ 1079 w 3936"/>
                <a:gd name="T101" fmla="*/ 6 h 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36" h="3716">
                  <a:moveTo>
                    <a:pt x="1203" y="0"/>
                  </a:moveTo>
                  <a:lnTo>
                    <a:pt x="1303" y="4"/>
                  </a:lnTo>
                  <a:lnTo>
                    <a:pt x="1401" y="16"/>
                  </a:lnTo>
                  <a:lnTo>
                    <a:pt x="1496" y="36"/>
                  </a:lnTo>
                  <a:lnTo>
                    <a:pt x="1592" y="64"/>
                  </a:lnTo>
                  <a:lnTo>
                    <a:pt x="1684" y="100"/>
                  </a:lnTo>
                  <a:lnTo>
                    <a:pt x="1710" y="116"/>
                  </a:lnTo>
                  <a:lnTo>
                    <a:pt x="1730" y="136"/>
                  </a:lnTo>
                  <a:lnTo>
                    <a:pt x="1742" y="161"/>
                  </a:lnTo>
                  <a:lnTo>
                    <a:pt x="1750" y="187"/>
                  </a:lnTo>
                  <a:lnTo>
                    <a:pt x="1750" y="217"/>
                  </a:lnTo>
                  <a:lnTo>
                    <a:pt x="1742" y="245"/>
                  </a:lnTo>
                  <a:lnTo>
                    <a:pt x="1726" y="269"/>
                  </a:lnTo>
                  <a:lnTo>
                    <a:pt x="1706" y="289"/>
                  </a:lnTo>
                  <a:lnTo>
                    <a:pt x="1680" y="303"/>
                  </a:lnTo>
                  <a:lnTo>
                    <a:pt x="1654" y="309"/>
                  </a:lnTo>
                  <a:lnTo>
                    <a:pt x="1626" y="309"/>
                  </a:lnTo>
                  <a:lnTo>
                    <a:pt x="1596" y="301"/>
                  </a:lnTo>
                  <a:lnTo>
                    <a:pt x="1502" y="265"/>
                  </a:lnTo>
                  <a:lnTo>
                    <a:pt x="1405" y="239"/>
                  </a:lnTo>
                  <a:lnTo>
                    <a:pt x="1305" y="223"/>
                  </a:lnTo>
                  <a:lnTo>
                    <a:pt x="1203" y="219"/>
                  </a:lnTo>
                  <a:lnTo>
                    <a:pt x="1095" y="225"/>
                  </a:lnTo>
                  <a:lnTo>
                    <a:pt x="992" y="241"/>
                  </a:lnTo>
                  <a:lnTo>
                    <a:pt x="892" y="269"/>
                  </a:lnTo>
                  <a:lnTo>
                    <a:pt x="796" y="307"/>
                  </a:lnTo>
                  <a:lnTo>
                    <a:pt x="706" y="353"/>
                  </a:lnTo>
                  <a:lnTo>
                    <a:pt x="623" y="409"/>
                  </a:lnTo>
                  <a:lnTo>
                    <a:pt x="543" y="472"/>
                  </a:lnTo>
                  <a:lnTo>
                    <a:pt x="473" y="544"/>
                  </a:lnTo>
                  <a:lnTo>
                    <a:pt x="409" y="622"/>
                  </a:lnTo>
                  <a:lnTo>
                    <a:pt x="353" y="706"/>
                  </a:lnTo>
                  <a:lnTo>
                    <a:pt x="306" y="797"/>
                  </a:lnTo>
                  <a:lnTo>
                    <a:pt x="270" y="891"/>
                  </a:lnTo>
                  <a:lnTo>
                    <a:pt x="242" y="991"/>
                  </a:lnTo>
                  <a:lnTo>
                    <a:pt x="224" y="1094"/>
                  </a:lnTo>
                  <a:lnTo>
                    <a:pt x="220" y="1202"/>
                  </a:lnTo>
                  <a:lnTo>
                    <a:pt x="224" y="1302"/>
                  </a:lnTo>
                  <a:lnTo>
                    <a:pt x="238" y="1405"/>
                  </a:lnTo>
                  <a:lnTo>
                    <a:pt x="262" y="1513"/>
                  </a:lnTo>
                  <a:lnTo>
                    <a:pt x="296" y="1627"/>
                  </a:lnTo>
                  <a:lnTo>
                    <a:pt x="337" y="1742"/>
                  </a:lnTo>
                  <a:lnTo>
                    <a:pt x="389" y="1860"/>
                  </a:lnTo>
                  <a:lnTo>
                    <a:pt x="449" y="1981"/>
                  </a:lnTo>
                  <a:lnTo>
                    <a:pt x="519" y="2103"/>
                  </a:lnTo>
                  <a:lnTo>
                    <a:pt x="597" y="2227"/>
                  </a:lnTo>
                  <a:lnTo>
                    <a:pt x="683" y="2350"/>
                  </a:lnTo>
                  <a:lnTo>
                    <a:pt x="776" y="2474"/>
                  </a:lnTo>
                  <a:lnTo>
                    <a:pt x="878" y="2597"/>
                  </a:lnTo>
                  <a:lnTo>
                    <a:pt x="990" y="2719"/>
                  </a:lnTo>
                  <a:lnTo>
                    <a:pt x="1107" y="2836"/>
                  </a:lnTo>
                  <a:lnTo>
                    <a:pt x="1233" y="2954"/>
                  </a:lnTo>
                  <a:lnTo>
                    <a:pt x="1365" y="3068"/>
                  </a:lnTo>
                  <a:lnTo>
                    <a:pt x="1506" y="3177"/>
                  </a:lnTo>
                  <a:lnTo>
                    <a:pt x="1652" y="3285"/>
                  </a:lnTo>
                  <a:lnTo>
                    <a:pt x="1807" y="3385"/>
                  </a:lnTo>
                  <a:lnTo>
                    <a:pt x="1969" y="3480"/>
                  </a:lnTo>
                  <a:lnTo>
                    <a:pt x="2129" y="3385"/>
                  </a:lnTo>
                  <a:lnTo>
                    <a:pt x="2284" y="3285"/>
                  </a:lnTo>
                  <a:lnTo>
                    <a:pt x="2430" y="3177"/>
                  </a:lnTo>
                  <a:lnTo>
                    <a:pt x="2571" y="3068"/>
                  </a:lnTo>
                  <a:lnTo>
                    <a:pt x="2703" y="2954"/>
                  </a:lnTo>
                  <a:lnTo>
                    <a:pt x="2829" y="2836"/>
                  </a:lnTo>
                  <a:lnTo>
                    <a:pt x="2946" y="2719"/>
                  </a:lnTo>
                  <a:lnTo>
                    <a:pt x="3058" y="2597"/>
                  </a:lnTo>
                  <a:lnTo>
                    <a:pt x="3160" y="2474"/>
                  </a:lnTo>
                  <a:lnTo>
                    <a:pt x="3253" y="2350"/>
                  </a:lnTo>
                  <a:lnTo>
                    <a:pt x="3339" y="2227"/>
                  </a:lnTo>
                  <a:lnTo>
                    <a:pt x="3417" y="2103"/>
                  </a:lnTo>
                  <a:lnTo>
                    <a:pt x="3487" y="1981"/>
                  </a:lnTo>
                  <a:lnTo>
                    <a:pt x="3547" y="1860"/>
                  </a:lnTo>
                  <a:lnTo>
                    <a:pt x="3599" y="1742"/>
                  </a:lnTo>
                  <a:lnTo>
                    <a:pt x="3640" y="1627"/>
                  </a:lnTo>
                  <a:lnTo>
                    <a:pt x="3674" y="1513"/>
                  </a:lnTo>
                  <a:lnTo>
                    <a:pt x="3698" y="1405"/>
                  </a:lnTo>
                  <a:lnTo>
                    <a:pt x="3712" y="1302"/>
                  </a:lnTo>
                  <a:lnTo>
                    <a:pt x="3718" y="1202"/>
                  </a:lnTo>
                  <a:lnTo>
                    <a:pt x="3712" y="1094"/>
                  </a:lnTo>
                  <a:lnTo>
                    <a:pt x="3694" y="991"/>
                  </a:lnTo>
                  <a:lnTo>
                    <a:pt x="3666" y="891"/>
                  </a:lnTo>
                  <a:lnTo>
                    <a:pt x="3630" y="797"/>
                  </a:lnTo>
                  <a:lnTo>
                    <a:pt x="3583" y="706"/>
                  </a:lnTo>
                  <a:lnTo>
                    <a:pt x="3527" y="622"/>
                  </a:lnTo>
                  <a:lnTo>
                    <a:pt x="3463" y="544"/>
                  </a:lnTo>
                  <a:lnTo>
                    <a:pt x="3393" y="472"/>
                  </a:lnTo>
                  <a:lnTo>
                    <a:pt x="3313" y="409"/>
                  </a:lnTo>
                  <a:lnTo>
                    <a:pt x="3230" y="353"/>
                  </a:lnTo>
                  <a:lnTo>
                    <a:pt x="3140" y="307"/>
                  </a:lnTo>
                  <a:lnTo>
                    <a:pt x="3044" y="269"/>
                  </a:lnTo>
                  <a:lnTo>
                    <a:pt x="2944" y="241"/>
                  </a:lnTo>
                  <a:lnTo>
                    <a:pt x="2841" y="225"/>
                  </a:lnTo>
                  <a:lnTo>
                    <a:pt x="2733" y="219"/>
                  </a:lnTo>
                  <a:lnTo>
                    <a:pt x="2631" y="225"/>
                  </a:lnTo>
                  <a:lnTo>
                    <a:pt x="2529" y="241"/>
                  </a:lnTo>
                  <a:lnTo>
                    <a:pt x="2432" y="267"/>
                  </a:lnTo>
                  <a:lnTo>
                    <a:pt x="2338" y="303"/>
                  </a:lnTo>
                  <a:lnTo>
                    <a:pt x="2248" y="347"/>
                  </a:lnTo>
                  <a:lnTo>
                    <a:pt x="2162" y="401"/>
                  </a:lnTo>
                  <a:lnTo>
                    <a:pt x="2085" y="464"/>
                  </a:lnTo>
                  <a:lnTo>
                    <a:pt x="2011" y="534"/>
                  </a:lnTo>
                  <a:lnTo>
                    <a:pt x="1947" y="612"/>
                  </a:lnTo>
                  <a:lnTo>
                    <a:pt x="1889" y="696"/>
                  </a:lnTo>
                  <a:lnTo>
                    <a:pt x="1841" y="787"/>
                  </a:lnTo>
                  <a:lnTo>
                    <a:pt x="1825" y="811"/>
                  </a:lnTo>
                  <a:lnTo>
                    <a:pt x="1803" y="831"/>
                  </a:lnTo>
                  <a:lnTo>
                    <a:pt x="1780" y="843"/>
                  </a:lnTo>
                  <a:lnTo>
                    <a:pt x="1752" y="849"/>
                  </a:lnTo>
                  <a:lnTo>
                    <a:pt x="1724" y="849"/>
                  </a:lnTo>
                  <a:lnTo>
                    <a:pt x="1696" y="841"/>
                  </a:lnTo>
                  <a:lnTo>
                    <a:pt x="1672" y="825"/>
                  </a:lnTo>
                  <a:lnTo>
                    <a:pt x="1652" y="803"/>
                  </a:lnTo>
                  <a:lnTo>
                    <a:pt x="1640" y="779"/>
                  </a:lnTo>
                  <a:lnTo>
                    <a:pt x="1634" y="751"/>
                  </a:lnTo>
                  <a:lnTo>
                    <a:pt x="1634" y="724"/>
                  </a:lnTo>
                  <a:lnTo>
                    <a:pt x="1642" y="696"/>
                  </a:lnTo>
                  <a:lnTo>
                    <a:pt x="1696" y="592"/>
                  </a:lnTo>
                  <a:lnTo>
                    <a:pt x="1760" y="496"/>
                  </a:lnTo>
                  <a:lnTo>
                    <a:pt x="1831" y="409"/>
                  </a:lnTo>
                  <a:lnTo>
                    <a:pt x="1909" y="327"/>
                  </a:lnTo>
                  <a:lnTo>
                    <a:pt x="1995" y="255"/>
                  </a:lnTo>
                  <a:lnTo>
                    <a:pt x="2087" y="189"/>
                  </a:lnTo>
                  <a:lnTo>
                    <a:pt x="2184" y="134"/>
                  </a:lnTo>
                  <a:lnTo>
                    <a:pt x="2288" y="86"/>
                  </a:lnTo>
                  <a:lnTo>
                    <a:pt x="2394" y="50"/>
                  </a:lnTo>
                  <a:lnTo>
                    <a:pt x="2504" y="22"/>
                  </a:lnTo>
                  <a:lnTo>
                    <a:pt x="2617" y="6"/>
                  </a:lnTo>
                  <a:lnTo>
                    <a:pt x="2733" y="0"/>
                  </a:lnTo>
                  <a:lnTo>
                    <a:pt x="2857" y="6"/>
                  </a:lnTo>
                  <a:lnTo>
                    <a:pt x="2976" y="24"/>
                  </a:lnTo>
                  <a:lnTo>
                    <a:pt x="3090" y="54"/>
                  </a:lnTo>
                  <a:lnTo>
                    <a:pt x="3202" y="96"/>
                  </a:lnTo>
                  <a:lnTo>
                    <a:pt x="3305" y="145"/>
                  </a:lnTo>
                  <a:lnTo>
                    <a:pt x="3405" y="205"/>
                  </a:lnTo>
                  <a:lnTo>
                    <a:pt x="3499" y="275"/>
                  </a:lnTo>
                  <a:lnTo>
                    <a:pt x="3583" y="353"/>
                  </a:lnTo>
                  <a:lnTo>
                    <a:pt x="3660" y="439"/>
                  </a:lnTo>
                  <a:lnTo>
                    <a:pt x="3730" y="530"/>
                  </a:lnTo>
                  <a:lnTo>
                    <a:pt x="3790" y="630"/>
                  </a:lnTo>
                  <a:lnTo>
                    <a:pt x="3842" y="736"/>
                  </a:lnTo>
                  <a:lnTo>
                    <a:pt x="3882" y="845"/>
                  </a:lnTo>
                  <a:lnTo>
                    <a:pt x="3912" y="961"/>
                  </a:lnTo>
                  <a:lnTo>
                    <a:pt x="3930" y="1080"/>
                  </a:lnTo>
                  <a:lnTo>
                    <a:pt x="3936" y="1202"/>
                  </a:lnTo>
                  <a:lnTo>
                    <a:pt x="3932" y="1306"/>
                  </a:lnTo>
                  <a:lnTo>
                    <a:pt x="3918" y="1413"/>
                  </a:lnTo>
                  <a:lnTo>
                    <a:pt x="3896" y="1527"/>
                  </a:lnTo>
                  <a:lnTo>
                    <a:pt x="3864" y="1644"/>
                  </a:lnTo>
                  <a:lnTo>
                    <a:pt x="3824" y="1764"/>
                  </a:lnTo>
                  <a:lnTo>
                    <a:pt x="3774" y="1888"/>
                  </a:lnTo>
                  <a:lnTo>
                    <a:pt x="3716" y="2013"/>
                  </a:lnTo>
                  <a:lnTo>
                    <a:pt x="3648" y="2141"/>
                  </a:lnTo>
                  <a:lnTo>
                    <a:pt x="3575" y="2268"/>
                  </a:lnTo>
                  <a:lnTo>
                    <a:pt x="3491" y="2398"/>
                  </a:lnTo>
                  <a:lnTo>
                    <a:pt x="3397" y="2528"/>
                  </a:lnTo>
                  <a:lnTo>
                    <a:pt x="3297" y="2655"/>
                  </a:lnTo>
                  <a:lnTo>
                    <a:pt x="3188" y="2783"/>
                  </a:lnTo>
                  <a:lnTo>
                    <a:pt x="3070" y="2908"/>
                  </a:lnTo>
                  <a:lnTo>
                    <a:pt x="2944" y="3034"/>
                  </a:lnTo>
                  <a:lnTo>
                    <a:pt x="2811" y="3153"/>
                  </a:lnTo>
                  <a:lnTo>
                    <a:pt x="2669" y="3273"/>
                  </a:lnTo>
                  <a:lnTo>
                    <a:pt x="2518" y="3387"/>
                  </a:lnTo>
                  <a:lnTo>
                    <a:pt x="2360" y="3496"/>
                  </a:lnTo>
                  <a:lnTo>
                    <a:pt x="2194" y="3602"/>
                  </a:lnTo>
                  <a:lnTo>
                    <a:pt x="2021" y="3702"/>
                  </a:lnTo>
                  <a:lnTo>
                    <a:pt x="1995" y="3712"/>
                  </a:lnTo>
                  <a:lnTo>
                    <a:pt x="1969" y="3716"/>
                  </a:lnTo>
                  <a:lnTo>
                    <a:pt x="1941" y="3712"/>
                  </a:lnTo>
                  <a:lnTo>
                    <a:pt x="1915" y="3702"/>
                  </a:lnTo>
                  <a:lnTo>
                    <a:pt x="1742" y="3602"/>
                  </a:lnTo>
                  <a:lnTo>
                    <a:pt x="1576" y="3496"/>
                  </a:lnTo>
                  <a:lnTo>
                    <a:pt x="1419" y="3387"/>
                  </a:lnTo>
                  <a:lnTo>
                    <a:pt x="1267" y="3273"/>
                  </a:lnTo>
                  <a:lnTo>
                    <a:pt x="1125" y="3153"/>
                  </a:lnTo>
                  <a:lnTo>
                    <a:pt x="992" y="3034"/>
                  </a:lnTo>
                  <a:lnTo>
                    <a:pt x="866" y="2908"/>
                  </a:lnTo>
                  <a:lnTo>
                    <a:pt x="748" y="2783"/>
                  </a:lnTo>
                  <a:lnTo>
                    <a:pt x="639" y="2655"/>
                  </a:lnTo>
                  <a:lnTo>
                    <a:pt x="539" y="2528"/>
                  </a:lnTo>
                  <a:lnTo>
                    <a:pt x="447" y="2398"/>
                  </a:lnTo>
                  <a:lnTo>
                    <a:pt x="361" y="2268"/>
                  </a:lnTo>
                  <a:lnTo>
                    <a:pt x="288" y="2141"/>
                  </a:lnTo>
                  <a:lnTo>
                    <a:pt x="220" y="2013"/>
                  </a:lnTo>
                  <a:lnTo>
                    <a:pt x="162" y="1888"/>
                  </a:lnTo>
                  <a:lnTo>
                    <a:pt x="112" y="1764"/>
                  </a:lnTo>
                  <a:lnTo>
                    <a:pt x="72" y="1644"/>
                  </a:lnTo>
                  <a:lnTo>
                    <a:pt x="40" y="1527"/>
                  </a:lnTo>
                  <a:lnTo>
                    <a:pt x="18" y="1413"/>
                  </a:lnTo>
                  <a:lnTo>
                    <a:pt x="4" y="1306"/>
                  </a:lnTo>
                  <a:lnTo>
                    <a:pt x="0" y="1202"/>
                  </a:lnTo>
                  <a:lnTo>
                    <a:pt x="6" y="1080"/>
                  </a:lnTo>
                  <a:lnTo>
                    <a:pt x="24" y="961"/>
                  </a:lnTo>
                  <a:lnTo>
                    <a:pt x="54" y="845"/>
                  </a:lnTo>
                  <a:lnTo>
                    <a:pt x="94" y="736"/>
                  </a:lnTo>
                  <a:lnTo>
                    <a:pt x="146" y="630"/>
                  </a:lnTo>
                  <a:lnTo>
                    <a:pt x="206" y="530"/>
                  </a:lnTo>
                  <a:lnTo>
                    <a:pt x="276" y="439"/>
                  </a:lnTo>
                  <a:lnTo>
                    <a:pt x="353" y="353"/>
                  </a:lnTo>
                  <a:lnTo>
                    <a:pt x="439" y="275"/>
                  </a:lnTo>
                  <a:lnTo>
                    <a:pt x="531" y="205"/>
                  </a:lnTo>
                  <a:lnTo>
                    <a:pt x="631" y="145"/>
                  </a:lnTo>
                  <a:lnTo>
                    <a:pt x="734" y="96"/>
                  </a:lnTo>
                  <a:lnTo>
                    <a:pt x="846" y="54"/>
                  </a:lnTo>
                  <a:lnTo>
                    <a:pt x="960" y="24"/>
                  </a:lnTo>
                  <a:lnTo>
                    <a:pt x="1079" y="6"/>
                  </a:lnTo>
                  <a:lnTo>
                    <a:pt x="1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-6259513" y="2971800"/>
              <a:ext cx="2603500" cy="782638"/>
            </a:xfrm>
            <a:custGeom>
              <a:avLst/>
              <a:gdLst>
                <a:gd name="T0" fmla="*/ 984 w 3279"/>
                <a:gd name="T1" fmla="*/ 0 h 985"/>
                <a:gd name="T2" fmla="*/ 1121 w 3279"/>
                <a:gd name="T3" fmla="*/ 24 h 985"/>
                <a:gd name="T4" fmla="*/ 1265 w 3279"/>
                <a:gd name="T5" fmla="*/ 88 h 985"/>
                <a:gd name="T6" fmla="*/ 1417 w 3279"/>
                <a:gd name="T7" fmla="*/ 179 h 985"/>
                <a:gd name="T8" fmla="*/ 1572 w 3279"/>
                <a:gd name="T9" fmla="*/ 291 h 985"/>
                <a:gd name="T10" fmla="*/ 1710 w 3279"/>
                <a:gd name="T11" fmla="*/ 395 h 985"/>
                <a:gd name="T12" fmla="*/ 1827 w 3279"/>
                <a:gd name="T13" fmla="*/ 480 h 985"/>
                <a:gd name="T14" fmla="*/ 1943 w 3279"/>
                <a:gd name="T15" fmla="*/ 558 h 985"/>
                <a:gd name="T16" fmla="*/ 2051 w 3279"/>
                <a:gd name="T17" fmla="*/ 618 h 985"/>
                <a:gd name="T18" fmla="*/ 2147 w 3279"/>
                <a:gd name="T19" fmla="*/ 652 h 985"/>
                <a:gd name="T20" fmla="*/ 2843 w 3279"/>
                <a:gd name="T21" fmla="*/ 656 h 985"/>
                <a:gd name="T22" fmla="*/ 2982 w 3279"/>
                <a:gd name="T23" fmla="*/ 670 h 985"/>
                <a:gd name="T24" fmla="*/ 3092 w 3279"/>
                <a:gd name="T25" fmla="*/ 701 h 985"/>
                <a:gd name="T26" fmla="*/ 3172 w 3279"/>
                <a:gd name="T27" fmla="*/ 741 h 985"/>
                <a:gd name="T28" fmla="*/ 3224 w 3279"/>
                <a:gd name="T29" fmla="*/ 777 h 985"/>
                <a:gd name="T30" fmla="*/ 3248 w 3279"/>
                <a:gd name="T31" fmla="*/ 797 h 985"/>
                <a:gd name="T32" fmla="*/ 3275 w 3279"/>
                <a:gd name="T33" fmla="*/ 847 h 985"/>
                <a:gd name="T34" fmla="*/ 3275 w 3279"/>
                <a:gd name="T35" fmla="*/ 903 h 985"/>
                <a:gd name="T36" fmla="*/ 3248 w 3279"/>
                <a:gd name="T37" fmla="*/ 953 h 985"/>
                <a:gd name="T38" fmla="*/ 3198 w 3279"/>
                <a:gd name="T39" fmla="*/ 981 h 985"/>
                <a:gd name="T40" fmla="*/ 3142 w 3279"/>
                <a:gd name="T41" fmla="*/ 981 h 985"/>
                <a:gd name="T42" fmla="*/ 3094 w 3279"/>
                <a:gd name="T43" fmla="*/ 953 h 985"/>
                <a:gd name="T44" fmla="*/ 3076 w 3279"/>
                <a:gd name="T45" fmla="*/ 939 h 985"/>
                <a:gd name="T46" fmla="*/ 3030 w 3279"/>
                <a:gd name="T47" fmla="*/ 913 h 985"/>
                <a:gd name="T48" fmla="*/ 2950 w 3279"/>
                <a:gd name="T49" fmla="*/ 887 h 985"/>
                <a:gd name="T50" fmla="*/ 2843 w 3279"/>
                <a:gd name="T51" fmla="*/ 875 h 985"/>
                <a:gd name="T52" fmla="*/ 2119 w 3279"/>
                <a:gd name="T53" fmla="*/ 869 h 985"/>
                <a:gd name="T54" fmla="*/ 1977 w 3279"/>
                <a:gd name="T55" fmla="*/ 825 h 985"/>
                <a:gd name="T56" fmla="*/ 1829 w 3279"/>
                <a:gd name="T57" fmla="*/ 745 h 985"/>
                <a:gd name="T58" fmla="*/ 1678 w 3279"/>
                <a:gd name="T59" fmla="*/ 642 h 985"/>
                <a:gd name="T60" fmla="*/ 1520 w 3279"/>
                <a:gd name="T61" fmla="*/ 526 h 985"/>
                <a:gd name="T62" fmla="*/ 1403 w 3279"/>
                <a:gd name="T63" fmla="*/ 438 h 985"/>
                <a:gd name="T64" fmla="*/ 1285 w 3279"/>
                <a:gd name="T65" fmla="*/ 355 h 985"/>
                <a:gd name="T66" fmla="*/ 1173 w 3279"/>
                <a:gd name="T67" fmla="*/ 285 h 985"/>
                <a:gd name="T68" fmla="*/ 1069 w 3279"/>
                <a:gd name="T69" fmla="*/ 237 h 985"/>
                <a:gd name="T70" fmla="*/ 984 w 3279"/>
                <a:gd name="T71" fmla="*/ 219 h 985"/>
                <a:gd name="T72" fmla="*/ 74 w 3279"/>
                <a:gd name="T73" fmla="*/ 213 h 985"/>
                <a:gd name="T74" fmla="*/ 20 w 3279"/>
                <a:gd name="T75" fmla="*/ 175 h 985"/>
                <a:gd name="T76" fmla="*/ 0 w 3279"/>
                <a:gd name="T77" fmla="*/ 109 h 985"/>
                <a:gd name="T78" fmla="*/ 20 w 3279"/>
                <a:gd name="T79" fmla="*/ 46 h 985"/>
                <a:gd name="T80" fmla="*/ 74 w 3279"/>
                <a:gd name="T81" fmla="*/ 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9" h="985">
                  <a:moveTo>
                    <a:pt x="110" y="0"/>
                  </a:moveTo>
                  <a:lnTo>
                    <a:pt x="984" y="0"/>
                  </a:lnTo>
                  <a:lnTo>
                    <a:pt x="1052" y="6"/>
                  </a:lnTo>
                  <a:lnTo>
                    <a:pt x="1121" y="24"/>
                  </a:lnTo>
                  <a:lnTo>
                    <a:pt x="1193" y="52"/>
                  </a:lnTo>
                  <a:lnTo>
                    <a:pt x="1265" y="88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2" y="233"/>
                  </a:lnTo>
                  <a:lnTo>
                    <a:pt x="1572" y="291"/>
                  </a:lnTo>
                  <a:lnTo>
                    <a:pt x="1650" y="351"/>
                  </a:lnTo>
                  <a:lnTo>
                    <a:pt x="1710" y="395"/>
                  </a:lnTo>
                  <a:lnTo>
                    <a:pt x="1768" y="436"/>
                  </a:lnTo>
                  <a:lnTo>
                    <a:pt x="1827" y="480"/>
                  </a:lnTo>
                  <a:lnTo>
                    <a:pt x="1885" y="520"/>
                  </a:lnTo>
                  <a:lnTo>
                    <a:pt x="1943" y="558"/>
                  </a:lnTo>
                  <a:lnTo>
                    <a:pt x="1997" y="590"/>
                  </a:lnTo>
                  <a:lnTo>
                    <a:pt x="2051" y="618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6" y="656"/>
                  </a:lnTo>
                  <a:lnTo>
                    <a:pt x="2843" y="656"/>
                  </a:lnTo>
                  <a:lnTo>
                    <a:pt x="2916" y="660"/>
                  </a:lnTo>
                  <a:lnTo>
                    <a:pt x="2982" y="670"/>
                  </a:lnTo>
                  <a:lnTo>
                    <a:pt x="3040" y="684"/>
                  </a:lnTo>
                  <a:lnTo>
                    <a:pt x="3092" y="701"/>
                  </a:lnTo>
                  <a:lnTo>
                    <a:pt x="3136" y="721"/>
                  </a:lnTo>
                  <a:lnTo>
                    <a:pt x="3172" y="741"/>
                  </a:lnTo>
                  <a:lnTo>
                    <a:pt x="3202" y="761"/>
                  </a:lnTo>
                  <a:lnTo>
                    <a:pt x="3224" y="777"/>
                  </a:lnTo>
                  <a:lnTo>
                    <a:pt x="3240" y="789"/>
                  </a:lnTo>
                  <a:lnTo>
                    <a:pt x="3248" y="797"/>
                  </a:lnTo>
                  <a:lnTo>
                    <a:pt x="3265" y="821"/>
                  </a:lnTo>
                  <a:lnTo>
                    <a:pt x="3275" y="847"/>
                  </a:lnTo>
                  <a:lnTo>
                    <a:pt x="3279" y="875"/>
                  </a:lnTo>
                  <a:lnTo>
                    <a:pt x="3275" y="903"/>
                  </a:lnTo>
                  <a:lnTo>
                    <a:pt x="3265" y="929"/>
                  </a:lnTo>
                  <a:lnTo>
                    <a:pt x="3248" y="953"/>
                  </a:lnTo>
                  <a:lnTo>
                    <a:pt x="3224" y="971"/>
                  </a:lnTo>
                  <a:lnTo>
                    <a:pt x="3198" y="981"/>
                  </a:lnTo>
                  <a:lnTo>
                    <a:pt x="3170" y="985"/>
                  </a:lnTo>
                  <a:lnTo>
                    <a:pt x="3142" y="981"/>
                  </a:lnTo>
                  <a:lnTo>
                    <a:pt x="3116" y="971"/>
                  </a:lnTo>
                  <a:lnTo>
                    <a:pt x="3094" y="953"/>
                  </a:lnTo>
                  <a:lnTo>
                    <a:pt x="3088" y="949"/>
                  </a:lnTo>
                  <a:lnTo>
                    <a:pt x="3076" y="939"/>
                  </a:lnTo>
                  <a:lnTo>
                    <a:pt x="3056" y="927"/>
                  </a:lnTo>
                  <a:lnTo>
                    <a:pt x="3030" y="913"/>
                  </a:lnTo>
                  <a:lnTo>
                    <a:pt x="2994" y="899"/>
                  </a:lnTo>
                  <a:lnTo>
                    <a:pt x="2950" y="887"/>
                  </a:lnTo>
                  <a:lnTo>
                    <a:pt x="2900" y="879"/>
                  </a:lnTo>
                  <a:lnTo>
                    <a:pt x="2843" y="875"/>
                  </a:lnTo>
                  <a:lnTo>
                    <a:pt x="2186" y="875"/>
                  </a:lnTo>
                  <a:lnTo>
                    <a:pt x="2119" y="869"/>
                  </a:lnTo>
                  <a:lnTo>
                    <a:pt x="2049" y="851"/>
                  </a:lnTo>
                  <a:lnTo>
                    <a:pt x="1977" y="825"/>
                  </a:lnTo>
                  <a:lnTo>
                    <a:pt x="1905" y="787"/>
                  </a:lnTo>
                  <a:lnTo>
                    <a:pt x="1829" y="745"/>
                  </a:lnTo>
                  <a:lnTo>
                    <a:pt x="1754" y="696"/>
                  </a:lnTo>
                  <a:lnTo>
                    <a:pt x="1678" y="642"/>
                  </a:lnTo>
                  <a:lnTo>
                    <a:pt x="1598" y="584"/>
                  </a:lnTo>
                  <a:lnTo>
                    <a:pt x="1520" y="526"/>
                  </a:lnTo>
                  <a:lnTo>
                    <a:pt x="1462" y="482"/>
                  </a:lnTo>
                  <a:lnTo>
                    <a:pt x="1403" y="438"/>
                  </a:lnTo>
                  <a:lnTo>
                    <a:pt x="1343" y="397"/>
                  </a:lnTo>
                  <a:lnTo>
                    <a:pt x="1285" y="355"/>
                  </a:lnTo>
                  <a:lnTo>
                    <a:pt x="1227" y="319"/>
                  </a:lnTo>
                  <a:lnTo>
                    <a:pt x="1173" y="285"/>
                  </a:lnTo>
                  <a:lnTo>
                    <a:pt x="1119" y="259"/>
                  </a:lnTo>
                  <a:lnTo>
                    <a:pt x="1069" y="237"/>
                  </a:lnTo>
                  <a:lnTo>
                    <a:pt x="1026" y="223"/>
                  </a:lnTo>
                  <a:lnTo>
                    <a:pt x="984" y="219"/>
                  </a:lnTo>
                  <a:lnTo>
                    <a:pt x="110" y="219"/>
                  </a:lnTo>
                  <a:lnTo>
                    <a:pt x="74" y="213"/>
                  </a:lnTo>
                  <a:lnTo>
                    <a:pt x="44" y="197"/>
                  </a:lnTo>
                  <a:lnTo>
                    <a:pt x="20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6"/>
                  </a:lnTo>
                  <a:lnTo>
                    <a:pt x="20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7126288" y="4359275"/>
              <a:ext cx="258763" cy="261938"/>
            </a:xfrm>
            <a:custGeom>
              <a:avLst/>
              <a:gdLst>
                <a:gd name="T0" fmla="*/ 164 w 328"/>
                <a:gd name="T1" fmla="*/ 0 h 329"/>
                <a:gd name="T2" fmla="*/ 208 w 328"/>
                <a:gd name="T3" fmla="*/ 6 h 329"/>
                <a:gd name="T4" fmla="*/ 246 w 328"/>
                <a:gd name="T5" fmla="*/ 24 h 329"/>
                <a:gd name="T6" fmla="*/ 280 w 328"/>
                <a:gd name="T7" fmla="*/ 50 h 329"/>
                <a:gd name="T8" fmla="*/ 306 w 328"/>
                <a:gd name="T9" fmla="*/ 82 h 329"/>
                <a:gd name="T10" fmla="*/ 322 w 328"/>
                <a:gd name="T11" fmla="*/ 122 h 329"/>
                <a:gd name="T12" fmla="*/ 328 w 328"/>
                <a:gd name="T13" fmla="*/ 165 h 329"/>
                <a:gd name="T14" fmla="*/ 322 w 328"/>
                <a:gd name="T15" fmla="*/ 207 h 329"/>
                <a:gd name="T16" fmla="*/ 306 w 328"/>
                <a:gd name="T17" fmla="*/ 247 h 329"/>
                <a:gd name="T18" fmla="*/ 280 w 328"/>
                <a:gd name="T19" fmla="*/ 281 h 329"/>
                <a:gd name="T20" fmla="*/ 246 w 328"/>
                <a:gd name="T21" fmla="*/ 307 h 329"/>
                <a:gd name="T22" fmla="*/ 208 w 328"/>
                <a:gd name="T23" fmla="*/ 323 h 329"/>
                <a:gd name="T24" fmla="*/ 164 w 328"/>
                <a:gd name="T25" fmla="*/ 329 h 329"/>
                <a:gd name="T26" fmla="*/ 120 w 328"/>
                <a:gd name="T27" fmla="*/ 323 h 329"/>
                <a:gd name="T28" fmla="*/ 80 w 328"/>
                <a:gd name="T29" fmla="*/ 307 h 329"/>
                <a:gd name="T30" fmla="*/ 48 w 328"/>
                <a:gd name="T31" fmla="*/ 281 h 329"/>
                <a:gd name="T32" fmla="*/ 22 w 328"/>
                <a:gd name="T33" fmla="*/ 247 h 329"/>
                <a:gd name="T34" fmla="*/ 6 w 328"/>
                <a:gd name="T35" fmla="*/ 207 h 329"/>
                <a:gd name="T36" fmla="*/ 0 w 328"/>
                <a:gd name="T37" fmla="*/ 165 h 329"/>
                <a:gd name="T38" fmla="*/ 6 w 328"/>
                <a:gd name="T39" fmla="*/ 122 h 329"/>
                <a:gd name="T40" fmla="*/ 22 w 328"/>
                <a:gd name="T41" fmla="*/ 82 h 329"/>
                <a:gd name="T42" fmla="*/ 48 w 328"/>
                <a:gd name="T43" fmla="*/ 50 h 329"/>
                <a:gd name="T44" fmla="*/ 80 w 328"/>
                <a:gd name="T45" fmla="*/ 24 h 329"/>
                <a:gd name="T46" fmla="*/ 120 w 328"/>
                <a:gd name="T47" fmla="*/ 6 h 329"/>
                <a:gd name="T48" fmla="*/ 164 w 328"/>
                <a:gd name="T4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9">
                  <a:moveTo>
                    <a:pt x="164" y="0"/>
                  </a:moveTo>
                  <a:lnTo>
                    <a:pt x="208" y="6"/>
                  </a:lnTo>
                  <a:lnTo>
                    <a:pt x="246" y="24"/>
                  </a:lnTo>
                  <a:lnTo>
                    <a:pt x="280" y="50"/>
                  </a:lnTo>
                  <a:lnTo>
                    <a:pt x="306" y="82"/>
                  </a:lnTo>
                  <a:lnTo>
                    <a:pt x="322" y="122"/>
                  </a:lnTo>
                  <a:lnTo>
                    <a:pt x="328" y="165"/>
                  </a:lnTo>
                  <a:lnTo>
                    <a:pt x="322" y="207"/>
                  </a:lnTo>
                  <a:lnTo>
                    <a:pt x="306" y="247"/>
                  </a:lnTo>
                  <a:lnTo>
                    <a:pt x="280" y="281"/>
                  </a:lnTo>
                  <a:lnTo>
                    <a:pt x="246" y="307"/>
                  </a:lnTo>
                  <a:lnTo>
                    <a:pt x="208" y="323"/>
                  </a:lnTo>
                  <a:lnTo>
                    <a:pt x="164" y="329"/>
                  </a:lnTo>
                  <a:lnTo>
                    <a:pt x="120" y="323"/>
                  </a:lnTo>
                  <a:lnTo>
                    <a:pt x="80" y="307"/>
                  </a:lnTo>
                  <a:lnTo>
                    <a:pt x="48" y="281"/>
                  </a:lnTo>
                  <a:lnTo>
                    <a:pt x="22" y="247"/>
                  </a:lnTo>
                  <a:lnTo>
                    <a:pt x="6" y="207"/>
                  </a:lnTo>
                  <a:lnTo>
                    <a:pt x="0" y="165"/>
                  </a:lnTo>
                  <a:lnTo>
                    <a:pt x="6" y="122"/>
                  </a:lnTo>
                  <a:lnTo>
                    <a:pt x="22" y="82"/>
                  </a:lnTo>
                  <a:lnTo>
                    <a:pt x="48" y="50"/>
                  </a:lnTo>
                  <a:lnTo>
                    <a:pt x="80" y="24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6259513" y="3321050"/>
              <a:ext cx="4165600" cy="1558925"/>
            </a:xfrm>
            <a:custGeom>
              <a:avLst/>
              <a:gdLst>
                <a:gd name="T0" fmla="*/ 4989 w 5248"/>
                <a:gd name="T1" fmla="*/ 38 h 1966"/>
                <a:gd name="T2" fmla="*/ 5188 w 5248"/>
                <a:gd name="T3" fmla="*/ 218 h 1966"/>
                <a:gd name="T4" fmla="*/ 5246 w 5248"/>
                <a:gd name="T5" fmla="*/ 483 h 1966"/>
                <a:gd name="T6" fmla="*/ 5136 w 5248"/>
                <a:gd name="T7" fmla="*/ 730 h 1966"/>
                <a:gd name="T8" fmla="*/ 3551 w 5248"/>
                <a:gd name="T9" fmla="*/ 1735 h 1966"/>
                <a:gd name="T10" fmla="*/ 3443 w 5248"/>
                <a:gd name="T11" fmla="*/ 1788 h 1966"/>
                <a:gd name="T12" fmla="*/ 3198 w 5248"/>
                <a:gd name="T13" fmla="*/ 1874 h 1966"/>
                <a:gd name="T14" fmla="*/ 2803 w 5248"/>
                <a:gd name="T15" fmla="*/ 1946 h 1966"/>
                <a:gd name="T16" fmla="*/ 2318 w 5248"/>
                <a:gd name="T17" fmla="*/ 1964 h 1966"/>
                <a:gd name="T18" fmla="*/ 1955 w 5248"/>
                <a:gd name="T19" fmla="*/ 1906 h 1966"/>
                <a:gd name="T20" fmla="*/ 1582 w 5248"/>
                <a:gd name="T21" fmla="*/ 1794 h 1966"/>
                <a:gd name="T22" fmla="*/ 1239 w 5248"/>
                <a:gd name="T23" fmla="*/ 1661 h 1966"/>
                <a:gd name="T24" fmla="*/ 956 w 5248"/>
                <a:gd name="T25" fmla="*/ 1531 h 1966"/>
                <a:gd name="T26" fmla="*/ 768 w 5248"/>
                <a:gd name="T27" fmla="*/ 1438 h 1966"/>
                <a:gd name="T28" fmla="*/ 706 w 5248"/>
                <a:gd name="T29" fmla="*/ 1404 h 1966"/>
                <a:gd name="T30" fmla="*/ 587 w 5248"/>
                <a:gd name="T31" fmla="*/ 1366 h 1966"/>
                <a:gd name="T32" fmla="*/ 308 w 5248"/>
                <a:gd name="T33" fmla="*/ 1320 h 1966"/>
                <a:gd name="T34" fmla="*/ 44 w 5248"/>
                <a:gd name="T35" fmla="*/ 1290 h 1966"/>
                <a:gd name="T36" fmla="*/ 6 w 5248"/>
                <a:gd name="T37" fmla="*/ 1166 h 1966"/>
                <a:gd name="T38" fmla="*/ 110 w 5248"/>
                <a:gd name="T39" fmla="*/ 1093 h 1966"/>
                <a:gd name="T40" fmla="*/ 493 w 5248"/>
                <a:gd name="T41" fmla="*/ 1123 h 1966"/>
                <a:gd name="T42" fmla="*/ 728 w 5248"/>
                <a:gd name="T43" fmla="*/ 1180 h 1966"/>
                <a:gd name="T44" fmla="*/ 814 w 5248"/>
                <a:gd name="T45" fmla="*/ 1212 h 1966"/>
                <a:gd name="T46" fmla="*/ 894 w 5248"/>
                <a:gd name="T47" fmla="*/ 1256 h 1966"/>
                <a:gd name="T48" fmla="*/ 1095 w 5248"/>
                <a:gd name="T49" fmla="*/ 1356 h 1966"/>
                <a:gd name="T50" fmla="*/ 1383 w 5248"/>
                <a:gd name="T51" fmla="*/ 1483 h 1966"/>
                <a:gd name="T52" fmla="*/ 1720 w 5248"/>
                <a:gd name="T53" fmla="*/ 1611 h 1966"/>
                <a:gd name="T54" fmla="*/ 2073 w 5248"/>
                <a:gd name="T55" fmla="*/ 1709 h 1966"/>
                <a:gd name="T56" fmla="*/ 2406 w 5248"/>
                <a:gd name="T57" fmla="*/ 1749 h 1966"/>
                <a:gd name="T58" fmla="*/ 2892 w 5248"/>
                <a:gd name="T59" fmla="*/ 1713 h 1966"/>
                <a:gd name="T60" fmla="*/ 3222 w 5248"/>
                <a:gd name="T61" fmla="*/ 1639 h 1966"/>
                <a:gd name="T62" fmla="*/ 3399 w 5248"/>
                <a:gd name="T63" fmla="*/ 1569 h 1966"/>
                <a:gd name="T64" fmla="*/ 4917 w 5248"/>
                <a:gd name="T65" fmla="*/ 628 h 1966"/>
                <a:gd name="T66" fmla="*/ 5021 w 5248"/>
                <a:gd name="T67" fmla="*/ 493 h 1966"/>
                <a:gd name="T68" fmla="*/ 4999 w 5248"/>
                <a:gd name="T69" fmla="*/ 327 h 1966"/>
                <a:gd name="T70" fmla="*/ 4867 w 5248"/>
                <a:gd name="T71" fmla="*/ 226 h 1966"/>
                <a:gd name="T72" fmla="*/ 4702 w 5248"/>
                <a:gd name="T73" fmla="*/ 248 h 1966"/>
                <a:gd name="T74" fmla="*/ 3218 w 5248"/>
                <a:gd name="T75" fmla="*/ 941 h 1966"/>
                <a:gd name="T76" fmla="*/ 2869 w 5248"/>
                <a:gd name="T77" fmla="*/ 979 h 1966"/>
                <a:gd name="T78" fmla="*/ 2434 w 5248"/>
                <a:gd name="T79" fmla="*/ 981 h 1966"/>
                <a:gd name="T80" fmla="*/ 2093 w 5248"/>
                <a:gd name="T81" fmla="*/ 961 h 1966"/>
                <a:gd name="T82" fmla="*/ 1766 w 5248"/>
                <a:gd name="T83" fmla="*/ 925 h 1966"/>
                <a:gd name="T84" fmla="*/ 1514 w 5248"/>
                <a:gd name="T85" fmla="*/ 889 h 1966"/>
                <a:gd name="T86" fmla="*/ 1403 w 5248"/>
                <a:gd name="T87" fmla="*/ 871 h 1966"/>
                <a:gd name="T88" fmla="*/ 1313 w 5248"/>
                <a:gd name="T89" fmla="*/ 782 h 1966"/>
                <a:gd name="T90" fmla="*/ 1373 w 5248"/>
                <a:gd name="T91" fmla="*/ 666 h 1966"/>
                <a:gd name="T92" fmla="*/ 1466 w 5248"/>
                <a:gd name="T93" fmla="*/ 662 h 1966"/>
                <a:gd name="T94" fmla="*/ 1648 w 5248"/>
                <a:gd name="T95" fmla="*/ 688 h 1966"/>
                <a:gd name="T96" fmla="*/ 1939 w 5248"/>
                <a:gd name="T97" fmla="*/ 726 h 1966"/>
                <a:gd name="T98" fmla="*/ 2274 w 5248"/>
                <a:gd name="T99" fmla="*/ 756 h 1966"/>
                <a:gd name="T100" fmla="*/ 2637 w 5248"/>
                <a:gd name="T101" fmla="*/ 764 h 1966"/>
                <a:gd name="T102" fmla="*/ 3016 w 5248"/>
                <a:gd name="T103" fmla="*/ 752 h 1966"/>
                <a:gd name="T104" fmla="*/ 3281 w 5248"/>
                <a:gd name="T105" fmla="*/ 694 h 1966"/>
                <a:gd name="T106" fmla="*/ 4721 w 5248"/>
                <a:gd name="T107" fmla="*/ 8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8" h="1966">
                  <a:moveTo>
                    <a:pt x="4787" y="0"/>
                  </a:moveTo>
                  <a:lnTo>
                    <a:pt x="4855" y="2"/>
                  </a:lnTo>
                  <a:lnTo>
                    <a:pt x="4923" y="14"/>
                  </a:lnTo>
                  <a:lnTo>
                    <a:pt x="4989" y="38"/>
                  </a:lnTo>
                  <a:lnTo>
                    <a:pt x="5049" y="70"/>
                  </a:lnTo>
                  <a:lnTo>
                    <a:pt x="5102" y="112"/>
                  </a:lnTo>
                  <a:lnTo>
                    <a:pt x="5150" y="162"/>
                  </a:lnTo>
                  <a:lnTo>
                    <a:pt x="5188" y="218"/>
                  </a:lnTo>
                  <a:lnTo>
                    <a:pt x="5218" y="281"/>
                  </a:lnTo>
                  <a:lnTo>
                    <a:pt x="5238" y="345"/>
                  </a:lnTo>
                  <a:lnTo>
                    <a:pt x="5248" y="413"/>
                  </a:lnTo>
                  <a:lnTo>
                    <a:pt x="5246" y="483"/>
                  </a:lnTo>
                  <a:lnTo>
                    <a:pt x="5232" y="551"/>
                  </a:lnTo>
                  <a:lnTo>
                    <a:pt x="5210" y="614"/>
                  </a:lnTo>
                  <a:lnTo>
                    <a:pt x="5176" y="676"/>
                  </a:lnTo>
                  <a:lnTo>
                    <a:pt x="5136" y="730"/>
                  </a:lnTo>
                  <a:lnTo>
                    <a:pt x="5086" y="776"/>
                  </a:lnTo>
                  <a:lnTo>
                    <a:pt x="5029" y="816"/>
                  </a:lnTo>
                  <a:lnTo>
                    <a:pt x="3557" y="1731"/>
                  </a:lnTo>
                  <a:lnTo>
                    <a:pt x="3551" y="1735"/>
                  </a:lnTo>
                  <a:lnTo>
                    <a:pt x="3535" y="1745"/>
                  </a:lnTo>
                  <a:lnTo>
                    <a:pt x="3513" y="1756"/>
                  </a:lnTo>
                  <a:lnTo>
                    <a:pt x="3483" y="1770"/>
                  </a:lnTo>
                  <a:lnTo>
                    <a:pt x="3443" y="1788"/>
                  </a:lnTo>
                  <a:lnTo>
                    <a:pt x="3395" y="1808"/>
                  </a:lnTo>
                  <a:lnTo>
                    <a:pt x="3337" y="1830"/>
                  </a:lnTo>
                  <a:lnTo>
                    <a:pt x="3271" y="1852"/>
                  </a:lnTo>
                  <a:lnTo>
                    <a:pt x="3198" y="1874"/>
                  </a:lnTo>
                  <a:lnTo>
                    <a:pt x="3114" y="1894"/>
                  </a:lnTo>
                  <a:lnTo>
                    <a:pt x="3020" y="1914"/>
                  </a:lnTo>
                  <a:lnTo>
                    <a:pt x="2916" y="1930"/>
                  </a:lnTo>
                  <a:lnTo>
                    <a:pt x="2803" y="1946"/>
                  </a:lnTo>
                  <a:lnTo>
                    <a:pt x="2681" y="1956"/>
                  </a:lnTo>
                  <a:lnTo>
                    <a:pt x="2547" y="1964"/>
                  </a:lnTo>
                  <a:lnTo>
                    <a:pt x="2406" y="1966"/>
                  </a:lnTo>
                  <a:lnTo>
                    <a:pt x="2318" y="1964"/>
                  </a:lnTo>
                  <a:lnTo>
                    <a:pt x="2230" y="1956"/>
                  </a:lnTo>
                  <a:lnTo>
                    <a:pt x="2141" y="1944"/>
                  </a:lnTo>
                  <a:lnTo>
                    <a:pt x="2047" y="1926"/>
                  </a:lnTo>
                  <a:lnTo>
                    <a:pt x="1955" y="1906"/>
                  </a:lnTo>
                  <a:lnTo>
                    <a:pt x="1861" y="1882"/>
                  </a:lnTo>
                  <a:lnTo>
                    <a:pt x="1768" y="1856"/>
                  </a:lnTo>
                  <a:lnTo>
                    <a:pt x="1674" y="1826"/>
                  </a:lnTo>
                  <a:lnTo>
                    <a:pt x="1582" y="1794"/>
                  </a:lnTo>
                  <a:lnTo>
                    <a:pt x="1492" y="1762"/>
                  </a:lnTo>
                  <a:lnTo>
                    <a:pt x="1405" y="1729"/>
                  </a:lnTo>
                  <a:lnTo>
                    <a:pt x="1321" y="1695"/>
                  </a:lnTo>
                  <a:lnTo>
                    <a:pt x="1239" y="1661"/>
                  </a:lnTo>
                  <a:lnTo>
                    <a:pt x="1161" y="1627"/>
                  </a:lnTo>
                  <a:lnTo>
                    <a:pt x="1087" y="1593"/>
                  </a:lnTo>
                  <a:lnTo>
                    <a:pt x="1020" y="1561"/>
                  </a:lnTo>
                  <a:lnTo>
                    <a:pt x="956" y="1531"/>
                  </a:lnTo>
                  <a:lnTo>
                    <a:pt x="898" y="1503"/>
                  </a:lnTo>
                  <a:lnTo>
                    <a:pt x="848" y="1477"/>
                  </a:lnTo>
                  <a:lnTo>
                    <a:pt x="804" y="1455"/>
                  </a:lnTo>
                  <a:lnTo>
                    <a:pt x="768" y="1438"/>
                  </a:lnTo>
                  <a:lnTo>
                    <a:pt x="740" y="1422"/>
                  </a:lnTo>
                  <a:lnTo>
                    <a:pt x="722" y="1412"/>
                  </a:lnTo>
                  <a:lnTo>
                    <a:pt x="712" y="1406"/>
                  </a:lnTo>
                  <a:lnTo>
                    <a:pt x="706" y="1404"/>
                  </a:lnTo>
                  <a:lnTo>
                    <a:pt x="693" y="1398"/>
                  </a:lnTo>
                  <a:lnTo>
                    <a:pt x="667" y="1390"/>
                  </a:lnTo>
                  <a:lnTo>
                    <a:pt x="631" y="1378"/>
                  </a:lnTo>
                  <a:lnTo>
                    <a:pt x="587" y="1366"/>
                  </a:lnTo>
                  <a:lnTo>
                    <a:pt x="531" y="1352"/>
                  </a:lnTo>
                  <a:lnTo>
                    <a:pt x="465" y="1340"/>
                  </a:lnTo>
                  <a:lnTo>
                    <a:pt x="391" y="1328"/>
                  </a:lnTo>
                  <a:lnTo>
                    <a:pt x="308" y="1320"/>
                  </a:lnTo>
                  <a:lnTo>
                    <a:pt x="214" y="1314"/>
                  </a:lnTo>
                  <a:lnTo>
                    <a:pt x="110" y="1310"/>
                  </a:lnTo>
                  <a:lnTo>
                    <a:pt x="74" y="1306"/>
                  </a:lnTo>
                  <a:lnTo>
                    <a:pt x="44" y="1290"/>
                  </a:lnTo>
                  <a:lnTo>
                    <a:pt x="20" y="1266"/>
                  </a:lnTo>
                  <a:lnTo>
                    <a:pt x="6" y="1236"/>
                  </a:lnTo>
                  <a:lnTo>
                    <a:pt x="0" y="1202"/>
                  </a:lnTo>
                  <a:lnTo>
                    <a:pt x="6" y="1166"/>
                  </a:lnTo>
                  <a:lnTo>
                    <a:pt x="20" y="1137"/>
                  </a:lnTo>
                  <a:lnTo>
                    <a:pt x="44" y="1113"/>
                  </a:lnTo>
                  <a:lnTo>
                    <a:pt x="74" y="1099"/>
                  </a:lnTo>
                  <a:lnTo>
                    <a:pt x="110" y="1093"/>
                  </a:lnTo>
                  <a:lnTo>
                    <a:pt x="220" y="1095"/>
                  </a:lnTo>
                  <a:lnTo>
                    <a:pt x="320" y="1101"/>
                  </a:lnTo>
                  <a:lnTo>
                    <a:pt x="411" y="1111"/>
                  </a:lnTo>
                  <a:lnTo>
                    <a:pt x="493" y="1123"/>
                  </a:lnTo>
                  <a:lnTo>
                    <a:pt x="567" y="1137"/>
                  </a:lnTo>
                  <a:lnTo>
                    <a:pt x="629" y="1151"/>
                  </a:lnTo>
                  <a:lnTo>
                    <a:pt x="685" y="1166"/>
                  </a:lnTo>
                  <a:lnTo>
                    <a:pt x="728" y="1180"/>
                  </a:lnTo>
                  <a:lnTo>
                    <a:pt x="764" y="1192"/>
                  </a:lnTo>
                  <a:lnTo>
                    <a:pt x="790" y="1202"/>
                  </a:lnTo>
                  <a:lnTo>
                    <a:pt x="806" y="1210"/>
                  </a:lnTo>
                  <a:lnTo>
                    <a:pt x="814" y="1212"/>
                  </a:lnTo>
                  <a:lnTo>
                    <a:pt x="820" y="1216"/>
                  </a:lnTo>
                  <a:lnTo>
                    <a:pt x="836" y="1224"/>
                  </a:lnTo>
                  <a:lnTo>
                    <a:pt x="860" y="1238"/>
                  </a:lnTo>
                  <a:lnTo>
                    <a:pt x="894" y="1256"/>
                  </a:lnTo>
                  <a:lnTo>
                    <a:pt x="934" y="1276"/>
                  </a:lnTo>
                  <a:lnTo>
                    <a:pt x="982" y="1300"/>
                  </a:lnTo>
                  <a:lnTo>
                    <a:pt x="1036" y="1326"/>
                  </a:lnTo>
                  <a:lnTo>
                    <a:pt x="1095" y="1356"/>
                  </a:lnTo>
                  <a:lnTo>
                    <a:pt x="1159" y="1386"/>
                  </a:lnTo>
                  <a:lnTo>
                    <a:pt x="1231" y="1418"/>
                  </a:lnTo>
                  <a:lnTo>
                    <a:pt x="1305" y="1450"/>
                  </a:lnTo>
                  <a:lnTo>
                    <a:pt x="1383" y="1483"/>
                  </a:lnTo>
                  <a:lnTo>
                    <a:pt x="1464" y="1517"/>
                  </a:lnTo>
                  <a:lnTo>
                    <a:pt x="1548" y="1549"/>
                  </a:lnTo>
                  <a:lnTo>
                    <a:pt x="1634" y="1581"/>
                  </a:lnTo>
                  <a:lnTo>
                    <a:pt x="1720" y="1611"/>
                  </a:lnTo>
                  <a:lnTo>
                    <a:pt x="1807" y="1639"/>
                  </a:lnTo>
                  <a:lnTo>
                    <a:pt x="1897" y="1665"/>
                  </a:lnTo>
                  <a:lnTo>
                    <a:pt x="1985" y="1689"/>
                  </a:lnTo>
                  <a:lnTo>
                    <a:pt x="2073" y="1709"/>
                  </a:lnTo>
                  <a:lnTo>
                    <a:pt x="2158" y="1725"/>
                  </a:lnTo>
                  <a:lnTo>
                    <a:pt x="2244" y="1737"/>
                  </a:lnTo>
                  <a:lnTo>
                    <a:pt x="2326" y="1745"/>
                  </a:lnTo>
                  <a:lnTo>
                    <a:pt x="2406" y="1749"/>
                  </a:lnTo>
                  <a:lnTo>
                    <a:pt x="2543" y="1745"/>
                  </a:lnTo>
                  <a:lnTo>
                    <a:pt x="2669" y="1739"/>
                  </a:lnTo>
                  <a:lnTo>
                    <a:pt x="2787" y="1727"/>
                  </a:lnTo>
                  <a:lnTo>
                    <a:pt x="2892" y="1713"/>
                  </a:lnTo>
                  <a:lnTo>
                    <a:pt x="2990" y="1697"/>
                  </a:lnTo>
                  <a:lnTo>
                    <a:pt x="3076" y="1679"/>
                  </a:lnTo>
                  <a:lnTo>
                    <a:pt x="3154" y="1659"/>
                  </a:lnTo>
                  <a:lnTo>
                    <a:pt x="3222" y="1639"/>
                  </a:lnTo>
                  <a:lnTo>
                    <a:pt x="3279" y="1619"/>
                  </a:lnTo>
                  <a:lnTo>
                    <a:pt x="3327" y="1601"/>
                  </a:lnTo>
                  <a:lnTo>
                    <a:pt x="3367" y="1583"/>
                  </a:lnTo>
                  <a:lnTo>
                    <a:pt x="3399" y="1569"/>
                  </a:lnTo>
                  <a:lnTo>
                    <a:pt x="3421" y="1557"/>
                  </a:lnTo>
                  <a:lnTo>
                    <a:pt x="3433" y="1551"/>
                  </a:lnTo>
                  <a:lnTo>
                    <a:pt x="3439" y="1547"/>
                  </a:lnTo>
                  <a:lnTo>
                    <a:pt x="4917" y="628"/>
                  </a:lnTo>
                  <a:lnTo>
                    <a:pt x="4953" y="602"/>
                  </a:lnTo>
                  <a:lnTo>
                    <a:pt x="4983" y="570"/>
                  </a:lnTo>
                  <a:lnTo>
                    <a:pt x="5007" y="535"/>
                  </a:lnTo>
                  <a:lnTo>
                    <a:pt x="5021" y="493"/>
                  </a:lnTo>
                  <a:lnTo>
                    <a:pt x="5029" y="451"/>
                  </a:lnTo>
                  <a:lnTo>
                    <a:pt x="5027" y="409"/>
                  </a:lnTo>
                  <a:lnTo>
                    <a:pt x="5017" y="367"/>
                  </a:lnTo>
                  <a:lnTo>
                    <a:pt x="4999" y="327"/>
                  </a:lnTo>
                  <a:lnTo>
                    <a:pt x="4973" y="291"/>
                  </a:lnTo>
                  <a:lnTo>
                    <a:pt x="4943" y="261"/>
                  </a:lnTo>
                  <a:lnTo>
                    <a:pt x="4907" y="240"/>
                  </a:lnTo>
                  <a:lnTo>
                    <a:pt x="4867" y="226"/>
                  </a:lnTo>
                  <a:lnTo>
                    <a:pt x="4825" y="220"/>
                  </a:lnTo>
                  <a:lnTo>
                    <a:pt x="4783" y="220"/>
                  </a:lnTo>
                  <a:lnTo>
                    <a:pt x="4741" y="230"/>
                  </a:lnTo>
                  <a:lnTo>
                    <a:pt x="4702" y="248"/>
                  </a:lnTo>
                  <a:lnTo>
                    <a:pt x="3437" y="863"/>
                  </a:lnTo>
                  <a:lnTo>
                    <a:pt x="3365" y="895"/>
                  </a:lnTo>
                  <a:lnTo>
                    <a:pt x="3291" y="921"/>
                  </a:lnTo>
                  <a:lnTo>
                    <a:pt x="3218" y="941"/>
                  </a:lnTo>
                  <a:lnTo>
                    <a:pt x="3140" y="957"/>
                  </a:lnTo>
                  <a:lnTo>
                    <a:pt x="3056" y="967"/>
                  </a:lnTo>
                  <a:lnTo>
                    <a:pt x="2966" y="975"/>
                  </a:lnTo>
                  <a:lnTo>
                    <a:pt x="2869" y="979"/>
                  </a:lnTo>
                  <a:lnTo>
                    <a:pt x="2761" y="983"/>
                  </a:lnTo>
                  <a:lnTo>
                    <a:pt x="2643" y="983"/>
                  </a:lnTo>
                  <a:lnTo>
                    <a:pt x="2514" y="983"/>
                  </a:lnTo>
                  <a:lnTo>
                    <a:pt x="2434" y="981"/>
                  </a:lnTo>
                  <a:lnTo>
                    <a:pt x="2352" y="979"/>
                  </a:lnTo>
                  <a:lnTo>
                    <a:pt x="2266" y="975"/>
                  </a:lnTo>
                  <a:lnTo>
                    <a:pt x="2180" y="969"/>
                  </a:lnTo>
                  <a:lnTo>
                    <a:pt x="2093" y="961"/>
                  </a:lnTo>
                  <a:lnTo>
                    <a:pt x="2007" y="953"/>
                  </a:lnTo>
                  <a:lnTo>
                    <a:pt x="1923" y="943"/>
                  </a:lnTo>
                  <a:lnTo>
                    <a:pt x="1843" y="933"/>
                  </a:lnTo>
                  <a:lnTo>
                    <a:pt x="1766" y="925"/>
                  </a:lnTo>
                  <a:lnTo>
                    <a:pt x="1694" y="915"/>
                  </a:lnTo>
                  <a:lnTo>
                    <a:pt x="1626" y="905"/>
                  </a:lnTo>
                  <a:lnTo>
                    <a:pt x="1566" y="897"/>
                  </a:lnTo>
                  <a:lnTo>
                    <a:pt x="1514" y="889"/>
                  </a:lnTo>
                  <a:lnTo>
                    <a:pt x="1470" y="883"/>
                  </a:lnTo>
                  <a:lnTo>
                    <a:pt x="1436" y="877"/>
                  </a:lnTo>
                  <a:lnTo>
                    <a:pt x="1415" y="873"/>
                  </a:lnTo>
                  <a:lnTo>
                    <a:pt x="1403" y="871"/>
                  </a:lnTo>
                  <a:lnTo>
                    <a:pt x="1371" y="861"/>
                  </a:lnTo>
                  <a:lnTo>
                    <a:pt x="1343" y="842"/>
                  </a:lnTo>
                  <a:lnTo>
                    <a:pt x="1323" y="814"/>
                  </a:lnTo>
                  <a:lnTo>
                    <a:pt x="1313" y="782"/>
                  </a:lnTo>
                  <a:lnTo>
                    <a:pt x="1313" y="746"/>
                  </a:lnTo>
                  <a:lnTo>
                    <a:pt x="1325" y="714"/>
                  </a:lnTo>
                  <a:lnTo>
                    <a:pt x="1345" y="686"/>
                  </a:lnTo>
                  <a:lnTo>
                    <a:pt x="1373" y="666"/>
                  </a:lnTo>
                  <a:lnTo>
                    <a:pt x="1405" y="656"/>
                  </a:lnTo>
                  <a:lnTo>
                    <a:pt x="1438" y="656"/>
                  </a:lnTo>
                  <a:lnTo>
                    <a:pt x="1446" y="658"/>
                  </a:lnTo>
                  <a:lnTo>
                    <a:pt x="1466" y="662"/>
                  </a:lnTo>
                  <a:lnTo>
                    <a:pt x="1498" y="666"/>
                  </a:lnTo>
                  <a:lnTo>
                    <a:pt x="1538" y="672"/>
                  </a:lnTo>
                  <a:lnTo>
                    <a:pt x="1588" y="680"/>
                  </a:lnTo>
                  <a:lnTo>
                    <a:pt x="1648" y="688"/>
                  </a:lnTo>
                  <a:lnTo>
                    <a:pt x="1712" y="696"/>
                  </a:lnTo>
                  <a:lnTo>
                    <a:pt x="1784" y="706"/>
                  </a:lnTo>
                  <a:lnTo>
                    <a:pt x="1859" y="716"/>
                  </a:lnTo>
                  <a:lnTo>
                    <a:pt x="1939" y="726"/>
                  </a:lnTo>
                  <a:lnTo>
                    <a:pt x="2021" y="734"/>
                  </a:lnTo>
                  <a:lnTo>
                    <a:pt x="2105" y="742"/>
                  </a:lnTo>
                  <a:lnTo>
                    <a:pt x="2190" y="750"/>
                  </a:lnTo>
                  <a:lnTo>
                    <a:pt x="2274" y="756"/>
                  </a:lnTo>
                  <a:lnTo>
                    <a:pt x="2358" y="760"/>
                  </a:lnTo>
                  <a:lnTo>
                    <a:pt x="2438" y="764"/>
                  </a:lnTo>
                  <a:lnTo>
                    <a:pt x="2514" y="764"/>
                  </a:lnTo>
                  <a:lnTo>
                    <a:pt x="2637" y="764"/>
                  </a:lnTo>
                  <a:lnTo>
                    <a:pt x="2747" y="764"/>
                  </a:lnTo>
                  <a:lnTo>
                    <a:pt x="2847" y="762"/>
                  </a:lnTo>
                  <a:lnTo>
                    <a:pt x="2936" y="758"/>
                  </a:lnTo>
                  <a:lnTo>
                    <a:pt x="3016" y="752"/>
                  </a:lnTo>
                  <a:lnTo>
                    <a:pt x="3090" y="744"/>
                  </a:lnTo>
                  <a:lnTo>
                    <a:pt x="3158" y="732"/>
                  </a:lnTo>
                  <a:lnTo>
                    <a:pt x="3222" y="714"/>
                  </a:lnTo>
                  <a:lnTo>
                    <a:pt x="3281" y="694"/>
                  </a:lnTo>
                  <a:lnTo>
                    <a:pt x="3339" y="666"/>
                  </a:lnTo>
                  <a:lnTo>
                    <a:pt x="4598" y="54"/>
                  </a:lnTo>
                  <a:lnTo>
                    <a:pt x="4658" y="26"/>
                  </a:lnTo>
                  <a:lnTo>
                    <a:pt x="4721" y="8"/>
                  </a:lnTo>
                  <a:lnTo>
                    <a:pt x="4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7300913" y="2625725"/>
              <a:ext cx="868363" cy="2428875"/>
            </a:xfrm>
            <a:custGeom>
              <a:avLst/>
              <a:gdLst>
                <a:gd name="T0" fmla="*/ 110 w 1093"/>
                <a:gd name="T1" fmla="*/ 0 h 3060"/>
                <a:gd name="T2" fmla="*/ 766 w 1093"/>
                <a:gd name="T3" fmla="*/ 0 h 3060"/>
                <a:gd name="T4" fmla="*/ 824 w 1093"/>
                <a:gd name="T5" fmla="*/ 6 h 3060"/>
                <a:gd name="T6" fmla="*/ 880 w 1093"/>
                <a:gd name="T7" fmla="*/ 20 h 3060"/>
                <a:gd name="T8" fmla="*/ 931 w 1093"/>
                <a:gd name="T9" fmla="*/ 46 h 3060"/>
                <a:gd name="T10" fmla="*/ 977 w 1093"/>
                <a:gd name="T11" fmla="*/ 78 h 3060"/>
                <a:gd name="T12" fmla="*/ 1015 w 1093"/>
                <a:gd name="T13" fmla="*/ 118 h 3060"/>
                <a:gd name="T14" fmla="*/ 1049 w 1093"/>
                <a:gd name="T15" fmla="*/ 164 h 3060"/>
                <a:gd name="T16" fmla="*/ 1073 w 1093"/>
                <a:gd name="T17" fmla="*/ 214 h 3060"/>
                <a:gd name="T18" fmla="*/ 1087 w 1093"/>
                <a:gd name="T19" fmla="*/ 269 h 3060"/>
                <a:gd name="T20" fmla="*/ 1093 w 1093"/>
                <a:gd name="T21" fmla="*/ 329 h 3060"/>
                <a:gd name="T22" fmla="*/ 1093 w 1093"/>
                <a:gd name="T23" fmla="*/ 2731 h 3060"/>
                <a:gd name="T24" fmla="*/ 1087 w 1093"/>
                <a:gd name="T25" fmla="*/ 2791 h 3060"/>
                <a:gd name="T26" fmla="*/ 1073 w 1093"/>
                <a:gd name="T27" fmla="*/ 2847 h 3060"/>
                <a:gd name="T28" fmla="*/ 1049 w 1093"/>
                <a:gd name="T29" fmla="*/ 2897 h 3060"/>
                <a:gd name="T30" fmla="*/ 1015 w 1093"/>
                <a:gd name="T31" fmla="*/ 2942 h 3060"/>
                <a:gd name="T32" fmla="*/ 977 w 1093"/>
                <a:gd name="T33" fmla="*/ 2982 h 3060"/>
                <a:gd name="T34" fmla="*/ 931 w 1093"/>
                <a:gd name="T35" fmla="*/ 3014 h 3060"/>
                <a:gd name="T36" fmla="*/ 880 w 1093"/>
                <a:gd name="T37" fmla="*/ 3040 h 3060"/>
                <a:gd name="T38" fmla="*/ 824 w 1093"/>
                <a:gd name="T39" fmla="*/ 3054 h 3060"/>
                <a:gd name="T40" fmla="*/ 766 w 1093"/>
                <a:gd name="T41" fmla="*/ 3060 h 3060"/>
                <a:gd name="T42" fmla="*/ 110 w 1093"/>
                <a:gd name="T43" fmla="*/ 3060 h 3060"/>
                <a:gd name="T44" fmla="*/ 74 w 1093"/>
                <a:gd name="T45" fmla="*/ 3054 h 3060"/>
                <a:gd name="T46" fmla="*/ 44 w 1093"/>
                <a:gd name="T47" fmla="*/ 3038 h 3060"/>
                <a:gd name="T48" fmla="*/ 22 w 1093"/>
                <a:gd name="T49" fmla="*/ 3014 h 3060"/>
                <a:gd name="T50" fmla="*/ 6 w 1093"/>
                <a:gd name="T51" fmla="*/ 2984 h 3060"/>
                <a:gd name="T52" fmla="*/ 0 w 1093"/>
                <a:gd name="T53" fmla="*/ 2950 h 3060"/>
                <a:gd name="T54" fmla="*/ 6 w 1093"/>
                <a:gd name="T55" fmla="*/ 2917 h 3060"/>
                <a:gd name="T56" fmla="*/ 22 w 1093"/>
                <a:gd name="T57" fmla="*/ 2887 h 3060"/>
                <a:gd name="T58" fmla="*/ 44 w 1093"/>
                <a:gd name="T59" fmla="*/ 2863 h 3060"/>
                <a:gd name="T60" fmla="*/ 74 w 1093"/>
                <a:gd name="T61" fmla="*/ 2847 h 3060"/>
                <a:gd name="T62" fmla="*/ 110 w 1093"/>
                <a:gd name="T63" fmla="*/ 2841 h 3060"/>
                <a:gd name="T64" fmla="*/ 766 w 1093"/>
                <a:gd name="T65" fmla="*/ 2841 h 3060"/>
                <a:gd name="T66" fmla="*/ 800 w 1093"/>
                <a:gd name="T67" fmla="*/ 2835 h 3060"/>
                <a:gd name="T68" fmla="*/ 830 w 1093"/>
                <a:gd name="T69" fmla="*/ 2821 h 3060"/>
                <a:gd name="T70" fmla="*/ 854 w 1093"/>
                <a:gd name="T71" fmla="*/ 2797 h 3060"/>
                <a:gd name="T72" fmla="*/ 870 w 1093"/>
                <a:gd name="T73" fmla="*/ 2767 h 3060"/>
                <a:gd name="T74" fmla="*/ 876 w 1093"/>
                <a:gd name="T75" fmla="*/ 2733 h 3060"/>
                <a:gd name="T76" fmla="*/ 876 w 1093"/>
                <a:gd name="T77" fmla="*/ 329 h 3060"/>
                <a:gd name="T78" fmla="*/ 870 w 1093"/>
                <a:gd name="T79" fmla="*/ 293 h 3060"/>
                <a:gd name="T80" fmla="*/ 854 w 1093"/>
                <a:gd name="T81" fmla="*/ 263 h 3060"/>
                <a:gd name="T82" fmla="*/ 830 w 1093"/>
                <a:gd name="T83" fmla="*/ 239 h 3060"/>
                <a:gd name="T84" fmla="*/ 800 w 1093"/>
                <a:gd name="T85" fmla="*/ 226 h 3060"/>
                <a:gd name="T86" fmla="*/ 766 w 1093"/>
                <a:gd name="T87" fmla="*/ 220 h 3060"/>
                <a:gd name="T88" fmla="*/ 110 w 1093"/>
                <a:gd name="T89" fmla="*/ 220 h 3060"/>
                <a:gd name="T90" fmla="*/ 74 w 1093"/>
                <a:gd name="T91" fmla="*/ 214 h 3060"/>
                <a:gd name="T92" fmla="*/ 44 w 1093"/>
                <a:gd name="T93" fmla="*/ 198 h 3060"/>
                <a:gd name="T94" fmla="*/ 22 w 1093"/>
                <a:gd name="T95" fmla="*/ 174 h 3060"/>
                <a:gd name="T96" fmla="*/ 6 w 1093"/>
                <a:gd name="T97" fmla="*/ 144 h 3060"/>
                <a:gd name="T98" fmla="*/ 0 w 1093"/>
                <a:gd name="T99" fmla="*/ 110 h 3060"/>
                <a:gd name="T100" fmla="*/ 6 w 1093"/>
                <a:gd name="T101" fmla="*/ 76 h 3060"/>
                <a:gd name="T102" fmla="*/ 22 w 1093"/>
                <a:gd name="T103" fmla="*/ 46 h 3060"/>
                <a:gd name="T104" fmla="*/ 44 w 1093"/>
                <a:gd name="T105" fmla="*/ 22 h 3060"/>
                <a:gd name="T106" fmla="*/ 74 w 1093"/>
                <a:gd name="T107" fmla="*/ 6 h 3060"/>
                <a:gd name="T108" fmla="*/ 110 w 1093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3" h="3060">
                  <a:moveTo>
                    <a:pt x="110" y="0"/>
                  </a:moveTo>
                  <a:lnTo>
                    <a:pt x="766" y="0"/>
                  </a:lnTo>
                  <a:lnTo>
                    <a:pt x="824" y="6"/>
                  </a:lnTo>
                  <a:lnTo>
                    <a:pt x="880" y="20"/>
                  </a:lnTo>
                  <a:lnTo>
                    <a:pt x="931" y="46"/>
                  </a:lnTo>
                  <a:lnTo>
                    <a:pt x="977" y="78"/>
                  </a:lnTo>
                  <a:lnTo>
                    <a:pt x="1015" y="118"/>
                  </a:lnTo>
                  <a:lnTo>
                    <a:pt x="1049" y="164"/>
                  </a:lnTo>
                  <a:lnTo>
                    <a:pt x="1073" y="214"/>
                  </a:lnTo>
                  <a:lnTo>
                    <a:pt x="1087" y="269"/>
                  </a:lnTo>
                  <a:lnTo>
                    <a:pt x="1093" y="329"/>
                  </a:lnTo>
                  <a:lnTo>
                    <a:pt x="1093" y="2731"/>
                  </a:lnTo>
                  <a:lnTo>
                    <a:pt x="1087" y="2791"/>
                  </a:lnTo>
                  <a:lnTo>
                    <a:pt x="1073" y="2847"/>
                  </a:lnTo>
                  <a:lnTo>
                    <a:pt x="1049" y="2897"/>
                  </a:lnTo>
                  <a:lnTo>
                    <a:pt x="1015" y="2942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80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10" y="3060"/>
                  </a:lnTo>
                  <a:lnTo>
                    <a:pt x="74" y="3054"/>
                  </a:lnTo>
                  <a:lnTo>
                    <a:pt x="44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0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4" y="2863"/>
                  </a:lnTo>
                  <a:lnTo>
                    <a:pt x="74" y="2847"/>
                  </a:lnTo>
                  <a:lnTo>
                    <a:pt x="110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21"/>
                  </a:lnTo>
                  <a:lnTo>
                    <a:pt x="854" y="2797"/>
                  </a:lnTo>
                  <a:lnTo>
                    <a:pt x="870" y="2767"/>
                  </a:lnTo>
                  <a:lnTo>
                    <a:pt x="876" y="2733"/>
                  </a:lnTo>
                  <a:lnTo>
                    <a:pt x="876" y="329"/>
                  </a:lnTo>
                  <a:lnTo>
                    <a:pt x="870" y="293"/>
                  </a:lnTo>
                  <a:lnTo>
                    <a:pt x="854" y="263"/>
                  </a:lnTo>
                  <a:lnTo>
                    <a:pt x="830" y="239"/>
                  </a:lnTo>
                  <a:lnTo>
                    <a:pt x="800" y="226"/>
                  </a:lnTo>
                  <a:lnTo>
                    <a:pt x="766" y="220"/>
                  </a:lnTo>
                  <a:lnTo>
                    <a:pt x="110" y="220"/>
                  </a:lnTo>
                  <a:lnTo>
                    <a:pt x="74" y="214"/>
                  </a:lnTo>
                  <a:lnTo>
                    <a:pt x="44" y="198"/>
                  </a:lnTo>
                  <a:lnTo>
                    <a:pt x="22" y="174"/>
                  </a:lnTo>
                  <a:lnTo>
                    <a:pt x="6" y="144"/>
                  </a:lnTo>
                  <a:lnTo>
                    <a:pt x="0" y="110"/>
                  </a:lnTo>
                  <a:lnTo>
                    <a:pt x="6" y="76"/>
                  </a:lnTo>
                  <a:lnTo>
                    <a:pt x="22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11949" y="1906407"/>
            <a:ext cx="431778" cy="309935"/>
            <a:chOff x="13822363" y="3694113"/>
            <a:chExt cx="5207000" cy="4613275"/>
          </a:xfrm>
          <a:solidFill>
            <a:sysClr val="window" lastClr="FFFFFF"/>
          </a:solidFill>
        </p:grpSpPr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3822363" y="3694113"/>
              <a:ext cx="5207000" cy="4613275"/>
            </a:xfrm>
            <a:custGeom>
              <a:avLst/>
              <a:gdLst>
                <a:gd name="T0" fmla="*/ 5921 w 6560"/>
                <a:gd name="T1" fmla="*/ 20 h 5812"/>
                <a:gd name="T2" fmla="*/ 6174 w 6560"/>
                <a:gd name="T3" fmla="*/ 125 h 5812"/>
                <a:gd name="T4" fmla="*/ 6375 w 6560"/>
                <a:gd name="T5" fmla="*/ 302 h 5812"/>
                <a:gd name="T6" fmla="*/ 6443 w 6560"/>
                <a:gd name="T7" fmla="*/ 430 h 5812"/>
                <a:gd name="T8" fmla="*/ 6415 w 6560"/>
                <a:gd name="T9" fmla="*/ 513 h 5812"/>
                <a:gd name="T10" fmla="*/ 6331 w 6560"/>
                <a:gd name="T11" fmla="*/ 553 h 5812"/>
                <a:gd name="T12" fmla="*/ 6248 w 6560"/>
                <a:gd name="T13" fmla="*/ 525 h 5812"/>
                <a:gd name="T14" fmla="*/ 6150 w 6560"/>
                <a:gd name="T15" fmla="*/ 408 h 5812"/>
                <a:gd name="T16" fmla="*/ 5957 w 6560"/>
                <a:gd name="T17" fmla="*/ 281 h 5812"/>
                <a:gd name="T18" fmla="*/ 5736 w 6560"/>
                <a:gd name="T19" fmla="*/ 237 h 5812"/>
                <a:gd name="T20" fmla="*/ 5515 w 6560"/>
                <a:gd name="T21" fmla="*/ 281 h 5812"/>
                <a:gd name="T22" fmla="*/ 5320 w 6560"/>
                <a:gd name="T23" fmla="*/ 408 h 5812"/>
                <a:gd name="T24" fmla="*/ 6150 w 6560"/>
                <a:gd name="T25" fmla="*/ 1238 h 5812"/>
                <a:gd name="T26" fmla="*/ 6277 w 6560"/>
                <a:gd name="T27" fmla="*/ 1049 h 5812"/>
                <a:gd name="T28" fmla="*/ 6323 w 6560"/>
                <a:gd name="T29" fmla="*/ 824 h 5812"/>
                <a:gd name="T30" fmla="*/ 6371 w 6560"/>
                <a:gd name="T31" fmla="*/ 728 h 5812"/>
                <a:gd name="T32" fmla="*/ 6478 w 6560"/>
                <a:gd name="T33" fmla="*/ 710 h 5812"/>
                <a:gd name="T34" fmla="*/ 6554 w 6560"/>
                <a:gd name="T35" fmla="*/ 786 h 5812"/>
                <a:gd name="T36" fmla="*/ 6538 w 6560"/>
                <a:gd name="T37" fmla="*/ 1009 h 5812"/>
                <a:gd name="T38" fmla="*/ 6435 w 6560"/>
                <a:gd name="T39" fmla="*/ 1261 h 5812"/>
                <a:gd name="T40" fmla="*/ 3430 w 6560"/>
                <a:gd name="T41" fmla="*/ 4294 h 5812"/>
                <a:gd name="T42" fmla="*/ 3347 w 6560"/>
                <a:gd name="T43" fmla="*/ 4328 h 5812"/>
                <a:gd name="T44" fmla="*/ 3263 w 6560"/>
                <a:gd name="T45" fmla="*/ 4294 h 5812"/>
                <a:gd name="T46" fmla="*/ 2967 w 6560"/>
                <a:gd name="T47" fmla="*/ 4318 h 5812"/>
                <a:gd name="T48" fmla="*/ 2937 w 6560"/>
                <a:gd name="T49" fmla="*/ 4443 h 5812"/>
                <a:gd name="T50" fmla="*/ 2994 w 6560"/>
                <a:gd name="T51" fmla="*/ 4563 h 5812"/>
                <a:gd name="T52" fmla="*/ 3028 w 6560"/>
                <a:gd name="T53" fmla="*/ 4646 h 5812"/>
                <a:gd name="T54" fmla="*/ 2994 w 6560"/>
                <a:gd name="T55" fmla="*/ 4730 h 5812"/>
                <a:gd name="T56" fmla="*/ 2282 w 6560"/>
                <a:gd name="T57" fmla="*/ 5412 h 5812"/>
                <a:gd name="T58" fmla="*/ 1904 w 6560"/>
                <a:gd name="T59" fmla="*/ 5633 h 5812"/>
                <a:gd name="T60" fmla="*/ 1494 w 6560"/>
                <a:gd name="T61" fmla="*/ 5766 h 5812"/>
                <a:gd name="T62" fmla="*/ 1064 w 6560"/>
                <a:gd name="T63" fmla="*/ 5812 h 5812"/>
                <a:gd name="T64" fmla="*/ 623 w 6560"/>
                <a:gd name="T65" fmla="*/ 5764 h 5812"/>
                <a:gd name="T66" fmla="*/ 197 w 6560"/>
                <a:gd name="T67" fmla="*/ 5617 h 5812"/>
                <a:gd name="T68" fmla="*/ 20 w 6560"/>
                <a:gd name="T69" fmla="*/ 5510 h 5812"/>
                <a:gd name="T70" fmla="*/ 0 w 6560"/>
                <a:gd name="T71" fmla="*/ 5432 h 5812"/>
                <a:gd name="T72" fmla="*/ 34 w 6560"/>
                <a:gd name="T73" fmla="*/ 5360 h 5812"/>
                <a:gd name="T74" fmla="*/ 1341 w 6560"/>
                <a:gd name="T75" fmla="*/ 4077 h 5812"/>
                <a:gd name="T76" fmla="*/ 1429 w 6560"/>
                <a:gd name="T77" fmla="*/ 4089 h 5812"/>
                <a:gd name="T78" fmla="*/ 1484 w 6560"/>
                <a:gd name="T79" fmla="*/ 4163 h 5812"/>
                <a:gd name="T80" fmla="*/ 1474 w 6560"/>
                <a:gd name="T81" fmla="*/ 4250 h 5812"/>
                <a:gd name="T82" fmla="*/ 446 w 6560"/>
                <a:gd name="T83" fmla="*/ 5466 h 5812"/>
                <a:gd name="T84" fmla="*/ 844 w 6560"/>
                <a:gd name="T85" fmla="*/ 5561 h 5812"/>
                <a:gd name="T86" fmla="*/ 1250 w 6560"/>
                <a:gd name="T87" fmla="*/ 5565 h 5812"/>
                <a:gd name="T88" fmla="*/ 1643 w 6560"/>
                <a:gd name="T89" fmla="*/ 5480 h 5812"/>
                <a:gd name="T90" fmla="*/ 2014 w 6560"/>
                <a:gd name="T91" fmla="*/ 5307 h 5812"/>
                <a:gd name="T92" fmla="*/ 2340 w 6560"/>
                <a:gd name="T93" fmla="*/ 5050 h 5812"/>
                <a:gd name="T94" fmla="*/ 2710 w 6560"/>
                <a:gd name="T95" fmla="*/ 4519 h 5812"/>
                <a:gd name="T96" fmla="*/ 2708 w 6560"/>
                <a:gd name="T97" fmla="*/ 4334 h 5812"/>
                <a:gd name="T98" fmla="*/ 2784 w 6560"/>
                <a:gd name="T99" fmla="*/ 4163 h 5812"/>
                <a:gd name="T100" fmla="*/ 2350 w 6560"/>
                <a:gd name="T101" fmla="*/ 3381 h 5812"/>
                <a:gd name="T102" fmla="*/ 1669 w 6560"/>
                <a:gd name="T103" fmla="*/ 4039 h 5812"/>
                <a:gd name="T104" fmla="*/ 1580 w 6560"/>
                <a:gd name="T105" fmla="*/ 4027 h 5812"/>
                <a:gd name="T106" fmla="*/ 1524 w 6560"/>
                <a:gd name="T107" fmla="*/ 3954 h 5812"/>
                <a:gd name="T108" fmla="*/ 1536 w 6560"/>
                <a:gd name="T109" fmla="*/ 3866 h 5812"/>
                <a:gd name="T110" fmla="*/ 5223 w 6560"/>
                <a:gd name="T111" fmla="*/ 179 h 5812"/>
                <a:gd name="T112" fmla="*/ 5464 w 6560"/>
                <a:gd name="T113" fmla="*/ 46 h 5812"/>
                <a:gd name="T114" fmla="*/ 5736 w 6560"/>
                <a:gd name="T115" fmla="*/ 0 h 5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0" h="5812">
                  <a:moveTo>
                    <a:pt x="5736" y="0"/>
                  </a:moveTo>
                  <a:lnTo>
                    <a:pt x="5830" y="6"/>
                  </a:lnTo>
                  <a:lnTo>
                    <a:pt x="5921" y="20"/>
                  </a:lnTo>
                  <a:lnTo>
                    <a:pt x="6009" y="46"/>
                  </a:lnTo>
                  <a:lnTo>
                    <a:pt x="6092" y="82"/>
                  </a:lnTo>
                  <a:lnTo>
                    <a:pt x="6174" y="125"/>
                  </a:lnTo>
                  <a:lnTo>
                    <a:pt x="6250" y="179"/>
                  </a:lnTo>
                  <a:lnTo>
                    <a:pt x="6319" y="241"/>
                  </a:lnTo>
                  <a:lnTo>
                    <a:pt x="6375" y="302"/>
                  </a:lnTo>
                  <a:lnTo>
                    <a:pt x="6425" y="370"/>
                  </a:lnTo>
                  <a:lnTo>
                    <a:pt x="6437" y="400"/>
                  </a:lnTo>
                  <a:lnTo>
                    <a:pt x="6443" y="430"/>
                  </a:lnTo>
                  <a:lnTo>
                    <a:pt x="6441" y="460"/>
                  </a:lnTo>
                  <a:lnTo>
                    <a:pt x="6431" y="487"/>
                  </a:lnTo>
                  <a:lnTo>
                    <a:pt x="6415" y="513"/>
                  </a:lnTo>
                  <a:lnTo>
                    <a:pt x="6391" y="535"/>
                  </a:lnTo>
                  <a:lnTo>
                    <a:pt x="6361" y="549"/>
                  </a:lnTo>
                  <a:lnTo>
                    <a:pt x="6331" y="553"/>
                  </a:lnTo>
                  <a:lnTo>
                    <a:pt x="6301" y="551"/>
                  </a:lnTo>
                  <a:lnTo>
                    <a:pt x="6274" y="541"/>
                  </a:lnTo>
                  <a:lnTo>
                    <a:pt x="6248" y="525"/>
                  </a:lnTo>
                  <a:lnTo>
                    <a:pt x="6226" y="501"/>
                  </a:lnTo>
                  <a:lnTo>
                    <a:pt x="6190" y="454"/>
                  </a:lnTo>
                  <a:lnTo>
                    <a:pt x="6150" y="408"/>
                  </a:lnTo>
                  <a:lnTo>
                    <a:pt x="6090" y="356"/>
                  </a:lnTo>
                  <a:lnTo>
                    <a:pt x="6027" y="314"/>
                  </a:lnTo>
                  <a:lnTo>
                    <a:pt x="5957" y="281"/>
                  </a:lnTo>
                  <a:lnTo>
                    <a:pt x="5886" y="257"/>
                  </a:lnTo>
                  <a:lnTo>
                    <a:pt x="5812" y="243"/>
                  </a:lnTo>
                  <a:lnTo>
                    <a:pt x="5736" y="237"/>
                  </a:lnTo>
                  <a:lnTo>
                    <a:pt x="5661" y="243"/>
                  </a:lnTo>
                  <a:lnTo>
                    <a:pt x="5587" y="257"/>
                  </a:lnTo>
                  <a:lnTo>
                    <a:pt x="5515" y="281"/>
                  </a:lnTo>
                  <a:lnTo>
                    <a:pt x="5446" y="314"/>
                  </a:lnTo>
                  <a:lnTo>
                    <a:pt x="5382" y="356"/>
                  </a:lnTo>
                  <a:lnTo>
                    <a:pt x="5320" y="408"/>
                  </a:lnTo>
                  <a:lnTo>
                    <a:pt x="2517" y="3213"/>
                  </a:lnTo>
                  <a:lnTo>
                    <a:pt x="3347" y="4043"/>
                  </a:lnTo>
                  <a:lnTo>
                    <a:pt x="6150" y="1238"/>
                  </a:lnTo>
                  <a:lnTo>
                    <a:pt x="6202" y="1180"/>
                  </a:lnTo>
                  <a:lnTo>
                    <a:pt x="6244" y="1116"/>
                  </a:lnTo>
                  <a:lnTo>
                    <a:pt x="6277" y="1049"/>
                  </a:lnTo>
                  <a:lnTo>
                    <a:pt x="6303" y="977"/>
                  </a:lnTo>
                  <a:lnTo>
                    <a:pt x="6317" y="901"/>
                  </a:lnTo>
                  <a:lnTo>
                    <a:pt x="6323" y="824"/>
                  </a:lnTo>
                  <a:lnTo>
                    <a:pt x="6329" y="786"/>
                  </a:lnTo>
                  <a:lnTo>
                    <a:pt x="6345" y="754"/>
                  </a:lnTo>
                  <a:lnTo>
                    <a:pt x="6371" y="728"/>
                  </a:lnTo>
                  <a:lnTo>
                    <a:pt x="6403" y="710"/>
                  </a:lnTo>
                  <a:lnTo>
                    <a:pt x="6441" y="704"/>
                  </a:lnTo>
                  <a:lnTo>
                    <a:pt x="6478" y="710"/>
                  </a:lnTo>
                  <a:lnTo>
                    <a:pt x="6510" y="728"/>
                  </a:lnTo>
                  <a:lnTo>
                    <a:pt x="6536" y="754"/>
                  </a:lnTo>
                  <a:lnTo>
                    <a:pt x="6554" y="786"/>
                  </a:lnTo>
                  <a:lnTo>
                    <a:pt x="6560" y="824"/>
                  </a:lnTo>
                  <a:lnTo>
                    <a:pt x="6554" y="917"/>
                  </a:lnTo>
                  <a:lnTo>
                    <a:pt x="6538" y="1009"/>
                  </a:lnTo>
                  <a:lnTo>
                    <a:pt x="6514" y="1096"/>
                  </a:lnTo>
                  <a:lnTo>
                    <a:pt x="6478" y="1180"/>
                  </a:lnTo>
                  <a:lnTo>
                    <a:pt x="6435" y="1261"/>
                  </a:lnTo>
                  <a:lnTo>
                    <a:pt x="6381" y="1337"/>
                  </a:lnTo>
                  <a:lnTo>
                    <a:pt x="6319" y="1407"/>
                  </a:lnTo>
                  <a:lnTo>
                    <a:pt x="3430" y="4294"/>
                  </a:lnTo>
                  <a:lnTo>
                    <a:pt x="3406" y="4314"/>
                  </a:lnTo>
                  <a:lnTo>
                    <a:pt x="3377" y="4324"/>
                  </a:lnTo>
                  <a:lnTo>
                    <a:pt x="3347" y="4328"/>
                  </a:lnTo>
                  <a:lnTo>
                    <a:pt x="3317" y="4324"/>
                  </a:lnTo>
                  <a:lnTo>
                    <a:pt x="3289" y="4314"/>
                  </a:lnTo>
                  <a:lnTo>
                    <a:pt x="3263" y="4294"/>
                  </a:lnTo>
                  <a:lnTo>
                    <a:pt x="3122" y="4153"/>
                  </a:lnTo>
                  <a:lnTo>
                    <a:pt x="2994" y="4282"/>
                  </a:lnTo>
                  <a:lnTo>
                    <a:pt x="2967" y="4318"/>
                  </a:lnTo>
                  <a:lnTo>
                    <a:pt x="2947" y="4358"/>
                  </a:lnTo>
                  <a:lnTo>
                    <a:pt x="2937" y="4399"/>
                  </a:lnTo>
                  <a:lnTo>
                    <a:pt x="2937" y="4443"/>
                  </a:lnTo>
                  <a:lnTo>
                    <a:pt x="2947" y="4487"/>
                  </a:lnTo>
                  <a:lnTo>
                    <a:pt x="2967" y="4527"/>
                  </a:lnTo>
                  <a:lnTo>
                    <a:pt x="2994" y="4563"/>
                  </a:lnTo>
                  <a:lnTo>
                    <a:pt x="3014" y="4588"/>
                  </a:lnTo>
                  <a:lnTo>
                    <a:pt x="3024" y="4616"/>
                  </a:lnTo>
                  <a:lnTo>
                    <a:pt x="3028" y="4646"/>
                  </a:lnTo>
                  <a:lnTo>
                    <a:pt x="3024" y="4676"/>
                  </a:lnTo>
                  <a:lnTo>
                    <a:pt x="3014" y="4706"/>
                  </a:lnTo>
                  <a:lnTo>
                    <a:pt x="2994" y="4730"/>
                  </a:lnTo>
                  <a:lnTo>
                    <a:pt x="2507" y="5217"/>
                  </a:lnTo>
                  <a:lnTo>
                    <a:pt x="2398" y="5319"/>
                  </a:lnTo>
                  <a:lnTo>
                    <a:pt x="2282" y="5412"/>
                  </a:lnTo>
                  <a:lnTo>
                    <a:pt x="2161" y="5496"/>
                  </a:lnTo>
                  <a:lnTo>
                    <a:pt x="2035" y="5569"/>
                  </a:lnTo>
                  <a:lnTo>
                    <a:pt x="1904" y="5633"/>
                  </a:lnTo>
                  <a:lnTo>
                    <a:pt x="1771" y="5687"/>
                  </a:lnTo>
                  <a:lnTo>
                    <a:pt x="1634" y="5733"/>
                  </a:lnTo>
                  <a:lnTo>
                    <a:pt x="1494" y="5766"/>
                  </a:lnTo>
                  <a:lnTo>
                    <a:pt x="1351" y="5792"/>
                  </a:lnTo>
                  <a:lnTo>
                    <a:pt x="1208" y="5808"/>
                  </a:lnTo>
                  <a:lnTo>
                    <a:pt x="1064" y="5812"/>
                  </a:lnTo>
                  <a:lnTo>
                    <a:pt x="917" y="5806"/>
                  </a:lnTo>
                  <a:lnTo>
                    <a:pt x="770" y="5790"/>
                  </a:lnTo>
                  <a:lnTo>
                    <a:pt x="623" y="5764"/>
                  </a:lnTo>
                  <a:lnTo>
                    <a:pt x="480" y="5727"/>
                  </a:lnTo>
                  <a:lnTo>
                    <a:pt x="336" y="5677"/>
                  </a:lnTo>
                  <a:lnTo>
                    <a:pt x="197" y="5617"/>
                  </a:lnTo>
                  <a:lnTo>
                    <a:pt x="60" y="5547"/>
                  </a:lnTo>
                  <a:lnTo>
                    <a:pt x="38" y="5532"/>
                  </a:lnTo>
                  <a:lnTo>
                    <a:pt x="20" y="5510"/>
                  </a:lnTo>
                  <a:lnTo>
                    <a:pt x="8" y="5486"/>
                  </a:lnTo>
                  <a:lnTo>
                    <a:pt x="2" y="5460"/>
                  </a:lnTo>
                  <a:lnTo>
                    <a:pt x="0" y="5432"/>
                  </a:lnTo>
                  <a:lnTo>
                    <a:pt x="6" y="5406"/>
                  </a:lnTo>
                  <a:lnTo>
                    <a:pt x="18" y="5382"/>
                  </a:lnTo>
                  <a:lnTo>
                    <a:pt x="34" y="5360"/>
                  </a:lnTo>
                  <a:lnTo>
                    <a:pt x="1287" y="4109"/>
                  </a:lnTo>
                  <a:lnTo>
                    <a:pt x="1311" y="4089"/>
                  </a:lnTo>
                  <a:lnTo>
                    <a:pt x="1341" y="4077"/>
                  </a:lnTo>
                  <a:lnTo>
                    <a:pt x="1371" y="4073"/>
                  </a:lnTo>
                  <a:lnTo>
                    <a:pt x="1401" y="4077"/>
                  </a:lnTo>
                  <a:lnTo>
                    <a:pt x="1429" y="4089"/>
                  </a:lnTo>
                  <a:lnTo>
                    <a:pt x="1454" y="4109"/>
                  </a:lnTo>
                  <a:lnTo>
                    <a:pt x="1474" y="4133"/>
                  </a:lnTo>
                  <a:lnTo>
                    <a:pt x="1484" y="4163"/>
                  </a:lnTo>
                  <a:lnTo>
                    <a:pt x="1488" y="4192"/>
                  </a:lnTo>
                  <a:lnTo>
                    <a:pt x="1484" y="4222"/>
                  </a:lnTo>
                  <a:lnTo>
                    <a:pt x="1474" y="4250"/>
                  </a:lnTo>
                  <a:lnTo>
                    <a:pt x="1454" y="4276"/>
                  </a:lnTo>
                  <a:lnTo>
                    <a:pt x="316" y="5412"/>
                  </a:lnTo>
                  <a:lnTo>
                    <a:pt x="446" y="5466"/>
                  </a:lnTo>
                  <a:lnTo>
                    <a:pt x="577" y="5508"/>
                  </a:lnTo>
                  <a:lnTo>
                    <a:pt x="710" y="5540"/>
                  </a:lnTo>
                  <a:lnTo>
                    <a:pt x="844" y="5561"/>
                  </a:lnTo>
                  <a:lnTo>
                    <a:pt x="979" y="5573"/>
                  </a:lnTo>
                  <a:lnTo>
                    <a:pt x="1114" y="5575"/>
                  </a:lnTo>
                  <a:lnTo>
                    <a:pt x="1250" y="5565"/>
                  </a:lnTo>
                  <a:lnTo>
                    <a:pt x="1383" y="5547"/>
                  </a:lnTo>
                  <a:lnTo>
                    <a:pt x="1514" y="5520"/>
                  </a:lnTo>
                  <a:lnTo>
                    <a:pt x="1643" y="5480"/>
                  </a:lnTo>
                  <a:lnTo>
                    <a:pt x="1771" y="5432"/>
                  </a:lnTo>
                  <a:lnTo>
                    <a:pt x="1894" y="5374"/>
                  </a:lnTo>
                  <a:lnTo>
                    <a:pt x="2014" y="5307"/>
                  </a:lnTo>
                  <a:lnTo>
                    <a:pt x="2127" y="5231"/>
                  </a:lnTo>
                  <a:lnTo>
                    <a:pt x="2236" y="5146"/>
                  </a:lnTo>
                  <a:lnTo>
                    <a:pt x="2340" y="5050"/>
                  </a:lnTo>
                  <a:lnTo>
                    <a:pt x="2754" y="4634"/>
                  </a:lnTo>
                  <a:lnTo>
                    <a:pt x="2728" y="4578"/>
                  </a:lnTo>
                  <a:lnTo>
                    <a:pt x="2710" y="4519"/>
                  </a:lnTo>
                  <a:lnTo>
                    <a:pt x="2700" y="4457"/>
                  </a:lnTo>
                  <a:lnTo>
                    <a:pt x="2700" y="4395"/>
                  </a:lnTo>
                  <a:lnTo>
                    <a:pt x="2708" y="4334"/>
                  </a:lnTo>
                  <a:lnTo>
                    <a:pt x="2726" y="4274"/>
                  </a:lnTo>
                  <a:lnTo>
                    <a:pt x="2750" y="4218"/>
                  </a:lnTo>
                  <a:lnTo>
                    <a:pt x="2784" y="4163"/>
                  </a:lnTo>
                  <a:lnTo>
                    <a:pt x="2827" y="4115"/>
                  </a:lnTo>
                  <a:lnTo>
                    <a:pt x="2955" y="3985"/>
                  </a:lnTo>
                  <a:lnTo>
                    <a:pt x="2350" y="3381"/>
                  </a:lnTo>
                  <a:lnTo>
                    <a:pt x="1723" y="4007"/>
                  </a:lnTo>
                  <a:lnTo>
                    <a:pt x="1697" y="4027"/>
                  </a:lnTo>
                  <a:lnTo>
                    <a:pt x="1669" y="4039"/>
                  </a:lnTo>
                  <a:lnTo>
                    <a:pt x="1640" y="4041"/>
                  </a:lnTo>
                  <a:lnTo>
                    <a:pt x="1610" y="4039"/>
                  </a:lnTo>
                  <a:lnTo>
                    <a:pt x="1580" y="4027"/>
                  </a:lnTo>
                  <a:lnTo>
                    <a:pt x="1556" y="4007"/>
                  </a:lnTo>
                  <a:lnTo>
                    <a:pt x="1536" y="3982"/>
                  </a:lnTo>
                  <a:lnTo>
                    <a:pt x="1524" y="3954"/>
                  </a:lnTo>
                  <a:lnTo>
                    <a:pt x="1520" y="3924"/>
                  </a:lnTo>
                  <a:lnTo>
                    <a:pt x="1524" y="3894"/>
                  </a:lnTo>
                  <a:lnTo>
                    <a:pt x="1536" y="3866"/>
                  </a:lnTo>
                  <a:lnTo>
                    <a:pt x="1556" y="3840"/>
                  </a:lnTo>
                  <a:lnTo>
                    <a:pt x="5153" y="241"/>
                  </a:lnTo>
                  <a:lnTo>
                    <a:pt x="5223" y="179"/>
                  </a:lnTo>
                  <a:lnTo>
                    <a:pt x="5299" y="125"/>
                  </a:lnTo>
                  <a:lnTo>
                    <a:pt x="5378" y="82"/>
                  </a:lnTo>
                  <a:lnTo>
                    <a:pt x="5464" y="46"/>
                  </a:lnTo>
                  <a:lnTo>
                    <a:pt x="5551" y="20"/>
                  </a:lnTo>
                  <a:lnTo>
                    <a:pt x="5643" y="6"/>
                  </a:lnTo>
                  <a:lnTo>
                    <a:pt x="5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4797088" y="7094538"/>
              <a:ext cx="496888" cy="498475"/>
            </a:xfrm>
            <a:custGeom>
              <a:avLst/>
              <a:gdLst>
                <a:gd name="T0" fmla="*/ 509 w 626"/>
                <a:gd name="T1" fmla="*/ 0 h 629"/>
                <a:gd name="T2" fmla="*/ 539 w 626"/>
                <a:gd name="T3" fmla="*/ 4 h 629"/>
                <a:gd name="T4" fmla="*/ 567 w 626"/>
                <a:gd name="T5" fmla="*/ 16 h 629"/>
                <a:gd name="T6" fmla="*/ 593 w 626"/>
                <a:gd name="T7" fmla="*/ 36 h 629"/>
                <a:gd name="T8" fmla="*/ 610 w 626"/>
                <a:gd name="T9" fmla="*/ 60 h 629"/>
                <a:gd name="T10" fmla="*/ 622 w 626"/>
                <a:gd name="T11" fmla="*/ 89 h 629"/>
                <a:gd name="T12" fmla="*/ 626 w 626"/>
                <a:gd name="T13" fmla="*/ 119 h 629"/>
                <a:gd name="T14" fmla="*/ 622 w 626"/>
                <a:gd name="T15" fmla="*/ 149 h 629"/>
                <a:gd name="T16" fmla="*/ 610 w 626"/>
                <a:gd name="T17" fmla="*/ 177 h 629"/>
                <a:gd name="T18" fmla="*/ 593 w 626"/>
                <a:gd name="T19" fmla="*/ 203 h 629"/>
                <a:gd name="T20" fmla="*/ 201 w 626"/>
                <a:gd name="T21" fmla="*/ 593 h 629"/>
                <a:gd name="T22" fmla="*/ 175 w 626"/>
                <a:gd name="T23" fmla="*/ 613 h 629"/>
                <a:gd name="T24" fmla="*/ 147 w 626"/>
                <a:gd name="T25" fmla="*/ 625 h 629"/>
                <a:gd name="T26" fmla="*/ 117 w 626"/>
                <a:gd name="T27" fmla="*/ 629 h 629"/>
                <a:gd name="T28" fmla="*/ 87 w 626"/>
                <a:gd name="T29" fmla="*/ 625 h 629"/>
                <a:gd name="T30" fmla="*/ 59 w 626"/>
                <a:gd name="T31" fmla="*/ 613 h 629"/>
                <a:gd name="T32" fmla="*/ 33 w 626"/>
                <a:gd name="T33" fmla="*/ 593 h 629"/>
                <a:gd name="T34" fmla="*/ 14 w 626"/>
                <a:gd name="T35" fmla="*/ 569 h 629"/>
                <a:gd name="T36" fmla="*/ 2 w 626"/>
                <a:gd name="T37" fmla="*/ 539 h 629"/>
                <a:gd name="T38" fmla="*/ 0 w 626"/>
                <a:gd name="T39" fmla="*/ 509 h 629"/>
                <a:gd name="T40" fmla="*/ 2 w 626"/>
                <a:gd name="T41" fmla="*/ 479 h 629"/>
                <a:gd name="T42" fmla="*/ 14 w 626"/>
                <a:gd name="T43" fmla="*/ 452 h 629"/>
                <a:gd name="T44" fmla="*/ 33 w 626"/>
                <a:gd name="T45" fmla="*/ 426 h 629"/>
                <a:gd name="T46" fmla="*/ 423 w 626"/>
                <a:gd name="T47" fmla="*/ 36 h 629"/>
                <a:gd name="T48" fmla="*/ 449 w 626"/>
                <a:gd name="T49" fmla="*/ 16 h 629"/>
                <a:gd name="T50" fmla="*/ 477 w 626"/>
                <a:gd name="T51" fmla="*/ 4 h 629"/>
                <a:gd name="T52" fmla="*/ 509 w 626"/>
                <a:gd name="T5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6" h="629">
                  <a:moveTo>
                    <a:pt x="509" y="0"/>
                  </a:moveTo>
                  <a:lnTo>
                    <a:pt x="539" y="4"/>
                  </a:lnTo>
                  <a:lnTo>
                    <a:pt x="567" y="16"/>
                  </a:lnTo>
                  <a:lnTo>
                    <a:pt x="593" y="36"/>
                  </a:lnTo>
                  <a:lnTo>
                    <a:pt x="610" y="60"/>
                  </a:lnTo>
                  <a:lnTo>
                    <a:pt x="622" y="89"/>
                  </a:lnTo>
                  <a:lnTo>
                    <a:pt x="626" y="119"/>
                  </a:lnTo>
                  <a:lnTo>
                    <a:pt x="622" y="149"/>
                  </a:lnTo>
                  <a:lnTo>
                    <a:pt x="610" y="177"/>
                  </a:lnTo>
                  <a:lnTo>
                    <a:pt x="593" y="203"/>
                  </a:lnTo>
                  <a:lnTo>
                    <a:pt x="201" y="593"/>
                  </a:lnTo>
                  <a:lnTo>
                    <a:pt x="175" y="613"/>
                  </a:lnTo>
                  <a:lnTo>
                    <a:pt x="147" y="625"/>
                  </a:lnTo>
                  <a:lnTo>
                    <a:pt x="117" y="629"/>
                  </a:lnTo>
                  <a:lnTo>
                    <a:pt x="87" y="625"/>
                  </a:lnTo>
                  <a:lnTo>
                    <a:pt x="59" y="613"/>
                  </a:lnTo>
                  <a:lnTo>
                    <a:pt x="33" y="593"/>
                  </a:lnTo>
                  <a:lnTo>
                    <a:pt x="14" y="569"/>
                  </a:lnTo>
                  <a:lnTo>
                    <a:pt x="2" y="539"/>
                  </a:lnTo>
                  <a:lnTo>
                    <a:pt x="0" y="509"/>
                  </a:lnTo>
                  <a:lnTo>
                    <a:pt x="2" y="479"/>
                  </a:lnTo>
                  <a:lnTo>
                    <a:pt x="14" y="452"/>
                  </a:lnTo>
                  <a:lnTo>
                    <a:pt x="33" y="426"/>
                  </a:lnTo>
                  <a:lnTo>
                    <a:pt x="423" y="36"/>
                  </a:lnTo>
                  <a:lnTo>
                    <a:pt x="449" y="16"/>
                  </a:lnTo>
                  <a:lnTo>
                    <a:pt x="477" y="4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aphicFrame>
        <p:nvGraphicFramePr>
          <p:cNvPr id="18" name="Lentelė 8">
            <a:extLst>
              <a:ext uri="{FF2B5EF4-FFF2-40B4-BE49-F238E27FC236}">
                <a16:creationId xmlns:a16="http://schemas.microsoft.com/office/drawing/2014/main" id="{075DF59F-7F5D-4A38-BFFA-5D67F745D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23458"/>
              </p:ext>
            </p:extLst>
          </p:nvPr>
        </p:nvGraphicFramePr>
        <p:xfrm>
          <a:off x="1791500" y="2972051"/>
          <a:ext cx="7890276" cy="3084576"/>
        </p:xfrm>
        <a:graphic>
          <a:graphicData uri="http://schemas.openxmlformats.org/drawingml/2006/table">
            <a:tbl>
              <a:tblPr firstRow="1" firstCol="1" bandRow="1"/>
              <a:tblGrid>
                <a:gridCol w="2751836">
                  <a:extLst>
                    <a:ext uri="{9D8B030D-6E8A-4147-A177-3AD203B41FA5}">
                      <a16:colId xmlns:a16="http://schemas.microsoft.com/office/drawing/2014/main" val="2345530839"/>
                    </a:ext>
                  </a:extLst>
                </a:gridCol>
                <a:gridCol w="1783742">
                  <a:extLst>
                    <a:ext uri="{9D8B030D-6E8A-4147-A177-3AD203B41FA5}">
                      <a16:colId xmlns:a16="http://schemas.microsoft.com/office/drawing/2014/main" val="2774121679"/>
                    </a:ext>
                  </a:extLst>
                </a:gridCol>
                <a:gridCol w="1773640">
                  <a:extLst>
                    <a:ext uri="{9D8B030D-6E8A-4147-A177-3AD203B41FA5}">
                      <a16:colId xmlns:a16="http://schemas.microsoft.com/office/drawing/2014/main" val="1851623367"/>
                    </a:ext>
                  </a:extLst>
                </a:gridCol>
                <a:gridCol w="1581058">
                  <a:extLst>
                    <a:ext uri="{9D8B030D-6E8A-4147-A177-3AD203B41FA5}">
                      <a16:colId xmlns:a16="http://schemas.microsoft.com/office/drawing/2014/main" val="2632503682"/>
                    </a:ext>
                  </a:extLst>
                </a:gridCol>
              </a:tblGrid>
              <a:tr h="251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Змінні та результативні показники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Найгірший сценарій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Базовий сценарій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Найкращий сценарій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17360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Оперативні витрати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19144"/>
                  </a:ext>
                </a:extLst>
              </a:tr>
              <a:tr h="221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Інфляція оперативних витрат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74870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Сервісні збори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9850"/>
                  </a:ext>
                </a:extLst>
              </a:tr>
              <a:tr h="214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NPV(P)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8 500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20 328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32 561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95501"/>
                  </a:ext>
                </a:extLst>
              </a:tr>
              <a:tr h="237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ENPV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224 52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232 678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241 072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7000"/>
                  </a:ext>
                </a:extLst>
              </a:tr>
              <a:tr h="258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NPV(Eq)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5 9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14 070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22 377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38935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IRR(P)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26,56%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40,88%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30455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IRR(Eq)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86,63%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127,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49080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Мін</a:t>
                      </a:r>
                      <a:r>
                        <a:rPr lang="lt-L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ADSCR</a:t>
                      </a:r>
                      <a:endParaRPr lang="lt-L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3,27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4,85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3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9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Міський туризм у Трускавці</a:t>
            </a:r>
          </a:p>
        </p:txBody>
      </p:sp>
      <p:graphicFrame>
        <p:nvGraphicFramePr>
          <p:cNvPr id="4" name="Diagrama 5">
            <a:extLst>
              <a:ext uri="{FF2B5EF4-FFF2-40B4-BE49-F238E27FC236}">
                <a16:creationId xmlns:a16="http://schemas.microsoft.com/office/drawing/2014/main" id="{78E9556A-3202-4EBF-9BE7-EDD60A1B9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08314"/>
              </p:ext>
            </p:extLst>
          </p:nvPr>
        </p:nvGraphicFramePr>
        <p:xfrm>
          <a:off x="711672" y="1604570"/>
          <a:ext cx="4676536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6">
            <a:extLst>
              <a:ext uri="{FF2B5EF4-FFF2-40B4-BE49-F238E27FC236}">
                <a16:creationId xmlns:a16="http://schemas.microsoft.com/office/drawing/2014/main" id="{5A3F364C-CADF-4674-A5A7-9ECE352D5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36205"/>
              </p:ext>
            </p:extLst>
          </p:nvPr>
        </p:nvGraphicFramePr>
        <p:xfrm>
          <a:off x="711672" y="4178301"/>
          <a:ext cx="493204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8">
            <a:extLst>
              <a:ext uri="{FF2B5EF4-FFF2-40B4-BE49-F238E27FC236}">
                <a16:creationId xmlns:a16="http://schemas.microsoft.com/office/drawing/2014/main" id="{17507469-E44C-42F9-8FE7-B5B4BB577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83839"/>
              </p:ext>
            </p:extLst>
          </p:nvPr>
        </p:nvGraphicFramePr>
        <p:xfrm>
          <a:off x="6388409" y="4416777"/>
          <a:ext cx="4556110" cy="239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8F2020D-423B-4C34-9AE1-135691AF74E2}"/>
              </a:ext>
            </a:extLst>
          </p:cNvPr>
          <p:cNvSpPr txBox="1"/>
          <p:nvPr/>
        </p:nvSpPr>
        <p:spPr>
          <a:xfrm>
            <a:off x="1813736" y="1175187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Всього туристів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9607D-C37D-48AA-B568-EBBDA282963A}"/>
              </a:ext>
            </a:extLst>
          </p:cNvPr>
          <p:cNvSpPr txBox="1"/>
          <p:nvPr/>
        </p:nvSpPr>
        <p:spPr>
          <a:xfrm>
            <a:off x="2200781" y="3854399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Закордонні туристи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Diagrama 7">
            <a:extLst>
              <a:ext uri="{FF2B5EF4-FFF2-40B4-BE49-F238E27FC236}">
                <a16:creationId xmlns:a16="http://schemas.microsoft.com/office/drawing/2014/main" id="{165FDC3C-EB1A-470B-88DE-BC4A5FF73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29444"/>
              </p:ext>
            </p:extLst>
          </p:nvPr>
        </p:nvGraphicFramePr>
        <p:xfrm>
          <a:off x="6388408" y="1616899"/>
          <a:ext cx="4556111" cy="261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94E7FB-76E0-45DD-A78A-C2312A0A5B9D}"/>
              </a:ext>
            </a:extLst>
          </p:cNvPr>
          <p:cNvSpPr txBox="1"/>
          <p:nvPr/>
        </p:nvSpPr>
        <p:spPr>
          <a:xfrm>
            <a:off x="7210134" y="1136196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Закордонні туристи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FC7A8-703C-4238-90CA-0AD4C4531F1A}"/>
              </a:ext>
            </a:extLst>
          </p:cNvPr>
          <p:cNvSpPr txBox="1"/>
          <p:nvPr/>
        </p:nvSpPr>
        <p:spPr>
          <a:xfrm>
            <a:off x="6865987" y="4592443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002060"/>
                </a:solidFill>
                <a:latin typeface="Calibri"/>
              </a:rPr>
              <a:t>Т</a:t>
            </a:r>
            <a:r>
              <a:rPr kumimoji="0" lang="uk-UA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уристи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РП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57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01858" cy="512691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ДПП та Державні Закупівлі</a:t>
            </a:r>
            <a:r>
              <a:rPr lang="lt-LT" sz="3200" dirty="0">
                <a:solidFill>
                  <a:srgbClr val="FDBB2D"/>
                </a:solidFill>
              </a:rPr>
              <a:t> </a:t>
            </a:r>
            <a:r>
              <a:rPr lang="en-US" sz="3200" dirty="0">
                <a:solidFill>
                  <a:srgbClr val="FDBB2D"/>
                </a:solidFill>
              </a:rPr>
              <a:t>(PSC)</a:t>
            </a:r>
            <a:endParaRPr lang="uk-UA" sz="3200" dirty="0">
              <a:solidFill>
                <a:srgbClr val="FDBB2D"/>
              </a:solidFill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54334FBE-7C2E-4AC1-93B2-72DD839BF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642"/>
              </p:ext>
            </p:extLst>
          </p:nvPr>
        </p:nvGraphicFramePr>
        <p:xfrm>
          <a:off x="1995264" y="4006211"/>
          <a:ext cx="9293731" cy="2659042"/>
        </p:xfrm>
        <a:graphic>
          <a:graphicData uri="http://schemas.openxmlformats.org/drawingml/2006/table">
            <a:tbl>
              <a:tblPr firstRow="1" firstCol="1" bandRow="1"/>
              <a:tblGrid>
                <a:gridCol w="5164983">
                  <a:extLst>
                    <a:ext uri="{9D8B030D-6E8A-4147-A177-3AD203B41FA5}">
                      <a16:colId xmlns:a16="http://schemas.microsoft.com/office/drawing/2014/main" val="3067956869"/>
                    </a:ext>
                  </a:extLst>
                </a:gridCol>
                <a:gridCol w="2105878">
                  <a:extLst>
                    <a:ext uri="{9D8B030D-6E8A-4147-A177-3AD203B41FA5}">
                      <a16:colId xmlns:a16="http://schemas.microsoft.com/office/drawing/2014/main" val="2687466973"/>
                    </a:ext>
                  </a:extLst>
                </a:gridCol>
                <a:gridCol w="2022870">
                  <a:extLst>
                    <a:ext uri="{9D8B030D-6E8A-4147-A177-3AD203B41FA5}">
                      <a16:colId xmlns:a16="http://schemas.microsoft.com/office/drawing/2014/main" val="919220709"/>
                    </a:ext>
                  </a:extLst>
                </a:gridCol>
              </a:tblGrid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Розрахунок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PSC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NPV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ДПП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Державні закупівлі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75161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Дохід від операцій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3 805,5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91 998,3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86853"/>
                  </a:ext>
                </a:extLst>
              </a:tr>
              <a:tr h="251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що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зберігається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за державною </a:t>
                      </a:r>
                      <a:r>
                        <a:rPr lang="ru-RU" sz="1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владою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-7 741,8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-44 295,9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36049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Оперативні витрати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-49 242,9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00953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Інвестиційні витрати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-7 281,8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05718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Користь</a:t>
                      </a:r>
                      <a:r>
                        <a:rPr lang="uk-UA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від конкурентної переваги ДПП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3 558,9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30531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Нефінансові переваги ДПП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8 428,0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81385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8 050,6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-8 822,3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22456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</a:t>
                      </a:r>
                      <a:r>
                        <a:rPr lang="uk-UA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ентабельність витрат ДПП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16 872,9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17880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ДПП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рентабельн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сть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191%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835029"/>
                  </a:ext>
                </a:extLst>
              </a:tr>
            </a:tbl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837769330"/>
              </p:ext>
            </p:extLst>
          </p:nvPr>
        </p:nvGraphicFramePr>
        <p:xfrm>
          <a:off x="1905712" y="1143000"/>
          <a:ext cx="9629796" cy="263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17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Вигоди проекту</a:t>
            </a:r>
            <a:endParaRPr lang="uk-UA" sz="3200" cap="small" dirty="0">
              <a:solidFill>
                <a:srgbClr val="FDBB2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2779642"/>
              </p:ext>
            </p:extLst>
          </p:nvPr>
        </p:nvGraphicFramePr>
        <p:xfrm>
          <a:off x="2026763" y="1065230"/>
          <a:ext cx="8446416" cy="537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577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Часові рамки Проекту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04519" y="2722492"/>
            <a:ext cx="7514329" cy="1698836"/>
            <a:chOff x="781050" y="2117725"/>
            <a:chExt cx="10515600" cy="2590800"/>
          </a:xfrm>
          <a:solidFill>
            <a:sysClr val="window" lastClr="FFFFFF">
              <a:lumMod val="85000"/>
            </a:sysClr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2800" y="2117725"/>
              <a:ext cx="10452100" cy="2590800"/>
            </a:xfrm>
            <a:custGeom>
              <a:avLst/>
              <a:gdLst>
                <a:gd name="T0" fmla="*/ 3302 w 6584"/>
                <a:gd name="T1" fmla="*/ 0 h 1632"/>
                <a:gd name="T2" fmla="*/ 3324 w 6584"/>
                <a:gd name="T3" fmla="*/ 167 h 1632"/>
                <a:gd name="T4" fmla="*/ 3326 w 6584"/>
                <a:gd name="T5" fmla="*/ 171 h 1632"/>
                <a:gd name="T6" fmla="*/ 3471 w 6584"/>
                <a:gd name="T7" fmla="*/ 492 h 1632"/>
                <a:gd name="T8" fmla="*/ 3511 w 6584"/>
                <a:gd name="T9" fmla="*/ 492 h 1632"/>
                <a:gd name="T10" fmla="*/ 4655 w 6584"/>
                <a:gd name="T11" fmla="*/ 874 h 1632"/>
                <a:gd name="T12" fmla="*/ 4687 w 6584"/>
                <a:gd name="T13" fmla="*/ 937 h 1632"/>
                <a:gd name="T14" fmla="*/ 4719 w 6584"/>
                <a:gd name="T15" fmla="*/ 874 h 1632"/>
                <a:gd name="T16" fmla="*/ 5074 w 6584"/>
                <a:gd name="T17" fmla="*/ 519 h 1632"/>
                <a:gd name="T18" fmla="*/ 5115 w 6584"/>
                <a:gd name="T19" fmla="*/ 521 h 1632"/>
                <a:gd name="T20" fmla="*/ 5273 w 6584"/>
                <a:gd name="T21" fmla="*/ 774 h 1632"/>
                <a:gd name="T22" fmla="*/ 5313 w 6584"/>
                <a:gd name="T23" fmla="*/ 774 h 1632"/>
                <a:gd name="T24" fmla="*/ 5331 w 6584"/>
                <a:gd name="T25" fmla="*/ 874 h 1632"/>
                <a:gd name="T26" fmla="*/ 6584 w 6584"/>
                <a:gd name="T27" fmla="*/ 916 h 1632"/>
                <a:gd name="T28" fmla="*/ 5341 w 6584"/>
                <a:gd name="T29" fmla="*/ 983 h 1632"/>
                <a:gd name="T30" fmla="*/ 5301 w 6584"/>
                <a:gd name="T31" fmla="*/ 979 h 1632"/>
                <a:gd name="T32" fmla="*/ 5231 w 6584"/>
                <a:gd name="T33" fmla="*/ 1409 h 1632"/>
                <a:gd name="T34" fmla="*/ 5191 w 6584"/>
                <a:gd name="T35" fmla="*/ 1409 h 1632"/>
                <a:gd name="T36" fmla="*/ 5048 w 6584"/>
                <a:gd name="T37" fmla="*/ 898 h 1632"/>
                <a:gd name="T38" fmla="*/ 4743 w 6584"/>
                <a:gd name="T39" fmla="*/ 916 h 1632"/>
                <a:gd name="T40" fmla="*/ 4687 w 6584"/>
                <a:gd name="T41" fmla="*/ 1025 h 1632"/>
                <a:gd name="T42" fmla="*/ 4631 w 6584"/>
                <a:gd name="T43" fmla="*/ 916 h 1632"/>
                <a:gd name="T44" fmla="*/ 3521 w 6584"/>
                <a:gd name="T45" fmla="*/ 898 h 1632"/>
                <a:gd name="T46" fmla="*/ 3445 w 6584"/>
                <a:gd name="T47" fmla="*/ 1033 h 1632"/>
                <a:gd name="T48" fmla="*/ 3404 w 6584"/>
                <a:gd name="T49" fmla="*/ 1033 h 1632"/>
                <a:gd name="T50" fmla="*/ 3172 w 6584"/>
                <a:gd name="T51" fmla="*/ 1481 h 1632"/>
                <a:gd name="T52" fmla="*/ 3154 w 6584"/>
                <a:gd name="T53" fmla="*/ 1632 h 1632"/>
                <a:gd name="T54" fmla="*/ 3043 w 6584"/>
                <a:gd name="T55" fmla="*/ 916 h 1632"/>
                <a:gd name="T56" fmla="*/ 1925 w 6584"/>
                <a:gd name="T57" fmla="*/ 910 h 1632"/>
                <a:gd name="T58" fmla="*/ 1857 w 6584"/>
                <a:gd name="T59" fmla="*/ 910 h 1632"/>
                <a:gd name="T60" fmla="*/ 1642 w 6584"/>
                <a:gd name="T61" fmla="*/ 916 h 1632"/>
                <a:gd name="T62" fmla="*/ 1594 w 6584"/>
                <a:gd name="T63" fmla="*/ 1113 h 1632"/>
                <a:gd name="T64" fmla="*/ 1570 w 6584"/>
                <a:gd name="T65" fmla="*/ 939 h 1632"/>
                <a:gd name="T66" fmla="*/ 1495 w 6584"/>
                <a:gd name="T67" fmla="*/ 1419 h 1632"/>
                <a:gd name="T68" fmla="*/ 1493 w 6584"/>
                <a:gd name="T69" fmla="*/ 1425 h 1632"/>
                <a:gd name="T70" fmla="*/ 1453 w 6584"/>
                <a:gd name="T71" fmla="*/ 1423 h 1632"/>
                <a:gd name="T72" fmla="*/ 1327 w 6584"/>
                <a:gd name="T73" fmla="*/ 898 h 1632"/>
                <a:gd name="T74" fmla="*/ 0 w 6584"/>
                <a:gd name="T75" fmla="*/ 916 h 1632"/>
                <a:gd name="T76" fmla="*/ 1289 w 6584"/>
                <a:gd name="T77" fmla="*/ 874 h 1632"/>
                <a:gd name="T78" fmla="*/ 1365 w 6584"/>
                <a:gd name="T79" fmla="*/ 362 h 1632"/>
                <a:gd name="T80" fmla="*/ 1477 w 6584"/>
                <a:gd name="T81" fmla="*/ 1268 h 1632"/>
                <a:gd name="T82" fmla="*/ 1574 w 6584"/>
                <a:gd name="T83" fmla="*/ 661 h 1632"/>
                <a:gd name="T84" fmla="*/ 1606 w 6584"/>
                <a:gd name="T85" fmla="*/ 894 h 1632"/>
                <a:gd name="T86" fmla="*/ 1610 w 6584"/>
                <a:gd name="T87" fmla="*/ 874 h 1632"/>
                <a:gd name="T88" fmla="*/ 1877 w 6584"/>
                <a:gd name="T89" fmla="*/ 834 h 1632"/>
                <a:gd name="T90" fmla="*/ 1905 w 6584"/>
                <a:gd name="T91" fmla="*/ 834 h 1632"/>
                <a:gd name="T92" fmla="*/ 3079 w 6584"/>
                <a:gd name="T93" fmla="*/ 874 h 1632"/>
                <a:gd name="T94" fmla="*/ 3147 w 6584"/>
                <a:gd name="T95" fmla="*/ 1327 h 1632"/>
                <a:gd name="T96" fmla="*/ 3302 w 6584"/>
                <a:gd name="T97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84" h="1632">
                  <a:moveTo>
                    <a:pt x="3302" y="0"/>
                  </a:moveTo>
                  <a:lnTo>
                    <a:pt x="3302" y="0"/>
                  </a:lnTo>
                  <a:lnTo>
                    <a:pt x="3324" y="161"/>
                  </a:lnTo>
                  <a:lnTo>
                    <a:pt x="3324" y="167"/>
                  </a:lnTo>
                  <a:lnTo>
                    <a:pt x="3326" y="167"/>
                  </a:lnTo>
                  <a:lnTo>
                    <a:pt x="3326" y="171"/>
                  </a:lnTo>
                  <a:lnTo>
                    <a:pt x="3422" y="874"/>
                  </a:lnTo>
                  <a:lnTo>
                    <a:pt x="3471" y="492"/>
                  </a:lnTo>
                  <a:lnTo>
                    <a:pt x="3491" y="330"/>
                  </a:lnTo>
                  <a:lnTo>
                    <a:pt x="3511" y="492"/>
                  </a:lnTo>
                  <a:lnTo>
                    <a:pt x="3559" y="874"/>
                  </a:lnTo>
                  <a:lnTo>
                    <a:pt x="4655" y="874"/>
                  </a:lnTo>
                  <a:lnTo>
                    <a:pt x="4661" y="886"/>
                  </a:lnTo>
                  <a:lnTo>
                    <a:pt x="4687" y="937"/>
                  </a:lnTo>
                  <a:lnTo>
                    <a:pt x="4713" y="886"/>
                  </a:lnTo>
                  <a:lnTo>
                    <a:pt x="4719" y="874"/>
                  </a:lnTo>
                  <a:lnTo>
                    <a:pt x="5010" y="874"/>
                  </a:lnTo>
                  <a:lnTo>
                    <a:pt x="5074" y="519"/>
                  </a:lnTo>
                  <a:lnTo>
                    <a:pt x="5097" y="390"/>
                  </a:lnTo>
                  <a:lnTo>
                    <a:pt x="5115" y="521"/>
                  </a:lnTo>
                  <a:lnTo>
                    <a:pt x="5211" y="1250"/>
                  </a:lnTo>
                  <a:lnTo>
                    <a:pt x="5273" y="774"/>
                  </a:lnTo>
                  <a:lnTo>
                    <a:pt x="5293" y="625"/>
                  </a:lnTo>
                  <a:lnTo>
                    <a:pt x="5313" y="774"/>
                  </a:lnTo>
                  <a:lnTo>
                    <a:pt x="5329" y="884"/>
                  </a:lnTo>
                  <a:lnTo>
                    <a:pt x="5331" y="874"/>
                  </a:lnTo>
                  <a:lnTo>
                    <a:pt x="6584" y="874"/>
                  </a:lnTo>
                  <a:lnTo>
                    <a:pt x="6584" y="916"/>
                  </a:lnTo>
                  <a:lnTo>
                    <a:pt x="5364" y="916"/>
                  </a:lnTo>
                  <a:lnTo>
                    <a:pt x="5341" y="983"/>
                  </a:lnTo>
                  <a:lnTo>
                    <a:pt x="5313" y="1067"/>
                  </a:lnTo>
                  <a:lnTo>
                    <a:pt x="5301" y="979"/>
                  </a:lnTo>
                  <a:lnTo>
                    <a:pt x="5293" y="927"/>
                  </a:lnTo>
                  <a:lnTo>
                    <a:pt x="5231" y="1409"/>
                  </a:lnTo>
                  <a:lnTo>
                    <a:pt x="5211" y="1562"/>
                  </a:lnTo>
                  <a:lnTo>
                    <a:pt x="5191" y="1409"/>
                  </a:lnTo>
                  <a:lnTo>
                    <a:pt x="5093" y="655"/>
                  </a:lnTo>
                  <a:lnTo>
                    <a:pt x="5048" y="898"/>
                  </a:lnTo>
                  <a:lnTo>
                    <a:pt x="5046" y="916"/>
                  </a:lnTo>
                  <a:lnTo>
                    <a:pt x="4743" y="916"/>
                  </a:lnTo>
                  <a:lnTo>
                    <a:pt x="4705" y="991"/>
                  </a:lnTo>
                  <a:lnTo>
                    <a:pt x="4687" y="1025"/>
                  </a:lnTo>
                  <a:lnTo>
                    <a:pt x="4669" y="991"/>
                  </a:lnTo>
                  <a:lnTo>
                    <a:pt x="4631" y="916"/>
                  </a:lnTo>
                  <a:lnTo>
                    <a:pt x="3523" y="916"/>
                  </a:lnTo>
                  <a:lnTo>
                    <a:pt x="3521" y="898"/>
                  </a:lnTo>
                  <a:lnTo>
                    <a:pt x="3491" y="659"/>
                  </a:lnTo>
                  <a:lnTo>
                    <a:pt x="3445" y="1033"/>
                  </a:lnTo>
                  <a:lnTo>
                    <a:pt x="3426" y="1184"/>
                  </a:lnTo>
                  <a:lnTo>
                    <a:pt x="3404" y="1033"/>
                  </a:lnTo>
                  <a:lnTo>
                    <a:pt x="3306" y="332"/>
                  </a:lnTo>
                  <a:lnTo>
                    <a:pt x="3172" y="1481"/>
                  </a:lnTo>
                  <a:lnTo>
                    <a:pt x="3154" y="1632"/>
                  </a:lnTo>
                  <a:lnTo>
                    <a:pt x="3154" y="1632"/>
                  </a:lnTo>
                  <a:lnTo>
                    <a:pt x="3129" y="1481"/>
                  </a:lnTo>
                  <a:lnTo>
                    <a:pt x="3043" y="916"/>
                  </a:lnTo>
                  <a:lnTo>
                    <a:pt x="1931" y="916"/>
                  </a:lnTo>
                  <a:lnTo>
                    <a:pt x="1925" y="910"/>
                  </a:lnTo>
                  <a:lnTo>
                    <a:pt x="1891" y="878"/>
                  </a:lnTo>
                  <a:lnTo>
                    <a:pt x="1857" y="910"/>
                  </a:lnTo>
                  <a:lnTo>
                    <a:pt x="1851" y="916"/>
                  </a:lnTo>
                  <a:lnTo>
                    <a:pt x="1642" y="916"/>
                  </a:lnTo>
                  <a:lnTo>
                    <a:pt x="1620" y="1009"/>
                  </a:lnTo>
                  <a:lnTo>
                    <a:pt x="1594" y="1113"/>
                  </a:lnTo>
                  <a:lnTo>
                    <a:pt x="1580" y="1007"/>
                  </a:lnTo>
                  <a:lnTo>
                    <a:pt x="1570" y="939"/>
                  </a:lnTo>
                  <a:lnTo>
                    <a:pt x="1495" y="1415"/>
                  </a:lnTo>
                  <a:lnTo>
                    <a:pt x="1495" y="1419"/>
                  </a:lnTo>
                  <a:lnTo>
                    <a:pt x="1493" y="1419"/>
                  </a:lnTo>
                  <a:lnTo>
                    <a:pt x="1493" y="1425"/>
                  </a:lnTo>
                  <a:lnTo>
                    <a:pt x="1469" y="1570"/>
                  </a:lnTo>
                  <a:lnTo>
                    <a:pt x="1453" y="1423"/>
                  </a:lnTo>
                  <a:lnTo>
                    <a:pt x="1361" y="667"/>
                  </a:lnTo>
                  <a:lnTo>
                    <a:pt x="1327" y="898"/>
                  </a:lnTo>
                  <a:lnTo>
                    <a:pt x="1325" y="916"/>
                  </a:lnTo>
                  <a:lnTo>
                    <a:pt x="0" y="916"/>
                  </a:lnTo>
                  <a:lnTo>
                    <a:pt x="0" y="874"/>
                  </a:lnTo>
                  <a:lnTo>
                    <a:pt x="1289" y="874"/>
                  </a:lnTo>
                  <a:lnTo>
                    <a:pt x="1343" y="515"/>
                  </a:lnTo>
                  <a:lnTo>
                    <a:pt x="1365" y="362"/>
                  </a:lnTo>
                  <a:lnTo>
                    <a:pt x="1385" y="515"/>
                  </a:lnTo>
                  <a:lnTo>
                    <a:pt x="1477" y="1268"/>
                  </a:lnTo>
                  <a:lnTo>
                    <a:pt x="1552" y="798"/>
                  </a:lnTo>
                  <a:lnTo>
                    <a:pt x="1574" y="661"/>
                  </a:lnTo>
                  <a:lnTo>
                    <a:pt x="1592" y="798"/>
                  </a:lnTo>
                  <a:lnTo>
                    <a:pt x="1606" y="894"/>
                  </a:lnTo>
                  <a:lnTo>
                    <a:pt x="1606" y="890"/>
                  </a:lnTo>
                  <a:lnTo>
                    <a:pt x="1610" y="874"/>
                  </a:lnTo>
                  <a:lnTo>
                    <a:pt x="1835" y="874"/>
                  </a:lnTo>
                  <a:lnTo>
                    <a:pt x="1877" y="834"/>
                  </a:lnTo>
                  <a:lnTo>
                    <a:pt x="1891" y="820"/>
                  </a:lnTo>
                  <a:lnTo>
                    <a:pt x="1905" y="834"/>
                  </a:lnTo>
                  <a:lnTo>
                    <a:pt x="1947" y="874"/>
                  </a:lnTo>
                  <a:lnTo>
                    <a:pt x="3079" y="874"/>
                  </a:lnTo>
                  <a:lnTo>
                    <a:pt x="3081" y="892"/>
                  </a:lnTo>
                  <a:lnTo>
                    <a:pt x="3147" y="1327"/>
                  </a:lnTo>
                  <a:lnTo>
                    <a:pt x="3284" y="161"/>
                  </a:lnTo>
                  <a:lnTo>
                    <a:pt x="3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81050" y="3030538"/>
              <a:ext cx="66675" cy="1008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233150" y="3030538"/>
              <a:ext cx="63500" cy="1008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Freeform 13"/>
          <p:cNvSpPr>
            <a:spLocks/>
          </p:cNvSpPr>
          <p:nvPr/>
        </p:nvSpPr>
        <p:spPr bwMode="auto">
          <a:xfrm>
            <a:off x="4046240" y="1629617"/>
            <a:ext cx="1008112" cy="901891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15AA9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місяці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8283408" y="1237534"/>
            <a:ext cx="1019416" cy="903616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років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174032" y="4783989"/>
            <a:ext cx="976942" cy="863757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237D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місяці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16385" y="3574006"/>
            <a:ext cx="161086" cy="1205876"/>
            <a:chOff x="2268721" y="3783686"/>
            <a:chExt cx="214726" cy="160741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376084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3" name="Oval 12"/>
            <p:cNvSpPr/>
            <p:nvPr/>
          </p:nvSpPr>
          <p:spPr>
            <a:xfrm>
              <a:off x="2268721" y="3783686"/>
              <a:ext cx="214726" cy="214726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Freeform 13"/>
          <p:cNvSpPr>
            <a:spLocks/>
          </p:cNvSpPr>
          <p:nvPr/>
        </p:nvSpPr>
        <p:spPr bwMode="auto">
          <a:xfrm>
            <a:off x="7071349" y="4968452"/>
            <a:ext cx="1040705" cy="863757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9BB9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рік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30616" y="3574006"/>
            <a:ext cx="161086" cy="1205876"/>
            <a:chOff x="7025172" y="3783686"/>
            <a:chExt cx="214726" cy="160741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132534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7" name="Oval 16"/>
            <p:cNvSpPr/>
            <p:nvPr/>
          </p:nvSpPr>
          <p:spPr>
            <a:xfrm>
              <a:off x="7025172" y="3783686"/>
              <a:ext cx="214726" cy="214726"/>
            </a:xfrm>
            <a:prstGeom prst="ellipse">
              <a:avLst/>
            </a:prstGeom>
            <a:solidFill>
              <a:srgbClr val="9BB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9049" y="3966334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Аналіз ефективності Проекту 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7372" y="2751372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Підготовка та проведення  Тендеру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1199" y="2118202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Експлуатація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послуги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передача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8039" y="4133373"/>
            <a:ext cx="1477649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Інвестиційна фаза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B3B805C0-7166-4847-BA55-F550859866AC}"/>
              </a:ext>
            </a:extLst>
          </p:cNvPr>
          <p:cNvGrpSpPr/>
          <p:nvPr/>
        </p:nvGrpSpPr>
        <p:grpSpPr>
          <a:xfrm>
            <a:off x="6065134" y="3574006"/>
            <a:ext cx="213354" cy="1451612"/>
            <a:chOff x="2268721" y="3783686"/>
            <a:chExt cx="214726" cy="1607416"/>
          </a:xfrm>
        </p:grpSpPr>
        <p:cxnSp>
          <p:nvCxnSpPr>
            <p:cNvPr id="23" name="Straight Connector 55">
              <a:extLst>
                <a:ext uri="{FF2B5EF4-FFF2-40B4-BE49-F238E27FC236}">
                  <a16:creationId xmlns:a16="http://schemas.microsoft.com/office/drawing/2014/main" id="{529619EE-3692-4849-B884-702773738A19}"/>
                </a:ext>
              </a:extLst>
            </p:cNvPr>
            <p:cNvCxnSpPr/>
            <p:nvPr/>
          </p:nvCxnSpPr>
          <p:spPr>
            <a:xfrm>
              <a:off x="2376084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24" name="Oval 56">
              <a:extLst>
                <a:ext uri="{FF2B5EF4-FFF2-40B4-BE49-F238E27FC236}">
                  <a16:creationId xmlns:a16="http://schemas.microsoft.com/office/drawing/2014/main" id="{E5A51E58-E68D-4D63-8418-787389966F90}"/>
                </a:ext>
              </a:extLst>
            </p:cNvPr>
            <p:cNvSpPr/>
            <p:nvPr/>
          </p:nvSpPr>
          <p:spPr>
            <a:xfrm>
              <a:off x="2268721" y="3783686"/>
              <a:ext cx="214726" cy="214726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594124-A196-48F2-AA15-8623650E99F9}"/>
              </a:ext>
            </a:extLst>
          </p:cNvPr>
          <p:cNvSpPr txBox="1"/>
          <p:nvPr/>
        </p:nvSpPr>
        <p:spPr>
          <a:xfrm>
            <a:off x="5015491" y="4373934"/>
            <a:ext cx="1840735" cy="107721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Передача об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uk-UA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єкта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завершення фінансових питань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60C1856-CEAF-4506-BD6A-C9B4CB0E31D4}"/>
              </a:ext>
            </a:extLst>
          </p:cNvPr>
          <p:cNvSpPr>
            <a:spLocks/>
          </p:cNvSpPr>
          <p:nvPr/>
        </p:nvSpPr>
        <p:spPr bwMode="auto">
          <a:xfrm>
            <a:off x="5418549" y="5400330"/>
            <a:ext cx="1034618" cy="776319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237D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lvl="0" algn="ctr" defTabSz="1218987">
              <a:defRPr/>
            </a:pPr>
            <a:r>
              <a:rPr kumimoji="0" lang="lt-LT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місяц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 flipV="1">
            <a:off x="4436759" y="2529216"/>
            <a:ext cx="161086" cy="1205876"/>
            <a:chOff x="2506753" y="1112056"/>
            <a:chExt cx="207034" cy="15498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610270" y="1216668"/>
              <a:ext cx="0" cy="14452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29" name="Oval 28"/>
            <p:cNvSpPr/>
            <p:nvPr/>
          </p:nvSpPr>
          <p:spPr>
            <a:xfrm>
              <a:off x="2506753" y="1112056"/>
              <a:ext cx="207034" cy="207034"/>
            </a:xfrm>
            <a:prstGeom prst="ellipse">
              <a:avLst/>
            </a:prstGeom>
            <a:solidFill>
              <a:srgbClr val="15AA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 flipV="1">
            <a:off x="8712573" y="2467407"/>
            <a:ext cx="161086" cy="1205876"/>
            <a:chOff x="2506753" y="1112056"/>
            <a:chExt cx="207034" cy="154983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610270" y="1216668"/>
              <a:ext cx="0" cy="14452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32" name="Oval 31"/>
            <p:cNvSpPr/>
            <p:nvPr/>
          </p:nvSpPr>
          <p:spPr>
            <a:xfrm>
              <a:off x="2506753" y="1112056"/>
              <a:ext cx="207034" cy="20703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805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0AC618-3B1A-494C-9BCF-930BE2AFF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3639" y="1939448"/>
            <a:ext cx="9075738" cy="7634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000" b="1" dirty="0">
                <a:solidFill>
                  <a:srgbClr val="FDBB2D"/>
                </a:solidFill>
                <a:ea typeface="Verdana" pitchFamily="34" charset="0"/>
              </a:rPr>
              <a:t>Дякуємо за увагу!</a:t>
            </a:r>
            <a:endParaRPr lang="uk-UA" sz="4000" dirty="0">
              <a:solidFill>
                <a:srgbClr val="FDBB2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203" y="2702890"/>
            <a:ext cx="4861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PERITUS partners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1218987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Galvydzio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Vilnius, Lithuania </a:t>
            </a:r>
            <a:b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+370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(5) 2 100 000</a:t>
            </a:r>
            <a:endParaRPr lang="lt-LT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987">
              <a:spcBef>
                <a:spcPct val="0"/>
              </a:spcBef>
            </a:pP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www.peritus.lt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1218987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</a:t>
            </a:r>
            <a:r>
              <a:rPr lang="lt-L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peritus.lt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1218987"/>
            <a:endParaRPr lang="lt-LT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0" y="4195318"/>
            <a:ext cx="3195202" cy="11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Трускавецька міська лікарня </a:t>
            </a:r>
          </a:p>
        </p:txBody>
      </p:sp>
      <p:sp>
        <p:nvSpPr>
          <p:cNvPr id="210" name="Oval 209"/>
          <p:cNvSpPr/>
          <p:nvPr/>
        </p:nvSpPr>
        <p:spPr>
          <a:xfrm>
            <a:off x="4111508" y="2943288"/>
            <a:ext cx="1913324" cy="191332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4345226" y="3177006"/>
            <a:ext cx="1445888" cy="14458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4187641" y="1518704"/>
            <a:ext cx="1682634" cy="1586684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707183" y="3896048"/>
            <a:ext cx="1632671" cy="1611217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761188" y="3822679"/>
            <a:ext cx="1638189" cy="1605499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3804786" y="2636640"/>
            <a:ext cx="2526770" cy="2526620"/>
            <a:chOff x="4077989" y="2348880"/>
            <a:chExt cx="3368149" cy="3367950"/>
          </a:xfrm>
        </p:grpSpPr>
        <p:sp>
          <p:nvSpPr>
            <p:cNvPr id="216" name="Arc 215"/>
            <p:cNvSpPr/>
            <p:nvPr/>
          </p:nvSpPr>
          <p:spPr>
            <a:xfrm>
              <a:off x="4077989" y="2348880"/>
              <a:ext cx="3367950" cy="3367950"/>
            </a:xfrm>
            <a:prstGeom prst="arc">
              <a:avLst>
                <a:gd name="adj1" fmla="val 11167164"/>
                <a:gd name="adj2" fmla="val 13897480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Arc 216"/>
            <p:cNvSpPr/>
            <p:nvPr/>
          </p:nvSpPr>
          <p:spPr>
            <a:xfrm>
              <a:off x="4078187" y="2348880"/>
              <a:ext cx="3367950" cy="3367950"/>
            </a:xfrm>
            <a:prstGeom prst="arc">
              <a:avLst>
                <a:gd name="adj1" fmla="val 4061563"/>
                <a:gd name="adj2" fmla="val 7110912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Arc 217"/>
            <p:cNvSpPr/>
            <p:nvPr/>
          </p:nvSpPr>
          <p:spPr>
            <a:xfrm>
              <a:off x="4078188" y="2348880"/>
              <a:ext cx="3367950" cy="3367950"/>
            </a:xfrm>
            <a:prstGeom prst="arc">
              <a:avLst>
                <a:gd name="adj1" fmla="val 18330482"/>
                <a:gd name="adj2" fmla="val 21278439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Freeform 6"/>
          <p:cNvSpPr>
            <a:spLocks noEditPoints="1"/>
          </p:cNvSpPr>
          <p:nvPr/>
        </p:nvSpPr>
        <p:spPr bwMode="auto">
          <a:xfrm>
            <a:off x="4799767" y="1997128"/>
            <a:ext cx="458382" cy="537781"/>
          </a:xfrm>
          <a:custGeom>
            <a:avLst/>
            <a:gdLst>
              <a:gd name="T0" fmla="*/ 2501 w 3194"/>
              <a:gd name="T1" fmla="*/ 1109 h 3731"/>
              <a:gd name="T2" fmla="*/ 2588 w 3194"/>
              <a:gd name="T3" fmla="*/ 1348 h 3731"/>
              <a:gd name="T4" fmla="*/ 2839 w 3194"/>
              <a:gd name="T5" fmla="*/ 1305 h 3731"/>
              <a:gd name="T6" fmla="*/ 2839 w 3194"/>
              <a:gd name="T7" fmla="*/ 1051 h 3731"/>
              <a:gd name="T8" fmla="*/ 1470 w 3194"/>
              <a:gd name="T9" fmla="*/ 14 h 3731"/>
              <a:gd name="T10" fmla="*/ 1698 w 3194"/>
              <a:gd name="T11" fmla="*/ 244 h 3731"/>
              <a:gd name="T12" fmla="*/ 1838 w 3194"/>
              <a:gd name="T13" fmla="*/ 476 h 3731"/>
              <a:gd name="T14" fmla="*/ 1878 w 3194"/>
              <a:gd name="T15" fmla="*/ 927 h 3731"/>
              <a:gd name="T16" fmla="*/ 1945 w 3194"/>
              <a:gd name="T17" fmla="*/ 1098 h 3731"/>
              <a:gd name="T18" fmla="*/ 1853 w 3194"/>
              <a:gd name="T19" fmla="*/ 1354 h 3731"/>
              <a:gd name="T20" fmla="*/ 1621 w 3194"/>
              <a:gd name="T21" fmla="*/ 1774 h 3731"/>
              <a:gd name="T22" fmla="*/ 1401 w 3194"/>
              <a:gd name="T23" fmla="*/ 2084 h 3731"/>
              <a:gd name="T24" fmla="*/ 1069 w 3194"/>
              <a:gd name="T25" fmla="*/ 2273 h 3731"/>
              <a:gd name="T26" fmla="*/ 861 w 3194"/>
              <a:gd name="T27" fmla="*/ 2762 h 3731"/>
              <a:gd name="T28" fmla="*/ 798 w 3194"/>
              <a:gd name="T29" fmla="*/ 3068 h 3731"/>
              <a:gd name="T30" fmla="*/ 1074 w 3194"/>
              <a:gd name="T31" fmla="*/ 3355 h 3731"/>
              <a:gd name="T32" fmla="*/ 1528 w 3194"/>
              <a:gd name="T33" fmla="*/ 3437 h 3731"/>
              <a:gd name="T34" fmla="*/ 1785 w 3194"/>
              <a:gd name="T35" fmla="*/ 3290 h 3731"/>
              <a:gd name="T36" fmla="*/ 1959 w 3194"/>
              <a:gd name="T37" fmla="*/ 2902 h 3731"/>
              <a:gd name="T38" fmla="*/ 1910 w 3194"/>
              <a:gd name="T39" fmla="*/ 2335 h 3731"/>
              <a:gd name="T40" fmla="*/ 1870 w 3194"/>
              <a:gd name="T41" fmla="*/ 1800 h 3731"/>
              <a:gd name="T42" fmla="*/ 2044 w 3194"/>
              <a:gd name="T43" fmla="*/ 1435 h 3731"/>
              <a:gd name="T44" fmla="*/ 2181 w 3194"/>
              <a:gd name="T45" fmla="*/ 1177 h 3731"/>
              <a:gd name="T46" fmla="*/ 2370 w 3194"/>
              <a:gd name="T47" fmla="*/ 783 h 3731"/>
              <a:gd name="T48" fmla="*/ 2804 w 3194"/>
              <a:gd name="T49" fmla="*/ 686 h 3731"/>
              <a:gd name="T50" fmla="*/ 3142 w 3194"/>
              <a:gd name="T51" fmla="*/ 955 h 3731"/>
              <a:gd name="T52" fmla="*/ 3142 w 3194"/>
              <a:gd name="T53" fmla="*/ 1400 h 3731"/>
              <a:gd name="T54" fmla="*/ 2804 w 3194"/>
              <a:gd name="T55" fmla="*/ 1670 h 3731"/>
              <a:gd name="T56" fmla="*/ 2377 w 3194"/>
              <a:gd name="T57" fmla="*/ 1577 h 3731"/>
              <a:gd name="T58" fmla="*/ 2200 w 3194"/>
              <a:gd name="T59" fmla="*/ 1709 h 3731"/>
              <a:gd name="T60" fmla="*/ 2142 w 3194"/>
              <a:gd name="T61" fmla="*/ 2064 h 3731"/>
              <a:gd name="T62" fmla="*/ 2257 w 3194"/>
              <a:gd name="T63" fmla="*/ 2678 h 3731"/>
              <a:gd name="T64" fmla="*/ 2131 w 3194"/>
              <a:gd name="T65" fmla="*/ 3287 h 3731"/>
              <a:gd name="T66" fmla="*/ 1751 w 3194"/>
              <a:gd name="T67" fmla="*/ 3663 h 3731"/>
              <a:gd name="T68" fmla="*/ 1208 w 3194"/>
              <a:gd name="T69" fmla="*/ 3706 h 3731"/>
              <a:gd name="T70" fmla="*/ 698 w 3194"/>
              <a:gd name="T71" fmla="*/ 3426 h 3731"/>
              <a:gd name="T72" fmla="*/ 493 w 3194"/>
              <a:gd name="T73" fmla="*/ 2964 h 3731"/>
              <a:gd name="T74" fmla="*/ 685 w 3194"/>
              <a:gd name="T75" fmla="*/ 2486 h 3731"/>
              <a:gd name="T76" fmla="*/ 608 w 3194"/>
              <a:gd name="T77" fmla="*/ 2138 h 3731"/>
              <a:gd name="T78" fmla="*/ 443 w 3194"/>
              <a:gd name="T79" fmla="*/ 1907 h 3731"/>
              <a:gd name="T80" fmla="*/ 164 w 3194"/>
              <a:gd name="T81" fmla="*/ 1495 h 3731"/>
              <a:gd name="T82" fmla="*/ 25 w 3194"/>
              <a:gd name="T83" fmla="*/ 1157 h 3731"/>
              <a:gd name="T84" fmla="*/ 18 w 3194"/>
              <a:gd name="T85" fmla="*/ 983 h 3731"/>
              <a:gd name="T86" fmla="*/ 80 w 3194"/>
              <a:gd name="T87" fmla="*/ 616 h 3731"/>
              <a:gd name="T88" fmla="*/ 201 w 3194"/>
              <a:gd name="T89" fmla="*/ 309 h 3731"/>
              <a:gd name="T90" fmla="*/ 288 w 3194"/>
              <a:gd name="T91" fmla="*/ 153 h 3731"/>
              <a:gd name="T92" fmla="*/ 580 w 3194"/>
              <a:gd name="T93" fmla="*/ 15 h 3731"/>
              <a:gd name="T94" fmla="*/ 675 w 3194"/>
              <a:gd name="T95" fmla="*/ 292 h 3731"/>
              <a:gd name="T96" fmla="*/ 332 w 3194"/>
              <a:gd name="T97" fmla="*/ 337 h 3731"/>
              <a:gd name="T98" fmla="*/ 207 w 3194"/>
              <a:gd name="T99" fmla="*/ 499 h 3731"/>
              <a:gd name="T100" fmla="*/ 169 w 3194"/>
              <a:gd name="T101" fmla="*/ 912 h 3731"/>
              <a:gd name="T102" fmla="*/ 307 w 3194"/>
              <a:gd name="T103" fmla="*/ 1099 h 3731"/>
              <a:gd name="T104" fmla="*/ 523 w 3194"/>
              <a:gd name="T105" fmla="*/ 1552 h 3731"/>
              <a:gd name="T106" fmla="*/ 809 w 3194"/>
              <a:gd name="T107" fmla="*/ 1710 h 3731"/>
              <a:gd name="T108" fmla="*/ 1102 w 3194"/>
              <a:gd name="T109" fmla="*/ 1728 h 3731"/>
              <a:gd name="T110" fmla="*/ 1380 w 3194"/>
              <a:gd name="T111" fmla="*/ 1624 h 3731"/>
              <a:gd name="T112" fmla="*/ 1613 w 3194"/>
              <a:gd name="T113" fmla="*/ 1189 h 3731"/>
              <a:gd name="T114" fmla="*/ 1736 w 3194"/>
              <a:gd name="T115" fmla="*/ 931 h 3731"/>
              <a:gd name="T116" fmla="*/ 1771 w 3194"/>
              <a:gd name="T117" fmla="*/ 580 h 3731"/>
              <a:gd name="T118" fmla="*/ 1652 w 3194"/>
              <a:gd name="T119" fmla="*/ 335 h 3731"/>
              <a:gd name="T120" fmla="*/ 1313 w 3194"/>
              <a:gd name="T121" fmla="*/ 312 h 3731"/>
              <a:gd name="T122" fmla="*/ 1346 w 3194"/>
              <a:gd name="T123" fmla="*/ 47 h 3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4" h="3731">
                <a:moveTo>
                  <a:pt x="2687" y="980"/>
                </a:moveTo>
                <a:lnTo>
                  <a:pt x="2652" y="984"/>
                </a:lnTo>
                <a:lnTo>
                  <a:pt x="2619" y="993"/>
                </a:lnTo>
                <a:lnTo>
                  <a:pt x="2588" y="1007"/>
                </a:lnTo>
                <a:lnTo>
                  <a:pt x="2559" y="1027"/>
                </a:lnTo>
                <a:lnTo>
                  <a:pt x="2535" y="1051"/>
                </a:lnTo>
                <a:lnTo>
                  <a:pt x="2516" y="1078"/>
                </a:lnTo>
                <a:lnTo>
                  <a:pt x="2501" y="1109"/>
                </a:lnTo>
                <a:lnTo>
                  <a:pt x="2492" y="1142"/>
                </a:lnTo>
                <a:lnTo>
                  <a:pt x="2490" y="1177"/>
                </a:lnTo>
                <a:lnTo>
                  <a:pt x="2492" y="1214"/>
                </a:lnTo>
                <a:lnTo>
                  <a:pt x="2501" y="1247"/>
                </a:lnTo>
                <a:lnTo>
                  <a:pt x="2516" y="1278"/>
                </a:lnTo>
                <a:lnTo>
                  <a:pt x="2535" y="1305"/>
                </a:lnTo>
                <a:lnTo>
                  <a:pt x="2559" y="1329"/>
                </a:lnTo>
                <a:lnTo>
                  <a:pt x="2588" y="1348"/>
                </a:lnTo>
                <a:lnTo>
                  <a:pt x="2619" y="1363"/>
                </a:lnTo>
                <a:lnTo>
                  <a:pt x="2652" y="1372"/>
                </a:lnTo>
                <a:lnTo>
                  <a:pt x="2687" y="1375"/>
                </a:lnTo>
                <a:lnTo>
                  <a:pt x="2722" y="1372"/>
                </a:lnTo>
                <a:lnTo>
                  <a:pt x="2757" y="1363"/>
                </a:lnTo>
                <a:lnTo>
                  <a:pt x="2788" y="1348"/>
                </a:lnTo>
                <a:lnTo>
                  <a:pt x="2815" y="1329"/>
                </a:lnTo>
                <a:lnTo>
                  <a:pt x="2839" y="1305"/>
                </a:lnTo>
                <a:lnTo>
                  <a:pt x="2858" y="1278"/>
                </a:lnTo>
                <a:lnTo>
                  <a:pt x="2873" y="1247"/>
                </a:lnTo>
                <a:lnTo>
                  <a:pt x="2882" y="1214"/>
                </a:lnTo>
                <a:lnTo>
                  <a:pt x="2886" y="1177"/>
                </a:lnTo>
                <a:lnTo>
                  <a:pt x="2882" y="1142"/>
                </a:lnTo>
                <a:lnTo>
                  <a:pt x="2873" y="1109"/>
                </a:lnTo>
                <a:lnTo>
                  <a:pt x="2858" y="1078"/>
                </a:lnTo>
                <a:lnTo>
                  <a:pt x="2839" y="1051"/>
                </a:lnTo>
                <a:lnTo>
                  <a:pt x="2815" y="1027"/>
                </a:lnTo>
                <a:lnTo>
                  <a:pt x="2788" y="1007"/>
                </a:lnTo>
                <a:lnTo>
                  <a:pt x="2757" y="993"/>
                </a:lnTo>
                <a:lnTo>
                  <a:pt x="2722" y="984"/>
                </a:lnTo>
                <a:lnTo>
                  <a:pt x="2687" y="980"/>
                </a:lnTo>
                <a:close/>
                <a:moveTo>
                  <a:pt x="1430" y="0"/>
                </a:moveTo>
                <a:lnTo>
                  <a:pt x="1450" y="5"/>
                </a:lnTo>
                <a:lnTo>
                  <a:pt x="1470" y="14"/>
                </a:lnTo>
                <a:lnTo>
                  <a:pt x="1637" y="124"/>
                </a:lnTo>
                <a:lnTo>
                  <a:pt x="1653" y="137"/>
                </a:lnTo>
                <a:lnTo>
                  <a:pt x="1666" y="153"/>
                </a:lnTo>
                <a:lnTo>
                  <a:pt x="1675" y="170"/>
                </a:lnTo>
                <a:lnTo>
                  <a:pt x="1681" y="188"/>
                </a:lnTo>
                <a:lnTo>
                  <a:pt x="1683" y="208"/>
                </a:lnTo>
                <a:lnTo>
                  <a:pt x="1681" y="228"/>
                </a:lnTo>
                <a:lnTo>
                  <a:pt x="1698" y="244"/>
                </a:lnTo>
                <a:lnTo>
                  <a:pt x="1715" y="262"/>
                </a:lnTo>
                <a:lnTo>
                  <a:pt x="1733" y="284"/>
                </a:lnTo>
                <a:lnTo>
                  <a:pt x="1753" y="309"/>
                </a:lnTo>
                <a:lnTo>
                  <a:pt x="1771" y="336"/>
                </a:lnTo>
                <a:lnTo>
                  <a:pt x="1789" y="366"/>
                </a:lnTo>
                <a:lnTo>
                  <a:pt x="1806" y="399"/>
                </a:lnTo>
                <a:lnTo>
                  <a:pt x="1823" y="436"/>
                </a:lnTo>
                <a:lnTo>
                  <a:pt x="1838" y="476"/>
                </a:lnTo>
                <a:lnTo>
                  <a:pt x="1852" y="519"/>
                </a:lnTo>
                <a:lnTo>
                  <a:pt x="1864" y="566"/>
                </a:lnTo>
                <a:lnTo>
                  <a:pt x="1874" y="616"/>
                </a:lnTo>
                <a:lnTo>
                  <a:pt x="1880" y="671"/>
                </a:lnTo>
                <a:lnTo>
                  <a:pt x="1885" y="729"/>
                </a:lnTo>
                <a:lnTo>
                  <a:pt x="1886" y="790"/>
                </a:lnTo>
                <a:lnTo>
                  <a:pt x="1884" y="856"/>
                </a:lnTo>
                <a:lnTo>
                  <a:pt x="1878" y="927"/>
                </a:lnTo>
                <a:lnTo>
                  <a:pt x="1901" y="942"/>
                </a:lnTo>
                <a:lnTo>
                  <a:pt x="1920" y="961"/>
                </a:lnTo>
                <a:lnTo>
                  <a:pt x="1935" y="983"/>
                </a:lnTo>
                <a:lnTo>
                  <a:pt x="1947" y="1008"/>
                </a:lnTo>
                <a:lnTo>
                  <a:pt x="1952" y="1034"/>
                </a:lnTo>
                <a:lnTo>
                  <a:pt x="1952" y="1061"/>
                </a:lnTo>
                <a:lnTo>
                  <a:pt x="1948" y="1090"/>
                </a:lnTo>
                <a:lnTo>
                  <a:pt x="1945" y="1098"/>
                </a:lnTo>
                <a:lnTo>
                  <a:pt x="1942" y="1111"/>
                </a:lnTo>
                <a:lnTo>
                  <a:pt x="1935" y="1132"/>
                </a:lnTo>
                <a:lnTo>
                  <a:pt x="1927" y="1158"/>
                </a:lnTo>
                <a:lnTo>
                  <a:pt x="1917" y="1189"/>
                </a:lnTo>
                <a:lnTo>
                  <a:pt x="1904" y="1225"/>
                </a:lnTo>
                <a:lnTo>
                  <a:pt x="1890" y="1264"/>
                </a:lnTo>
                <a:lnTo>
                  <a:pt x="1872" y="1307"/>
                </a:lnTo>
                <a:lnTo>
                  <a:pt x="1853" y="1354"/>
                </a:lnTo>
                <a:lnTo>
                  <a:pt x="1832" y="1402"/>
                </a:lnTo>
                <a:lnTo>
                  <a:pt x="1810" y="1453"/>
                </a:lnTo>
                <a:lnTo>
                  <a:pt x="1783" y="1505"/>
                </a:lnTo>
                <a:lnTo>
                  <a:pt x="1756" y="1559"/>
                </a:lnTo>
                <a:lnTo>
                  <a:pt x="1725" y="1613"/>
                </a:lnTo>
                <a:lnTo>
                  <a:pt x="1693" y="1667"/>
                </a:lnTo>
                <a:lnTo>
                  <a:pt x="1659" y="1720"/>
                </a:lnTo>
                <a:lnTo>
                  <a:pt x="1621" y="1774"/>
                </a:lnTo>
                <a:lnTo>
                  <a:pt x="1583" y="1825"/>
                </a:lnTo>
                <a:lnTo>
                  <a:pt x="1540" y="1875"/>
                </a:lnTo>
                <a:lnTo>
                  <a:pt x="1496" y="1923"/>
                </a:lnTo>
                <a:lnTo>
                  <a:pt x="1449" y="1967"/>
                </a:lnTo>
                <a:lnTo>
                  <a:pt x="1443" y="1999"/>
                </a:lnTo>
                <a:lnTo>
                  <a:pt x="1433" y="2029"/>
                </a:lnTo>
                <a:lnTo>
                  <a:pt x="1419" y="2057"/>
                </a:lnTo>
                <a:lnTo>
                  <a:pt x="1401" y="2084"/>
                </a:lnTo>
                <a:lnTo>
                  <a:pt x="1380" y="2108"/>
                </a:lnTo>
                <a:lnTo>
                  <a:pt x="1354" y="2129"/>
                </a:lnTo>
                <a:lnTo>
                  <a:pt x="1326" y="2146"/>
                </a:lnTo>
                <a:lnTo>
                  <a:pt x="1267" y="2176"/>
                </a:lnTo>
                <a:lnTo>
                  <a:pt x="1206" y="2199"/>
                </a:lnTo>
                <a:lnTo>
                  <a:pt x="1143" y="2217"/>
                </a:lnTo>
                <a:lnTo>
                  <a:pt x="1081" y="2228"/>
                </a:lnTo>
                <a:lnTo>
                  <a:pt x="1069" y="2273"/>
                </a:lnTo>
                <a:lnTo>
                  <a:pt x="1054" y="2322"/>
                </a:lnTo>
                <a:lnTo>
                  <a:pt x="1037" y="2375"/>
                </a:lnTo>
                <a:lnTo>
                  <a:pt x="1017" y="2432"/>
                </a:lnTo>
                <a:lnTo>
                  <a:pt x="993" y="2492"/>
                </a:lnTo>
                <a:lnTo>
                  <a:pt x="965" y="2556"/>
                </a:lnTo>
                <a:lnTo>
                  <a:pt x="935" y="2623"/>
                </a:lnTo>
                <a:lnTo>
                  <a:pt x="900" y="2692"/>
                </a:lnTo>
                <a:lnTo>
                  <a:pt x="861" y="2762"/>
                </a:lnTo>
                <a:lnTo>
                  <a:pt x="818" y="2834"/>
                </a:lnTo>
                <a:lnTo>
                  <a:pt x="799" y="2870"/>
                </a:lnTo>
                <a:lnTo>
                  <a:pt x="786" y="2906"/>
                </a:lnTo>
                <a:lnTo>
                  <a:pt x="780" y="2941"/>
                </a:lnTo>
                <a:lnTo>
                  <a:pt x="778" y="2975"/>
                </a:lnTo>
                <a:lnTo>
                  <a:pt x="782" y="3008"/>
                </a:lnTo>
                <a:lnTo>
                  <a:pt x="788" y="3039"/>
                </a:lnTo>
                <a:lnTo>
                  <a:pt x="798" y="3068"/>
                </a:lnTo>
                <a:lnTo>
                  <a:pt x="809" y="3096"/>
                </a:lnTo>
                <a:lnTo>
                  <a:pt x="822" y="3121"/>
                </a:lnTo>
                <a:lnTo>
                  <a:pt x="851" y="3167"/>
                </a:lnTo>
                <a:lnTo>
                  <a:pt x="887" y="3211"/>
                </a:lnTo>
                <a:lnTo>
                  <a:pt x="927" y="3253"/>
                </a:lnTo>
                <a:lnTo>
                  <a:pt x="972" y="3290"/>
                </a:lnTo>
                <a:lnTo>
                  <a:pt x="1020" y="3325"/>
                </a:lnTo>
                <a:lnTo>
                  <a:pt x="1074" y="3355"/>
                </a:lnTo>
                <a:lnTo>
                  <a:pt x="1128" y="3383"/>
                </a:lnTo>
                <a:lnTo>
                  <a:pt x="1187" y="3404"/>
                </a:lnTo>
                <a:lnTo>
                  <a:pt x="1247" y="3423"/>
                </a:lnTo>
                <a:lnTo>
                  <a:pt x="1309" y="3436"/>
                </a:lnTo>
                <a:lnTo>
                  <a:pt x="1372" y="3444"/>
                </a:lnTo>
                <a:lnTo>
                  <a:pt x="1435" y="3446"/>
                </a:lnTo>
                <a:lnTo>
                  <a:pt x="1483" y="3444"/>
                </a:lnTo>
                <a:lnTo>
                  <a:pt x="1528" y="3437"/>
                </a:lnTo>
                <a:lnTo>
                  <a:pt x="1570" y="3428"/>
                </a:lnTo>
                <a:lnTo>
                  <a:pt x="1609" y="3415"/>
                </a:lnTo>
                <a:lnTo>
                  <a:pt x="1644" y="3399"/>
                </a:lnTo>
                <a:lnTo>
                  <a:pt x="1677" y="3379"/>
                </a:lnTo>
                <a:lnTo>
                  <a:pt x="1708" y="3359"/>
                </a:lnTo>
                <a:lnTo>
                  <a:pt x="1737" y="3337"/>
                </a:lnTo>
                <a:lnTo>
                  <a:pt x="1762" y="3314"/>
                </a:lnTo>
                <a:lnTo>
                  <a:pt x="1785" y="3290"/>
                </a:lnTo>
                <a:lnTo>
                  <a:pt x="1805" y="3267"/>
                </a:lnTo>
                <a:lnTo>
                  <a:pt x="1823" y="3244"/>
                </a:lnTo>
                <a:lnTo>
                  <a:pt x="1855" y="3195"/>
                </a:lnTo>
                <a:lnTo>
                  <a:pt x="1884" y="3142"/>
                </a:lnTo>
                <a:lnTo>
                  <a:pt x="1909" y="3087"/>
                </a:lnTo>
                <a:lnTo>
                  <a:pt x="1929" y="3027"/>
                </a:lnTo>
                <a:lnTo>
                  <a:pt x="1947" y="2966"/>
                </a:lnTo>
                <a:lnTo>
                  <a:pt x="1959" y="2902"/>
                </a:lnTo>
                <a:lnTo>
                  <a:pt x="1967" y="2835"/>
                </a:lnTo>
                <a:lnTo>
                  <a:pt x="1972" y="2767"/>
                </a:lnTo>
                <a:lnTo>
                  <a:pt x="1972" y="2697"/>
                </a:lnTo>
                <a:lnTo>
                  <a:pt x="1967" y="2627"/>
                </a:lnTo>
                <a:lnTo>
                  <a:pt x="1959" y="2554"/>
                </a:lnTo>
                <a:lnTo>
                  <a:pt x="1947" y="2481"/>
                </a:lnTo>
                <a:lnTo>
                  <a:pt x="1931" y="2408"/>
                </a:lnTo>
                <a:lnTo>
                  <a:pt x="1910" y="2335"/>
                </a:lnTo>
                <a:lnTo>
                  <a:pt x="1888" y="2259"/>
                </a:lnTo>
                <a:lnTo>
                  <a:pt x="1871" y="2185"/>
                </a:lnTo>
                <a:lnTo>
                  <a:pt x="1861" y="2114"/>
                </a:lnTo>
                <a:lnTo>
                  <a:pt x="1854" y="2046"/>
                </a:lnTo>
                <a:lnTo>
                  <a:pt x="1852" y="1981"/>
                </a:lnTo>
                <a:lnTo>
                  <a:pt x="1854" y="1919"/>
                </a:lnTo>
                <a:lnTo>
                  <a:pt x="1861" y="1858"/>
                </a:lnTo>
                <a:lnTo>
                  <a:pt x="1870" y="1800"/>
                </a:lnTo>
                <a:lnTo>
                  <a:pt x="1884" y="1745"/>
                </a:lnTo>
                <a:lnTo>
                  <a:pt x="1900" y="1693"/>
                </a:lnTo>
                <a:lnTo>
                  <a:pt x="1918" y="1643"/>
                </a:lnTo>
                <a:lnTo>
                  <a:pt x="1940" y="1596"/>
                </a:lnTo>
                <a:lnTo>
                  <a:pt x="1963" y="1552"/>
                </a:lnTo>
                <a:lnTo>
                  <a:pt x="1989" y="1510"/>
                </a:lnTo>
                <a:lnTo>
                  <a:pt x="2015" y="1471"/>
                </a:lnTo>
                <a:lnTo>
                  <a:pt x="2044" y="1435"/>
                </a:lnTo>
                <a:lnTo>
                  <a:pt x="2073" y="1400"/>
                </a:lnTo>
                <a:lnTo>
                  <a:pt x="2103" y="1370"/>
                </a:lnTo>
                <a:lnTo>
                  <a:pt x="2133" y="1341"/>
                </a:lnTo>
                <a:lnTo>
                  <a:pt x="2163" y="1315"/>
                </a:lnTo>
                <a:lnTo>
                  <a:pt x="2194" y="1292"/>
                </a:lnTo>
                <a:lnTo>
                  <a:pt x="2186" y="1255"/>
                </a:lnTo>
                <a:lnTo>
                  <a:pt x="2182" y="1217"/>
                </a:lnTo>
                <a:lnTo>
                  <a:pt x="2181" y="1177"/>
                </a:lnTo>
                <a:lnTo>
                  <a:pt x="2184" y="1119"/>
                </a:lnTo>
                <a:lnTo>
                  <a:pt x="2194" y="1061"/>
                </a:lnTo>
                <a:lnTo>
                  <a:pt x="2210" y="1008"/>
                </a:lnTo>
                <a:lnTo>
                  <a:pt x="2232" y="955"/>
                </a:lnTo>
                <a:lnTo>
                  <a:pt x="2259" y="906"/>
                </a:lnTo>
                <a:lnTo>
                  <a:pt x="2291" y="861"/>
                </a:lnTo>
                <a:lnTo>
                  <a:pt x="2329" y="820"/>
                </a:lnTo>
                <a:lnTo>
                  <a:pt x="2370" y="783"/>
                </a:lnTo>
                <a:lnTo>
                  <a:pt x="2416" y="750"/>
                </a:lnTo>
                <a:lnTo>
                  <a:pt x="2465" y="723"/>
                </a:lnTo>
                <a:lnTo>
                  <a:pt x="2516" y="701"/>
                </a:lnTo>
                <a:lnTo>
                  <a:pt x="2571" y="686"/>
                </a:lnTo>
                <a:lnTo>
                  <a:pt x="2628" y="675"/>
                </a:lnTo>
                <a:lnTo>
                  <a:pt x="2687" y="672"/>
                </a:lnTo>
                <a:lnTo>
                  <a:pt x="2746" y="675"/>
                </a:lnTo>
                <a:lnTo>
                  <a:pt x="2804" y="686"/>
                </a:lnTo>
                <a:lnTo>
                  <a:pt x="2858" y="701"/>
                </a:lnTo>
                <a:lnTo>
                  <a:pt x="2911" y="723"/>
                </a:lnTo>
                <a:lnTo>
                  <a:pt x="2959" y="750"/>
                </a:lnTo>
                <a:lnTo>
                  <a:pt x="3004" y="783"/>
                </a:lnTo>
                <a:lnTo>
                  <a:pt x="3045" y="820"/>
                </a:lnTo>
                <a:lnTo>
                  <a:pt x="3083" y="861"/>
                </a:lnTo>
                <a:lnTo>
                  <a:pt x="3115" y="906"/>
                </a:lnTo>
                <a:lnTo>
                  <a:pt x="3142" y="955"/>
                </a:lnTo>
                <a:lnTo>
                  <a:pt x="3165" y="1008"/>
                </a:lnTo>
                <a:lnTo>
                  <a:pt x="3181" y="1061"/>
                </a:lnTo>
                <a:lnTo>
                  <a:pt x="3190" y="1119"/>
                </a:lnTo>
                <a:lnTo>
                  <a:pt x="3194" y="1177"/>
                </a:lnTo>
                <a:lnTo>
                  <a:pt x="3190" y="1237"/>
                </a:lnTo>
                <a:lnTo>
                  <a:pt x="3181" y="1293"/>
                </a:lnTo>
                <a:lnTo>
                  <a:pt x="3165" y="1348"/>
                </a:lnTo>
                <a:lnTo>
                  <a:pt x="3142" y="1400"/>
                </a:lnTo>
                <a:lnTo>
                  <a:pt x="3115" y="1449"/>
                </a:lnTo>
                <a:lnTo>
                  <a:pt x="3083" y="1494"/>
                </a:lnTo>
                <a:lnTo>
                  <a:pt x="3045" y="1536"/>
                </a:lnTo>
                <a:lnTo>
                  <a:pt x="3004" y="1572"/>
                </a:lnTo>
                <a:lnTo>
                  <a:pt x="2959" y="1605"/>
                </a:lnTo>
                <a:lnTo>
                  <a:pt x="2911" y="1633"/>
                </a:lnTo>
                <a:lnTo>
                  <a:pt x="2858" y="1654"/>
                </a:lnTo>
                <a:lnTo>
                  <a:pt x="2804" y="1670"/>
                </a:lnTo>
                <a:lnTo>
                  <a:pt x="2746" y="1681"/>
                </a:lnTo>
                <a:lnTo>
                  <a:pt x="2687" y="1684"/>
                </a:lnTo>
                <a:lnTo>
                  <a:pt x="2630" y="1681"/>
                </a:lnTo>
                <a:lnTo>
                  <a:pt x="2574" y="1671"/>
                </a:lnTo>
                <a:lnTo>
                  <a:pt x="2521" y="1656"/>
                </a:lnTo>
                <a:lnTo>
                  <a:pt x="2469" y="1635"/>
                </a:lnTo>
                <a:lnTo>
                  <a:pt x="2421" y="1609"/>
                </a:lnTo>
                <a:lnTo>
                  <a:pt x="2377" y="1577"/>
                </a:lnTo>
                <a:lnTo>
                  <a:pt x="2336" y="1542"/>
                </a:lnTo>
                <a:lnTo>
                  <a:pt x="2317" y="1559"/>
                </a:lnTo>
                <a:lnTo>
                  <a:pt x="2297" y="1577"/>
                </a:lnTo>
                <a:lnTo>
                  <a:pt x="2277" y="1599"/>
                </a:lnTo>
                <a:lnTo>
                  <a:pt x="2257" y="1623"/>
                </a:lnTo>
                <a:lnTo>
                  <a:pt x="2238" y="1649"/>
                </a:lnTo>
                <a:lnTo>
                  <a:pt x="2218" y="1677"/>
                </a:lnTo>
                <a:lnTo>
                  <a:pt x="2200" y="1709"/>
                </a:lnTo>
                <a:lnTo>
                  <a:pt x="2184" y="1743"/>
                </a:lnTo>
                <a:lnTo>
                  <a:pt x="2169" y="1780"/>
                </a:lnTo>
                <a:lnTo>
                  <a:pt x="2158" y="1819"/>
                </a:lnTo>
                <a:lnTo>
                  <a:pt x="2147" y="1863"/>
                </a:lnTo>
                <a:lnTo>
                  <a:pt x="2141" y="1908"/>
                </a:lnTo>
                <a:lnTo>
                  <a:pt x="2137" y="1957"/>
                </a:lnTo>
                <a:lnTo>
                  <a:pt x="2137" y="2010"/>
                </a:lnTo>
                <a:lnTo>
                  <a:pt x="2142" y="2064"/>
                </a:lnTo>
                <a:lnTo>
                  <a:pt x="2150" y="2122"/>
                </a:lnTo>
                <a:lnTo>
                  <a:pt x="2163" y="2185"/>
                </a:lnTo>
                <a:lnTo>
                  <a:pt x="2182" y="2250"/>
                </a:lnTo>
                <a:lnTo>
                  <a:pt x="2207" y="2336"/>
                </a:lnTo>
                <a:lnTo>
                  <a:pt x="2226" y="2423"/>
                </a:lnTo>
                <a:lnTo>
                  <a:pt x="2241" y="2508"/>
                </a:lnTo>
                <a:lnTo>
                  <a:pt x="2251" y="2594"/>
                </a:lnTo>
                <a:lnTo>
                  <a:pt x="2257" y="2678"/>
                </a:lnTo>
                <a:lnTo>
                  <a:pt x="2258" y="2761"/>
                </a:lnTo>
                <a:lnTo>
                  <a:pt x="2254" y="2843"/>
                </a:lnTo>
                <a:lnTo>
                  <a:pt x="2244" y="2923"/>
                </a:lnTo>
                <a:lnTo>
                  <a:pt x="2232" y="3000"/>
                </a:lnTo>
                <a:lnTo>
                  <a:pt x="2214" y="3076"/>
                </a:lnTo>
                <a:lnTo>
                  <a:pt x="2191" y="3149"/>
                </a:lnTo>
                <a:lnTo>
                  <a:pt x="2163" y="3220"/>
                </a:lnTo>
                <a:lnTo>
                  <a:pt x="2131" y="3287"/>
                </a:lnTo>
                <a:lnTo>
                  <a:pt x="2095" y="3351"/>
                </a:lnTo>
                <a:lnTo>
                  <a:pt x="2054" y="3411"/>
                </a:lnTo>
                <a:lnTo>
                  <a:pt x="2010" y="3466"/>
                </a:lnTo>
                <a:lnTo>
                  <a:pt x="1964" y="3515"/>
                </a:lnTo>
                <a:lnTo>
                  <a:pt x="1915" y="3559"/>
                </a:lnTo>
                <a:lnTo>
                  <a:pt x="1863" y="3599"/>
                </a:lnTo>
                <a:lnTo>
                  <a:pt x="1809" y="3633"/>
                </a:lnTo>
                <a:lnTo>
                  <a:pt x="1751" y="3663"/>
                </a:lnTo>
                <a:lnTo>
                  <a:pt x="1692" y="3687"/>
                </a:lnTo>
                <a:lnTo>
                  <a:pt x="1631" y="3706"/>
                </a:lnTo>
                <a:lnTo>
                  <a:pt x="1568" y="3720"/>
                </a:lnTo>
                <a:lnTo>
                  <a:pt x="1503" y="3729"/>
                </a:lnTo>
                <a:lnTo>
                  <a:pt x="1435" y="3731"/>
                </a:lnTo>
                <a:lnTo>
                  <a:pt x="1359" y="3728"/>
                </a:lnTo>
                <a:lnTo>
                  <a:pt x="1283" y="3720"/>
                </a:lnTo>
                <a:lnTo>
                  <a:pt x="1208" y="3706"/>
                </a:lnTo>
                <a:lnTo>
                  <a:pt x="1135" y="3687"/>
                </a:lnTo>
                <a:lnTo>
                  <a:pt x="1063" y="3663"/>
                </a:lnTo>
                <a:lnTo>
                  <a:pt x="995" y="3634"/>
                </a:lnTo>
                <a:lnTo>
                  <a:pt x="929" y="3601"/>
                </a:lnTo>
                <a:lnTo>
                  <a:pt x="865" y="3563"/>
                </a:lnTo>
                <a:lnTo>
                  <a:pt x="806" y="3522"/>
                </a:lnTo>
                <a:lnTo>
                  <a:pt x="750" y="3476"/>
                </a:lnTo>
                <a:lnTo>
                  <a:pt x="698" y="3426"/>
                </a:lnTo>
                <a:lnTo>
                  <a:pt x="650" y="3374"/>
                </a:lnTo>
                <a:lnTo>
                  <a:pt x="609" y="3318"/>
                </a:lnTo>
                <a:lnTo>
                  <a:pt x="573" y="3259"/>
                </a:lnTo>
                <a:lnTo>
                  <a:pt x="544" y="3201"/>
                </a:lnTo>
                <a:lnTo>
                  <a:pt x="521" y="3141"/>
                </a:lnTo>
                <a:lnTo>
                  <a:pt x="505" y="3082"/>
                </a:lnTo>
                <a:lnTo>
                  <a:pt x="496" y="3023"/>
                </a:lnTo>
                <a:lnTo>
                  <a:pt x="493" y="2964"/>
                </a:lnTo>
                <a:lnTo>
                  <a:pt x="497" y="2906"/>
                </a:lnTo>
                <a:lnTo>
                  <a:pt x="507" y="2848"/>
                </a:lnTo>
                <a:lnTo>
                  <a:pt x="524" y="2792"/>
                </a:lnTo>
                <a:lnTo>
                  <a:pt x="547" y="2736"/>
                </a:lnTo>
                <a:lnTo>
                  <a:pt x="576" y="2684"/>
                </a:lnTo>
                <a:lnTo>
                  <a:pt x="616" y="2615"/>
                </a:lnTo>
                <a:lnTo>
                  <a:pt x="653" y="2549"/>
                </a:lnTo>
                <a:lnTo>
                  <a:pt x="685" y="2486"/>
                </a:lnTo>
                <a:lnTo>
                  <a:pt x="713" y="2424"/>
                </a:lnTo>
                <a:lnTo>
                  <a:pt x="737" y="2365"/>
                </a:lnTo>
                <a:lnTo>
                  <a:pt x="758" y="2310"/>
                </a:lnTo>
                <a:lnTo>
                  <a:pt x="775" y="2259"/>
                </a:lnTo>
                <a:lnTo>
                  <a:pt x="790" y="2212"/>
                </a:lnTo>
                <a:lnTo>
                  <a:pt x="728" y="2193"/>
                </a:lnTo>
                <a:lnTo>
                  <a:pt x="668" y="2169"/>
                </a:lnTo>
                <a:lnTo>
                  <a:pt x="608" y="2138"/>
                </a:lnTo>
                <a:lnTo>
                  <a:pt x="579" y="2120"/>
                </a:lnTo>
                <a:lnTo>
                  <a:pt x="555" y="2097"/>
                </a:lnTo>
                <a:lnTo>
                  <a:pt x="533" y="2072"/>
                </a:lnTo>
                <a:lnTo>
                  <a:pt x="516" y="2045"/>
                </a:lnTo>
                <a:lnTo>
                  <a:pt x="502" y="2015"/>
                </a:lnTo>
                <a:lnTo>
                  <a:pt x="493" y="1985"/>
                </a:lnTo>
                <a:lnTo>
                  <a:pt x="487" y="1953"/>
                </a:lnTo>
                <a:lnTo>
                  <a:pt x="443" y="1907"/>
                </a:lnTo>
                <a:lnTo>
                  <a:pt x="399" y="1860"/>
                </a:lnTo>
                <a:lnTo>
                  <a:pt x="359" y="1810"/>
                </a:lnTo>
                <a:lnTo>
                  <a:pt x="321" y="1759"/>
                </a:lnTo>
                <a:lnTo>
                  <a:pt x="285" y="1707"/>
                </a:lnTo>
                <a:lnTo>
                  <a:pt x="252" y="1653"/>
                </a:lnTo>
                <a:lnTo>
                  <a:pt x="220" y="1601"/>
                </a:lnTo>
                <a:lnTo>
                  <a:pt x="192" y="1547"/>
                </a:lnTo>
                <a:lnTo>
                  <a:pt x="164" y="1495"/>
                </a:lnTo>
                <a:lnTo>
                  <a:pt x="139" y="1444"/>
                </a:lnTo>
                <a:lnTo>
                  <a:pt x="118" y="1394"/>
                </a:lnTo>
                <a:lnTo>
                  <a:pt x="97" y="1346"/>
                </a:lnTo>
                <a:lnTo>
                  <a:pt x="79" y="1301"/>
                </a:lnTo>
                <a:lnTo>
                  <a:pt x="62" y="1259"/>
                </a:lnTo>
                <a:lnTo>
                  <a:pt x="48" y="1221"/>
                </a:lnTo>
                <a:lnTo>
                  <a:pt x="35" y="1186"/>
                </a:lnTo>
                <a:lnTo>
                  <a:pt x="25" y="1157"/>
                </a:lnTo>
                <a:lnTo>
                  <a:pt x="17" y="1131"/>
                </a:lnTo>
                <a:lnTo>
                  <a:pt x="11" y="1111"/>
                </a:lnTo>
                <a:lnTo>
                  <a:pt x="7" y="1098"/>
                </a:lnTo>
                <a:lnTo>
                  <a:pt x="5" y="1090"/>
                </a:lnTo>
                <a:lnTo>
                  <a:pt x="0" y="1061"/>
                </a:lnTo>
                <a:lnTo>
                  <a:pt x="1" y="1034"/>
                </a:lnTo>
                <a:lnTo>
                  <a:pt x="7" y="1008"/>
                </a:lnTo>
                <a:lnTo>
                  <a:pt x="18" y="983"/>
                </a:lnTo>
                <a:lnTo>
                  <a:pt x="33" y="961"/>
                </a:lnTo>
                <a:lnTo>
                  <a:pt x="52" y="942"/>
                </a:lnTo>
                <a:lnTo>
                  <a:pt x="75" y="927"/>
                </a:lnTo>
                <a:lnTo>
                  <a:pt x="70" y="856"/>
                </a:lnTo>
                <a:lnTo>
                  <a:pt x="67" y="790"/>
                </a:lnTo>
                <a:lnTo>
                  <a:pt x="68" y="729"/>
                </a:lnTo>
                <a:lnTo>
                  <a:pt x="72" y="671"/>
                </a:lnTo>
                <a:lnTo>
                  <a:pt x="80" y="616"/>
                </a:lnTo>
                <a:lnTo>
                  <a:pt x="89" y="566"/>
                </a:lnTo>
                <a:lnTo>
                  <a:pt x="100" y="519"/>
                </a:lnTo>
                <a:lnTo>
                  <a:pt x="114" y="476"/>
                </a:lnTo>
                <a:lnTo>
                  <a:pt x="130" y="436"/>
                </a:lnTo>
                <a:lnTo>
                  <a:pt x="146" y="400"/>
                </a:lnTo>
                <a:lnTo>
                  <a:pt x="164" y="366"/>
                </a:lnTo>
                <a:lnTo>
                  <a:pt x="183" y="336"/>
                </a:lnTo>
                <a:lnTo>
                  <a:pt x="201" y="309"/>
                </a:lnTo>
                <a:lnTo>
                  <a:pt x="219" y="284"/>
                </a:lnTo>
                <a:lnTo>
                  <a:pt x="237" y="263"/>
                </a:lnTo>
                <a:lnTo>
                  <a:pt x="256" y="244"/>
                </a:lnTo>
                <a:lnTo>
                  <a:pt x="272" y="228"/>
                </a:lnTo>
                <a:lnTo>
                  <a:pt x="270" y="208"/>
                </a:lnTo>
                <a:lnTo>
                  <a:pt x="273" y="188"/>
                </a:lnTo>
                <a:lnTo>
                  <a:pt x="278" y="170"/>
                </a:lnTo>
                <a:lnTo>
                  <a:pt x="288" y="153"/>
                </a:lnTo>
                <a:lnTo>
                  <a:pt x="300" y="137"/>
                </a:lnTo>
                <a:lnTo>
                  <a:pt x="315" y="124"/>
                </a:lnTo>
                <a:lnTo>
                  <a:pt x="484" y="15"/>
                </a:lnTo>
                <a:lnTo>
                  <a:pt x="503" y="5"/>
                </a:lnTo>
                <a:lnTo>
                  <a:pt x="523" y="0"/>
                </a:lnTo>
                <a:lnTo>
                  <a:pt x="543" y="0"/>
                </a:lnTo>
                <a:lnTo>
                  <a:pt x="563" y="6"/>
                </a:lnTo>
                <a:lnTo>
                  <a:pt x="580" y="15"/>
                </a:lnTo>
                <a:lnTo>
                  <a:pt x="594" y="29"/>
                </a:lnTo>
                <a:lnTo>
                  <a:pt x="607" y="47"/>
                </a:lnTo>
                <a:lnTo>
                  <a:pt x="687" y="202"/>
                </a:lnTo>
                <a:lnTo>
                  <a:pt x="695" y="221"/>
                </a:lnTo>
                <a:lnTo>
                  <a:pt x="697" y="241"/>
                </a:lnTo>
                <a:lnTo>
                  <a:pt x="694" y="260"/>
                </a:lnTo>
                <a:lnTo>
                  <a:pt x="687" y="277"/>
                </a:lnTo>
                <a:lnTo>
                  <a:pt x="675" y="292"/>
                </a:lnTo>
                <a:lnTo>
                  <a:pt x="660" y="304"/>
                </a:lnTo>
                <a:lnTo>
                  <a:pt x="639" y="312"/>
                </a:lnTo>
                <a:lnTo>
                  <a:pt x="450" y="368"/>
                </a:lnTo>
                <a:lnTo>
                  <a:pt x="424" y="372"/>
                </a:lnTo>
                <a:lnTo>
                  <a:pt x="399" y="371"/>
                </a:lnTo>
                <a:lnTo>
                  <a:pt x="375" y="364"/>
                </a:lnTo>
                <a:lnTo>
                  <a:pt x="353" y="353"/>
                </a:lnTo>
                <a:lnTo>
                  <a:pt x="332" y="337"/>
                </a:lnTo>
                <a:lnTo>
                  <a:pt x="316" y="318"/>
                </a:lnTo>
                <a:lnTo>
                  <a:pt x="300" y="335"/>
                </a:lnTo>
                <a:lnTo>
                  <a:pt x="284" y="354"/>
                </a:lnTo>
                <a:lnTo>
                  <a:pt x="268" y="377"/>
                </a:lnTo>
                <a:lnTo>
                  <a:pt x="252" y="403"/>
                </a:lnTo>
                <a:lnTo>
                  <a:pt x="236" y="432"/>
                </a:lnTo>
                <a:lnTo>
                  <a:pt x="220" y="463"/>
                </a:lnTo>
                <a:lnTo>
                  <a:pt x="207" y="499"/>
                </a:lnTo>
                <a:lnTo>
                  <a:pt x="194" y="537"/>
                </a:lnTo>
                <a:lnTo>
                  <a:pt x="183" y="580"/>
                </a:lnTo>
                <a:lnTo>
                  <a:pt x="173" y="625"/>
                </a:lnTo>
                <a:lnTo>
                  <a:pt x="167" y="675"/>
                </a:lnTo>
                <a:lnTo>
                  <a:pt x="162" y="729"/>
                </a:lnTo>
                <a:lnTo>
                  <a:pt x="161" y="786"/>
                </a:lnTo>
                <a:lnTo>
                  <a:pt x="163" y="847"/>
                </a:lnTo>
                <a:lnTo>
                  <a:pt x="169" y="912"/>
                </a:lnTo>
                <a:lnTo>
                  <a:pt x="194" y="920"/>
                </a:lnTo>
                <a:lnTo>
                  <a:pt x="217" y="931"/>
                </a:lnTo>
                <a:lnTo>
                  <a:pt x="238" y="946"/>
                </a:lnTo>
                <a:lnTo>
                  <a:pt x="256" y="966"/>
                </a:lnTo>
                <a:lnTo>
                  <a:pt x="270" y="988"/>
                </a:lnTo>
                <a:lnTo>
                  <a:pt x="280" y="1013"/>
                </a:lnTo>
                <a:lnTo>
                  <a:pt x="292" y="1053"/>
                </a:lnTo>
                <a:lnTo>
                  <a:pt x="307" y="1099"/>
                </a:lnTo>
                <a:lnTo>
                  <a:pt x="324" y="1149"/>
                </a:lnTo>
                <a:lnTo>
                  <a:pt x="345" y="1202"/>
                </a:lnTo>
                <a:lnTo>
                  <a:pt x="367" y="1258"/>
                </a:lnTo>
                <a:lnTo>
                  <a:pt x="394" y="1316"/>
                </a:lnTo>
                <a:lnTo>
                  <a:pt x="422" y="1375"/>
                </a:lnTo>
                <a:lnTo>
                  <a:pt x="453" y="1435"/>
                </a:lnTo>
                <a:lnTo>
                  <a:pt x="487" y="1494"/>
                </a:lnTo>
                <a:lnTo>
                  <a:pt x="523" y="1552"/>
                </a:lnTo>
                <a:lnTo>
                  <a:pt x="561" y="1607"/>
                </a:lnTo>
                <a:lnTo>
                  <a:pt x="602" y="1660"/>
                </a:lnTo>
                <a:lnTo>
                  <a:pt x="646" y="1709"/>
                </a:lnTo>
                <a:lnTo>
                  <a:pt x="677" y="1700"/>
                </a:lnTo>
                <a:lnTo>
                  <a:pt x="710" y="1695"/>
                </a:lnTo>
                <a:lnTo>
                  <a:pt x="743" y="1695"/>
                </a:lnTo>
                <a:lnTo>
                  <a:pt x="776" y="1700"/>
                </a:lnTo>
                <a:lnTo>
                  <a:pt x="809" y="1710"/>
                </a:lnTo>
                <a:lnTo>
                  <a:pt x="840" y="1725"/>
                </a:lnTo>
                <a:lnTo>
                  <a:pt x="883" y="1745"/>
                </a:lnTo>
                <a:lnTo>
                  <a:pt x="927" y="1758"/>
                </a:lnTo>
                <a:lnTo>
                  <a:pt x="970" y="1763"/>
                </a:lnTo>
                <a:lnTo>
                  <a:pt x="979" y="1763"/>
                </a:lnTo>
                <a:lnTo>
                  <a:pt x="1020" y="1758"/>
                </a:lnTo>
                <a:lnTo>
                  <a:pt x="1061" y="1747"/>
                </a:lnTo>
                <a:lnTo>
                  <a:pt x="1102" y="1728"/>
                </a:lnTo>
                <a:lnTo>
                  <a:pt x="1135" y="1715"/>
                </a:lnTo>
                <a:lnTo>
                  <a:pt x="1168" y="1706"/>
                </a:lnTo>
                <a:lnTo>
                  <a:pt x="1202" y="1701"/>
                </a:lnTo>
                <a:lnTo>
                  <a:pt x="1235" y="1702"/>
                </a:lnTo>
                <a:lnTo>
                  <a:pt x="1268" y="1708"/>
                </a:lnTo>
                <a:lnTo>
                  <a:pt x="1300" y="1717"/>
                </a:lnTo>
                <a:lnTo>
                  <a:pt x="1341" y="1673"/>
                </a:lnTo>
                <a:lnTo>
                  <a:pt x="1380" y="1624"/>
                </a:lnTo>
                <a:lnTo>
                  <a:pt x="1417" y="1571"/>
                </a:lnTo>
                <a:lnTo>
                  <a:pt x="1451" y="1518"/>
                </a:lnTo>
                <a:lnTo>
                  <a:pt x="1484" y="1463"/>
                </a:lnTo>
                <a:lnTo>
                  <a:pt x="1514" y="1407"/>
                </a:lnTo>
                <a:lnTo>
                  <a:pt x="1543" y="1350"/>
                </a:lnTo>
                <a:lnTo>
                  <a:pt x="1569" y="1296"/>
                </a:lnTo>
                <a:lnTo>
                  <a:pt x="1593" y="1241"/>
                </a:lnTo>
                <a:lnTo>
                  <a:pt x="1613" y="1189"/>
                </a:lnTo>
                <a:lnTo>
                  <a:pt x="1633" y="1140"/>
                </a:lnTo>
                <a:lnTo>
                  <a:pt x="1649" y="1093"/>
                </a:lnTo>
                <a:lnTo>
                  <a:pt x="1662" y="1051"/>
                </a:lnTo>
                <a:lnTo>
                  <a:pt x="1673" y="1013"/>
                </a:lnTo>
                <a:lnTo>
                  <a:pt x="1683" y="988"/>
                </a:lnTo>
                <a:lnTo>
                  <a:pt x="1697" y="966"/>
                </a:lnTo>
                <a:lnTo>
                  <a:pt x="1715" y="946"/>
                </a:lnTo>
                <a:lnTo>
                  <a:pt x="1736" y="931"/>
                </a:lnTo>
                <a:lnTo>
                  <a:pt x="1759" y="920"/>
                </a:lnTo>
                <a:lnTo>
                  <a:pt x="1785" y="912"/>
                </a:lnTo>
                <a:lnTo>
                  <a:pt x="1790" y="847"/>
                </a:lnTo>
                <a:lnTo>
                  <a:pt x="1791" y="786"/>
                </a:lnTo>
                <a:lnTo>
                  <a:pt x="1790" y="729"/>
                </a:lnTo>
                <a:lnTo>
                  <a:pt x="1787" y="675"/>
                </a:lnTo>
                <a:lnTo>
                  <a:pt x="1780" y="625"/>
                </a:lnTo>
                <a:lnTo>
                  <a:pt x="1771" y="580"/>
                </a:lnTo>
                <a:lnTo>
                  <a:pt x="1759" y="537"/>
                </a:lnTo>
                <a:lnTo>
                  <a:pt x="1747" y="499"/>
                </a:lnTo>
                <a:lnTo>
                  <a:pt x="1732" y="463"/>
                </a:lnTo>
                <a:lnTo>
                  <a:pt x="1717" y="432"/>
                </a:lnTo>
                <a:lnTo>
                  <a:pt x="1701" y="403"/>
                </a:lnTo>
                <a:lnTo>
                  <a:pt x="1685" y="377"/>
                </a:lnTo>
                <a:lnTo>
                  <a:pt x="1668" y="354"/>
                </a:lnTo>
                <a:lnTo>
                  <a:pt x="1652" y="335"/>
                </a:lnTo>
                <a:lnTo>
                  <a:pt x="1637" y="318"/>
                </a:lnTo>
                <a:lnTo>
                  <a:pt x="1621" y="337"/>
                </a:lnTo>
                <a:lnTo>
                  <a:pt x="1601" y="352"/>
                </a:lnTo>
                <a:lnTo>
                  <a:pt x="1578" y="364"/>
                </a:lnTo>
                <a:lnTo>
                  <a:pt x="1554" y="371"/>
                </a:lnTo>
                <a:lnTo>
                  <a:pt x="1529" y="372"/>
                </a:lnTo>
                <a:lnTo>
                  <a:pt x="1504" y="368"/>
                </a:lnTo>
                <a:lnTo>
                  <a:pt x="1313" y="312"/>
                </a:lnTo>
                <a:lnTo>
                  <a:pt x="1294" y="304"/>
                </a:lnTo>
                <a:lnTo>
                  <a:pt x="1278" y="292"/>
                </a:lnTo>
                <a:lnTo>
                  <a:pt x="1267" y="277"/>
                </a:lnTo>
                <a:lnTo>
                  <a:pt x="1259" y="260"/>
                </a:lnTo>
                <a:lnTo>
                  <a:pt x="1256" y="241"/>
                </a:lnTo>
                <a:lnTo>
                  <a:pt x="1259" y="221"/>
                </a:lnTo>
                <a:lnTo>
                  <a:pt x="1267" y="202"/>
                </a:lnTo>
                <a:lnTo>
                  <a:pt x="1346" y="47"/>
                </a:lnTo>
                <a:lnTo>
                  <a:pt x="1359" y="29"/>
                </a:lnTo>
                <a:lnTo>
                  <a:pt x="1374" y="15"/>
                </a:lnTo>
                <a:lnTo>
                  <a:pt x="1391" y="6"/>
                </a:lnTo>
                <a:lnTo>
                  <a:pt x="1410" y="0"/>
                </a:lnTo>
                <a:lnTo>
                  <a:pt x="143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3335078" y="4369597"/>
            <a:ext cx="490407" cy="490107"/>
            <a:chOff x="1557908" y="2901095"/>
            <a:chExt cx="1313404" cy="1312603"/>
          </a:xfrm>
        </p:grpSpPr>
        <p:sp>
          <p:nvSpPr>
            <p:cNvPr id="221" name="Freeform 11"/>
            <p:cNvSpPr>
              <a:spLocks/>
            </p:cNvSpPr>
            <p:nvPr/>
          </p:nvSpPr>
          <p:spPr bwMode="auto">
            <a:xfrm>
              <a:off x="1764529" y="3151363"/>
              <a:ext cx="856516" cy="856115"/>
            </a:xfrm>
            <a:custGeom>
              <a:avLst/>
              <a:gdLst>
                <a:gd name="T0" fmla="*/ 3056 w 4278"/>
                <a:gd name="T1" fmla="*/ 0 h 4276"/>
                <a:gd name="T2" fmla="*/ 3098 w 4278"/>
                <a:gd name="T3" fmla="*/ 4 h 4276"/>
                <a:gd name="T4" fmla="*/ 3138 w 4278"/>
                <a:gd name="T5" fmla="*/ 16 h 4276"/>
                <a:gd name="T6" fmla="*/ 3173 w 4278"/>
                <a:gd name="T7" fmla="*/ 36 h 4276"/>
                <a:gd name="T8" fmla="*/ 3205 w 4278"/>
                <a:gd name="T9" fmla="*/ 62 h 4276"/>
                <a:gd name="T10" fmla="*/ 4217 w 4278"/>
                <a:gd name="T11" fmla="*/ 1072 h 4276"/>
                <a:gd name="T12" fmla="*/ 4245 w 4278"/>
                <a:gd name="T13" fmla="*/ 1106 h 4276"/>
                <a:gd name="T14" fmla="*/ 4262 w 4278"/>
                <a:gd name="T15" fmla="*/ 1142 h 4276"/>
                <a:gd name="T16" fmla="*/ 4274 w 4278"/>
                <a:gd name="T17" fmla="*/ 1180 h 4276"/>
                <a:gd name="T18" fmla="*/ 4278 w 4278"/>
                <a:gd name="T19" fmla="*/ 1222 h 4276"/>
                <a:gd name="T20" fmla="*/ 4274 w 4278"/>
                <a:gd name="T21" fmla="*/ 1262 h 4276"/>
                <a:gd name="T22" fmla="*/ 4262 w 4278"/>
                <a:gd name="T23" fmla="*/ 1299 h 4276"/>
                <a:gd name="T24" fmla="*/ 4245 w 4278"/>
                <a:gd name="T25" fmla="*/ 1337 h 4276"/>
                <a:gd name="T26" fmla="*/ 4217 w 4278"/>
                <a:gd name="T27" fmla="*/ 1369 h 4276"/>
                <a:gd name="T28" fmla="*/ 1309 w 4278"/>
                <a:gd name="T29" fmla="*/ 4276 h 4276"/>
                <a:gd name="T30" fmla="*/ 1011 w 4278"/>
                <a:gd name="T31" fmla="*/ 3978 h 4276"/>
                <a:gd name="T32" fmla="*/ 3770 w 4278"/>
                <a:gd name="T33" fmla="*/ 1222 h 4276"/>
                <a:gd name="T34" fmla="*/ 3056 w 4278"/>
                <a:gd name="T35" fmla="*/ 508 h 4276"/>
                <a:gd name="T36" fmla="*/ 297 w 4278"/>
                <a:gd name="T37" fmla="*/ 3265 h 4276"/>
                <a:gd name="T38" fmla="*/ 0 w 4278"/>
                <a:gd name="T39" fmla="*/ 2968 h 4276"/>
                <a:gd name="T40" fmla="*/ 2908 w 4278"/>
                <a:gd name="T41" fmla="*/ 62 h 4276"/>
                <a:gd name="T42" fmla="*/ 2940 w 4278"/>
                <a:gd name="T43" fmla="*/ 36 h 4276"/>
                <a:gd name="T44" fmla="*/ 2976 w 4278"/>
                <a:gd name="T45" fmla="*/ 16 h 4276"/>
                <a:gd name="T46" fmla="*/ 3016 w 4278"/>
                <a:gd name="T47" fmla="*/ 4 h 4276"/>
                <a:gd name="T48" fmla="*/ 3056 w 4278"/>
                <a:gd name="T49" fmla="*/ 0 h 4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8" h="4276">
                  <a:moveTo>
                    <a:pt x="3056" y="0"/>
                  </a:moveTo>
                  <a:lnTo>
                    <a:pt x="3098" y="4"/>
                  </a:lnTo>
                  <a:lnTo>
                    <a:pt x="3138" y="16"/>
                  </a:lnTo>
                  <a:lnTo>
                    <a:pt x="3173" y="36"/>
                  </a:lnTo>
                  <a:lnTo>
                    <a:pt x="3205" y="62"/>
                  </a:lnTo>
                  <a:lnTo>
                    <a:pt x="4217" y="1072"/>
                  </a:lnTo>
                  <a:lnTo>
                    <a:pt x="4245" y="1106"/>
                  </a:lnTo>
                  <a:lnTo>
                    <a:pt x="4262" y="1142"/>
                  </a:lnTo>
                  <a:lnTo>
                    <a:pt x="4274" y="1180"/>
                  </a:lnTo>
                  <a:lnTo>
                    <a:pt x="4278" y="1222"/>
                  </a:lnTo>
                  <a:lnTo>
                    <a:pt x="4274" y="1262"/>
                  </a:lnTo>
                  <a:lnTo>
                    <a:pt x="4262" y="1299"/>
                  </a:lnTo>
                  <a:lnTo>
                    <a:pt x="4245" y="1337"/>
                  </a:lnTo>
                  <a:lnTo>
                    <a:pt x="4217" y="1369"/>
                  </a:lnTo>
                  <a:lnTo>
                    <a:pt x="1309" y="4276"/>
                  </a:lnTo>
                  <a:lnTo>
                    <a:pt x="1011" y="3978"/>
                  </a:lnTo>
                  <a:lnTo>
                    <a:pt x="3770" y="1222"/>
                  </a:lnTo>
                  <a:lnTo>
                    <a:pt x="3056" y="508"/>
                  </a:lnTo>
                  <a:lnTo>
                    <a:pt x="297" y="3265"/>
                  </a:lnTo>
                  <a:lnTo>
                    <a:pt x="0" y="2968"/>
                  </a:lnTo>
                  <a:lnTo>
                    <a:pt x="2908" y="62"/>
                  </a:lnTo>
                  <a:lnTo>
                    <a:pt x="2940" y="36"/>
                  </a:lnTo>
                  <a:lnTo>
                    <a:pt x="2976" y="16"/>
                  </a:lnTo>
                  <a:lnTo>
                    <a:pt x="3016" y="4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2" name="Freeform 12"/>
            <p:cNvSpPr>
              <a:spLocks/>
            </p:cNvSpPr>
            <p:nvPr/>
          </p:nvSpPr>
          <p:spPr bwMode="auto">
            <a:xfrm>
              <a:off x="2398006" y="3089296"/>
              <a:ext cx="284704" cy="284704"/>
            </a:xfrm>
            <a:custGeom>
              <a:avLst/>
              <a:gdLst>
                <a:gd name="T0" fmla="*/ 713 w 1423"/>
                <a:gd name="T1" fmla="*/ 0 h 1421"/>
                <a:gd name="T2" fmla="*/ 754 w 1423"/>
                <a:gd name="T3" fmla="*/ 2 h 1421"/>
                <a:gd name="T4" fmla="*/ 792 w 1423"/>
                <a:gd name="T5" fmla="*/ 16 h 1421"/>
                <a:gd name="T6" fmla="*/ 830 w 1423"/>
                <a:gd name="T7" fmla="*/ 36 h 1421"/>
                <a:gd name="T8" fmla="*/ 862 w 1423"/>
                <a:gd name="T9" fmla="*/ 62 h 1421"/>
                <a:gd name="T10" fmla="*/ 1361 w 1423"/>
                <a:gd name="T11" fmla="*/ 560 h 1421"/>
                <a:gd name="T12" fmla="*/ 1387 w 1423"/>
                <a:gd name="T13" fmla="*/ 592 h 1421"/>
                <a:gd name="T14" fmla="*/ 1407 w 1423"/>
                <a:gd name="T15" fmla="*/ 628 h 1421"/>
                <a:gd name="T16" fmla="*/ 1419 w 1423"/>
                <a:gd name="T17" fmla="*/ 668 h 1421"/>
                <a:gd name="T18" fmla="*/ 1423 w 1423"/>
                <a:gd name="T19" fmla="*/ 709 h 1421"/>
                <a:gd name="T20" fmla="*/ 1419 w 1423"/>
                <a:gd name="T21" fmla="*/ 751 h 1421"/>
                <a:gd name="T22" fmla="*/ 1407 w 1423"/>
                <a:gd name="T23" fmla="*/ 791 h 1421"/>
                <a:gd name="T24" fmla="*/ 1387 w 1423"/>
                <a:gd name="T25" fmla="*/ 827 h 1421"/>
                <a:gd name="T26" fmla="*/ 1361 w 1423"/>
                <a:gd name="T27" fmla="*/ 859 h 1421"/>
                <a:gd name="T28" fmla="*/ 790 w 1423"/>
                <a:gd name="T29" fmla="*/ 1421 h 1421"/>
                <a:gd name="T30" fmla="*/ 495 w 1423"/>
                <a:gd name="T31" fmla="*/ 1120 h 1421"/>
                <a:gd name="T32" fmla="*/ 912 w 1423"/>
                <a:gd name="T33" fmla="*/ 707 h 1421"/>
                <a:gd name="T34" fmla="*/ 715 w 1423"/>
                <a:gd name="T35" fmla="*/ 510 h 1421"/>
                <a:gd name="T36" fmla="*/ 302 w 1423"/>
                <a:gd name="T37" fmla="*/ 927 h 1421"/>
                <a:gd name="T38" fmla="*/ 0 w 1423"/>
                <a:gd name="T39" fmla="*/ 632 h 1421"/>
                <a:gd name="T40" fmla="*/ 563 w 1423"/>
                <a:gd name="T41" fmla="*/ 62 h 1421"/>
                <a:gd name="T42" fmla="*/ 595 w 1423"/>
                <a:gd name="T43" fmla="*/ 36 h 1421"/>
                <a:gd name="T44" fmla="*/ 631 w 1423"/>
                <a:gd name="T45" fmla="*/ 16 h 1421"/>
                <a:gd name="T46" fmla="*/ 671 w 1423"/>
                <a:gd name="T47" fmla="*/ 4 h 1421"/>
                <a:gd name="T48" fmla="*/ 713 w 1423"/>
                <a:gd name="T49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3" h="1421">
                  <a:moveTo>
                    <a:pt x="713" y="0"/>
                  </a:moveTo>
                  <a:lnTo>
                    <a:pt x="754" y="2"/>
                  </a:lnTo>
                  <a:lnTo>
                    <a:pt x="792" y="16"/>
                  </a:lnTo>
                  <a:lnTo>
                    <a:pt x="830" y="36"/>
                  </a:lnTo>
                  <a:lnTo>
                    <a:pt x="862" y="62"/>
                  </a:lnTo>
                  <a:lnTo>
                    <a:pt x="1361" y="560"/>
                  </a:lnTo>
                  <a:lnTo>
                    <a:pt x="1387" y="592"/>
                  </a:lnTo>
                  <a:lnTo>
                    <a:pt x="1407" y="628"/>
                  </a:lnTo>
                  <a:lnTo>
                    <a:pt x="1419" y="668"/>
                  </a:lnTo>
                  <a:lnTo>
                    <a:pt x="1423" y="709"/>
                  </a:lnTo>
                  <a:lnTo>
                    <a:pt x="1419" y="751"/>
                  </a:lnTo>
                  <a:lnTo>
                    <a:pt x="1407" y="791"/>
                  </a:lnTo>
                  <a:lnTo>
                    <a:pt x="1387" y="827"/>
                  </a:lnTo>
                  <a:lnTo>
                    <a:pt x="1361" y="859"/>
                  </a:lnTo>
                  <a:lnTo>
                    <a:pt x="790" y="1421"/>
                  </a:lnTo>
                  <a:lnTo>
                    <a:pt x="495" y="1120"/>
                  </a:lnTo>
                  <a:lnTo>
                    <a:pt x="912" y="707"/>
                  </a:lnTo>
                  <a:lnTo>
                    <a:pt x="715" y="510"/>
                  </a:lnTo>
                  <a:lnTo>
                    <a:pt x="302" y="927"/>
                  </a:lnTo>
                  <a:lnTo>
                    <a:pt x="0" y="632"/>
                  </a:lnTo>
                  <a:lnTo>
                    <a:pt x="563" y="62"/>
                  </a:lnTo>
                  <a:lnTo>
                    <a:pt x="595" y="36"/>
                  </a:lnTo>
                  <a:lnTo>
                    <a:pt x="631" y="16"/>
                  </a:lnTo>
                  <a:lnTo>
                    <a:pt x="671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3" name="Freeform 13"/>
            <p:cNvSpPr>
              <a:spLocks/>
            </p:cNvSpPr>
            <p:nvPr/>
          </p:nvSpPr>
          <p:spPr bwMode="auto">
            <a:xfrm>
              <a:off x="1682842" y="3664311"/>
              <a:ext cx="424854" cy="424454"/>
            </a:xfrm>
            <a:custGeom>
              <a:avLst/>
              <a:gdLst>
                <a:gd name="T0" fmla="*/ 212 w 2122"/>
                <a:gd name="T1" fmla="*/ 0 h 2121"/>
                <a:gd name="T2" fmla="*/ 252 w 2122"/>
                <a:gd name="T3" fmla="*/ 4 h 2121"/>
                <a:gd name="T4" fmla="*/ 291 w 2122"/>
                <a:gd name="T5" fmla="*/ 16 h 2121"/>
                <a:gd name="T6" fmla="*/ 327 w 2122"/>
                <a:gd name="T7" fmla="*/ 36 h 2121"/>
                <a:gd name="T8" fmla="*/ 361 w 2122"/>
                <a:gd name="T9" fmla="*/ 62 h 2121"/>
                <a:gd name="T10" fmla="*/ 2061 w 2122"/>
                <a:gd name="T11" fmla="*/ 1760 h 2121"/>
                <a:gd name="T12" fmla="*/ 2087 w 2122"/>
                <a:gd name="T13" fmla="*/ 1794 h 2121"/>
                <a:gd name="T14" fmla="*/ 2107 w 2122"/>
                <a:gd name="T15" fmla="*/ 1830 h 2121"/>
                <a:gd name="T16" fmla="*/ 2118 w 2122"/>
                <a:gd name="T17" fmla="*/ 1870 h 2121"/>
                <a:gd name="T18" fmla="*/ 2122 w 2122"/>
                <a:gd name="T19" fmla="*/ 1910 h 2121"/>
                <a:gd name="T20" fmla="*/ 2118 w 2122"/>
                <a:gd name="T21" fmla="*/ 1950 h 2121"/>
                <a:gd name="T22" fmla="*/ 2107 w 2122"/>
                <a:gd name="T23" fmla="*/ 1990 h 2121"/>
                <a:gd name="T24" fmla="*/ 2087 w 2122"/>
                <a:gd name="T25" fmla="*/ 2025 h 2121"/>
                <a:gd name="T26" fmla="*/ 2061 w 2122"/>
                <a:gd name="T27" fmla="*/ 2059 h 2121"/>
                <a:gd name="T28" fmla="*/ 2027 w 2122"/>
                <a:gd name="T29" fmla="*/ 2085 h 2121"/>
                <a:gd name="T30" fmla="*/ 1991 w 2122"/>
                <a:gd name="T31" fmla="*/ 2105 h 2121"/>
                <a:gd name="T32" fmla="*/ 1951 w 2122"/>
                <a:gd name="T33" fmla="*/ 2117 h 2121"/>
                <a:gd name="T34" fmla="*/ 1911 w 2122"/>
                <a:gd name="T35" fmla="*/ 2121 h 2121"/>
                <a:gd name="T36" fmla="*/ 1871 w 2122"/>
                <a:gd name="T37" fmla="*/ 2117 h 2121"/>
                <a:gd name="T38" fmla="*/ 1831 w 2122"/>
                <a:gd name="T39" fmla="*/ 2105 h 2121"/>
                <a:gd name="T40" fmla="*/ 1795 w 2122"/>
                <a:gd name="T41" fmla="*/ 2085 h 2121"/>
                <a:gd name="T42" fmla="*/ 1761 w 2122"/>
                <a:gd name="T43" fmla="*/ 2059 h 2121"/>
                <a:gd name="T44" fmla="*/ 62 w 2122"/>
                <a:gd name="T45" fmla="*/ 361 h 2121"/>
                <a:gd name="T46" fmla="*/ 36 w 2122"/>
                <a:gd name="T47" fmla="*/ 327 h 2121"/>
                <a:gd name="T48" fmla="*/ 16 w 2122"/>
                <a:gd name="T49" fmla="*/ 291 h 2121"/>
                <a:gd name="T50" fmla="*/ 4 w 2122"/>
                <a:gd name="T51" fmla="*/ 251 h 2121"/>
                <a:gd name="T52" fmla="*/ 0 w 2122"/>
                <a:gd name="T53" fmla="*/ 212 h 2121"/>
                <a:gd name="T54" fmla="*/ 4 w 2122"/>
                <a:gd name="T55" fmla="*/ 172 h 2121"/>
                <a:gd name="T56" fmla="*/ 16 w 2122"/>
                <a:gd name="T57" fmla="*/ 132 h 2121"/>
                <a:gd name="T58" fmla="*/ 36 w 2122"/>
                <a:gd name="T59" fmla="*/ 96 h 2121"/>
                <a:gd name="T60" fmla="*/ 62 w 2122"/>
                <a:gd name="T61" fmla="*/ 62 h 2121"/>
                <a:gd name="T62" fmla="*/ 96 w 2122"/>
                <a:gd name="T63" fmla="*/ 36 h 2121"/>
                <a:gd name="T64" fmla="*/ 132 w 2122"/>
                <a:gd name="T65" fmla="*/ 16 h 2121"/>
                <a:gd name="T66" fmla="*/ 172 w 2122"/>
                <a:gd name="T67" fmla="*/ 4 h 2121"/>
                <a:gd name="T68" fmla="*/ 212 w 2122"/>
                <a:gd name="T6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2" h="2121">
                  <a:moveTo>
                    <a:pt x="212" y="0"/>
                  </a:moveTo>
                  <a:lnTo>
                    <a:pt x="252" y="4"/>
                  </a:lnTo>
                  <a:lnTo>
                    <a:pt x="291" y="16"/>
                  </a:lnTo>
                  <a:lnTo>
                    <a:pt x="327" y="36"/>
                  </a:lnTo>
                  <a:lnTo>
                    <a:pt x="361" y="62"/>
                  </a:lnTo>
                  <a:lnTo>
                    <a:pt x="2061" y="1760"/>
                  </a:lnTo>
                  <a:lnTo>
                    <a:pt x="2087" y="1794"/>
                  </a:lnTo>
                  <a:lnTo>
                    <a:pt x="2107" y="1830"/>
                  </a:lnTo>
                  <a:lnTo>
                    <a:pt x="2118" y="1870"/>
                  </a:lnTo>
                  <a:lnTo>
                    <a:pt x="2122" y="1910"/>
                  </a:lnTo>
                  <a:lnTo>
                    <a:pt x="2118" y="1950"/>
                  </a:lnTo>
                  <a:lnTo>
                    <a:pt x="2107" y="1990"/>
                  </a:lnTo>
                  <a:lnTo>
                    <a:pt x="2087" y="2025"/>
                  </a:lnTo>
                  <a:lnTo>
                    <a:pt x="2061" y="2059"/>
                  </a:lnTo>
                  <a:lnTo>
                    <a:pt x="2027" y="2085"/>
                  </a:lnTo>
                  <a:lnTo>
                    <a:pt x="1991" y="2105"/>
                  </a:lnTo>
                  <a:lnTo>
                    <a:pt x="1951" y="2117"/>
                  </a:lnTo>
                  <a:lnTo>
                    <a:pt x="1911" y="2121"/>
                  </a:lnTo>
                  <a:lnTo>
                    <a:pt x="1871" y="2117"/>
                  </a:lnTo>
                  <a:lnTo>
                    <a:pt x="1831" y="2105"/>
                  </a:lnTo>
                  <a:lnTo>
                    <a:pt x="1795" y="2085"/>
                  </a:lnTo>
                  <a:lnTo>
                    <a:pt x="1761" y="2059"/>
                  </a:lnTo>
                  <a:lnTo>
                    <a:pt x="62" y="361"/>
                  </a:lnTo>
                  <a:lnTo>
                    <a:pt x="36" y="327"/>
                  </a:lnTo>
                  <a:lnTo>
                    <a:pt x="16" y="291"/>
                  </a:lnTo>
                  <a:lnTo>
                    <a:pt x="4" y="251"/>
                  </a:lnTo>
                  <a:lnTo>
                    <a:pt x="0" y="212"/>
                  </a:lnTo>
                  <a:lnTo>
                    <a:pt x="4" y="172"/>
                  </a:lnTo>
                  <a:lnTo>
                    <a:pt x="16" y="132"/>
                  </a:lnTo>
                  <a:lnTo>
                    <a:pt x="36" y="96"/>
                  </a:lnTo>
                  <a:lnTo>
                    <a:pt x="62" y="62"/>
                  </a:lnTo>
                  <a:lnTo>
                    <a:pt x="96" y="36"/>
                  </a:lnTo>
                  <a:lnTo>
                    <a:pt x="132" y="16"/>
                  </a:lnTo>
                  <a:lnTo>
                    <a:pt x="172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4" name="Freeform 14"/>
            <p:cNvSpPr>
              <a:spLocks/>
            </p:cNvSpPr>
            <p:nvPr/>
          </p:nvSpPr>
          <p:spPr bwMode="auto">
            <a:xfrm>
              <a:off x="1741705" y="3888951"/>
              <a:ext cx="224240" cy="223839"/>
            </a:xfrm>
            <a:custGeom>
              <a:avLst/>
              <a:gdLst>
                <a:gd name="T0" fmla="*/ 822 w 1121"/>
                <a:gd name="T1" fmla="*/ 0 h 1119"/>
                <a:gd name="T2" fmla="*/ 1121 w 1121"/>
                <a:gd name="T3" fmla="*/ 297 h 1119"/>
                <a:gd name="T4" fmla="*/ 300 w 1121"/>
                <a:gd name="T5" fmla="*/ 1119 h 1119"/>
                <a:gd name="T6" fmla="*/ 0 w 1121"/>
                <a:gd name="T7" fmla="*/ 822 h 1119"/>
                <a:gd name="T8" fmla="*/ 822 w 1121"/>
                <a:gd name="T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19">
                  <a:moveTo>
                    <a:pt x="822" y="0"/>
                  </a:moveTo>
                  <a:lnTo>
                    <a:pt x="1121" y="297"/>
                  </a:lnTo>
                  <a:lnTo>
                    <a:pt x="300" y="1119"/>
                  </a:lnTo>
                  <a:lnTo>
                    <a:pt x="0" y="82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5" name="Freeform 15"/>
            <p:cNvSpPr>
              <a:spLocks/>
            </p:cNvSpPr>
            <p:nvPr/>
          </p:nvSpPr>
          <p:spPr bwMode="auto">
            <a:xfrm>
              <a:off x="1648805" y="3794850"/>
              <a:ext cx="224640" cy="225041"/>
            </a:xfrm>
            <a:custGeom>
              <a:avLst/>
              <a:gdLst>
                <a:gd name="T0" fmla="*/ 822 w 1121"/>
                <a:gd name="T1" fmla="*/ 0 h 1124"/>
                <a:gd name="T2" fmla="*/ 1121 w 1121"/>
                <a:gd name="T3" fmla="*/ 297 h 1124"/>
                <a:gd name="T4" fmla="*/ 299 w 1121"/>
                <a:gd name="T5" fmla="*/ 1124 h 1124"/>
                <a:gd name="T6" fmla="*/ 0 w 1121"/>
                <a:gd name="T7" fmla="*/ 829 h 1124"/>
                <a:gd name="T8" fmla="*/ 822 w 1121"/>
                <a:gd name="T9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24">
                  <a:moveTo>
                    <a:pt x="822" y="0"/>
                  </a:moveTo>
                  <a:lnTo>
                    <a:pt x="1121" y="297"/>
                  </a:lnTo>
                  <a:lnTo>
                    <a:pt x="299" y="1124"/>
                  </a:lnTo>
                  <a:lnTo>
                    <a:pt x="0" y="829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6" name="Freeform 16"/>
            <p:cNvSpPr>
              <a:spLocks/>
            </p:cNvSpPr>
            <p:nvPr/>
          </p:nvSpPr>
          <p:spPr bwMode="auto">
            <a:xfrm>
              <a:off x="1557908" y="3870932"/>
              <a:ext cx="343167" cy="342766"/>
            </a:xfrm>
            <a:custGeom>
              <a:avLst/>
              <a:gdLst>
                <a:gd name="T0" fmla="*/ 211 w 1713"/>
                <a:gd name="T1" fmla="*/ 0 h 1712"/>
                <a:gd name="T2" fmla="*/ 251 w 1713"/>
                <a:gd name="T3" fmla="*/ 4 h 1712"/>
                <a:gd name="T4" fmla="*/ 289 w 1713"/>
                <a:gd name="T5" fmla="*/ 16 h 1712"/>
                <a:gd name="T6" fmla="*/ 327 w 1713"/>
                <a:gd name="T7" fmla="*/ 34 h 1712"/>
                <a:gd name="T8" fmla="*/ 359 w 1713"/>
                <a:gd name="T9" fmla="*/ 62 h 1712"/>
                <a:gd name="T10" fmla="*/ 1651 w 1713"/>
                <a:gd name="T11" fmla="*/ 1353 h 1712"/>
                <a:gd name="T12" fmla="*/ 1679 w 1713"/>
                <a:gd name="T13" fmla="*/ 1385 h 1712"/>
                <a:gd name="T14" fmla="*/ 1697 w 1713"/>
                <a:gd name="T15" fmla="*/ 1423 h 1712"/>
                <a:gd name="T16" fmla="*/ 1709 w 1713"/>
                <a:gd name="T17" fmla="*/ 1461 h 1712"/>
                <a:gd name="T18" fmla="*/ 1713 w 1713"/>
                <a:gd name="T19" fmla="*/ 1501 h 1712"/>
                <a:gd name="T20" fmla="*/ 1709 w 1713"/>
                <a:gd name="T21" fmla="*/ 1543 h 1712"/>
                <a:gd name="T22" fmla="*/ 1697 w 1713"/>
                <a:gd name="T23" fmla="*/ 1580 h 1712"/>
                <a:gd name="T24" fmla="*/ 1679 w 1713"/>
                <a:gd name="T25" fmla="*/ 1616 h 1712"/>
                <a:gd name="T26" fmla="*/ 1651 w 1713"/>
                <a:gd name="T27" fmla="*/ 1650 h 1712"/>
                <a:gd name="T28" fmla="*/ 1620 w 1713"/>
                <a:gd name="T29" fmla="*/ 1678 h 1712"/>
                <a:gd name="T30" fmla="*/ 1582 w 1713"/>
                <a:gd name="T31" fmla="*/ 1696 h 1712"/>
                <a:gd name="T32" fmla="*/ 1544 w 1713"/>
                <a:gd name="T33" fmla="*/ 1708 h 1712"/>
                <a:gd name="T34" fmla="*/ 1504 w 1713"/>
                <a:gd name="T35" fmla="*/ 1712 h 1712"/>
                <a:gd name="T36" fmla="*/ 1462 w 1713"/>
                <a:gd name="T37" fmla="*/ 1708 h 1712"/>
                <a:gd name="T38" fmla="*/ 1424 w 1713"/>
                <a:gd name="T39" fmla="*/ 1696 h 1712"/>
                <a:gd name="T40" fmla="*/ 1386 w 1713"/>
                <a:gd name="T41" fmla="*/ 1678 h 1712"/>
                <a:gd name="T42" fmla="*/ 1354 w 1713"/>
                <a:gd name="T43" fmla="*/ 1650 h 1712"/>
                <a:gd name="T44" fmla="*/ 62 w 1713"/>
                <a:gd name="T45" fmla="*/ 359 h 1712"/>
                <a:gd name="T46" fmla="*/ 34 w 1713"/>
                <a:gd name="T47" fmla="*/ 327 h 1712"/>
                <a:gd name="T48" fmla="*/ 16 w 1713"/>
                <a:gd name="T49" fmla="*/ 289 h 1712"/>
                <a:gd name="T50" fmla="*/ 4 w 1713"/>
                <a:gd name="T51" fmla="*/ 251 h 1712"/>
                <a:gd name="T52" fmla="*/ 0 w 1713"/>
                <a:gd name="T53" fmla="*/ 209 h 1712"/>
                <a:gd name="T54" fmla="*/ 4 w 1713"/>
                <a:gd name="T55" fmla="*/ 169 h 1712"/>
                <a:gd name="T56" fmla="*/ 16 w 1713"/>
                <a:gd name="T57" fmla="*/ 131 h 1712"/>
                <a:gd name="T58" fmla="*/ 34 w 1713"/>
                <a:gd name="T59" fmla="*/ 93 h 1712"/>
                <a:gd name="T60" fmla="*/ 62 w 1713"/>
                <a:gd name="T61" fmla="*/ 62 h 1712"/>
                <a:gd name="T62" fmla="*/ 96 w 1713"/>
                <a:gd name="T63" fmla="*/ 34 h 1712"/>
                <a:gd name="T64" fmla="*/ 132 w 1713"/>
                <a:gd name="T65" fmla="*/ 16 h 1712"/>
                <a:gd name="T66" fmla="*/ 170 w 1713"/>
                <a:gd name="T67" fmla="*/ 4 h 1712"/>
                <a:gd name="T68" fmla="*/ 211 w 1713"/>
                <a:gd name="T69" fmla="*/ 0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3" h="1712">
                  <a:moveTo>
                    <a:pt x="211" y="0"/>
                  </a:moveTo>
                  <a:lnTo>
                    <a:pt x="251" y="4"/>
                  </a:lnTo>
                  <a:lnTo>
                    <a:pt x="289" y="16"/>
                  </a:lnTo>
                  <a:lnTo>
                    <a:pt x="327" y="34"/>
                  </a:lnTo>
                  <a:lnTo>
                    <a:pt x="359" y="62"/>
                  </a:lnTo>
                  <a:lnTo>
                    <a:pt x="1651" y="1353"/>
                  </a:lnTo>
                  <a:lnTo>
                    <a:pt x="1679" y="1385"/>
                  </a:lnTo>
                  <a:lnTo>
                    <a:pt x="1697" y="1423"/>
                  </a:lnTo>
                  <a:lnTo>
                    <a:pt x="1709" y="1461"/>
                  </a:lnTo>
                  <a:lnTo>
                    <a:pt x="1713" y="1501"/>
                  </a:lnTo>
                  <a:lnTo>
                    <a:pt x="1709" y="1543"/>
                  </a:lnTo>
                  <a:lnTo>
                    <a:pt x="1697" y="1580"/>
                  </a:lnTo>
                  <a:lnTo>
                    <a:pt x="1679" y="1616"/>
                  </a:lnTo>
                  <a:lnTo>
                    <a:pt x="1651" y="1650"/>
                  </a:lnTo>
                  <a:lnTo>
                    <a:pt x="1620" y="1678"/>
                  </a:lnTo>
                  <a:lnTo>
                    <a:pt x="1582" y="1696"/>
                  </a:lnTo>
                  <a:lnTo>
                    <a:pt x="1544" y="1708"/>
                  </a:lnTo>
                  <a:lnTo>
                    <a:pt x="1504" y="1712"/>
                  </a:lnTo>
                  <a:lnTo>
                    <a:pt x="1462" y="1708"/>
                  </a:lnTo>
                  <a:lnTo>
                    <a:pt x="1424" y="1696"/>
                  </a:lnTo>
                  <a:lnTo>
                    <a:pt x="1386" y="1678"/>
                  </a:lnTo>
                  <a:lnTo>
                    <a:pt x="1354" y="1650"/>
                  </a:lnTo>
                  <a:lnTo>
                    <a:pt x="62" y="359"/>
                  </a:lnTo>
                  <a:lnTo>
                    <a:pt x="34" y="327"/>
                  </a:lnTo>
                  <a:lnTo>
                    <a:pt x="16" y="289"/>
                  </a:lnTo>
                  <a:lnTo>
                    <a:pt x="4" y="251"/>
                  </a:lnTo>
                  <a:lnTo>
                    <a:pt x="0" y="209"/>
                  </a:lnTo>
                  <a:lnTo>
                    <a:pt x="4" y="169"/>
                  </a:lnTo>
                  <a:lnTo>
                    <a:pt x="16" y="131"/>
                  </a:lnTo>
                  <a:lnTo>
                    <a:pt x="34" y="93"/>
                  </a:lnTo>
                  <a:lnTo>
                    <a:pt x="62" y="62"/>
                  </a:lnTo>
                  <a:lnTo>
                    <a:pt x="96" y="34"/>
                  </a:lnTo>
                  <a:lnTo>
                    <a:pt x="132" y="16"/>
                  </a:lnTo>
                  <a:lnTo>
                    <a:pt x="170" y="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7" name="Freeform 17"/>
            <p:cNvSpPr>
              <a:spLocks/>
            </p:cNvSpPr>
            <p:nvPr/>
          </p:nvSpPr>
          <p:spPr bwMode="auto">
            <a:xfrm>
              <a:off x="2548967" y="2901095"/>
              <a:ext cx="322345" cy="321944"/>
            </a:xfrm>
            <a:custGeom>
              <a:avLst/>
              <a:gdLst>
                <a:gd name="T0" fmla="*/ 1399 w 1610"/>
                <a:gd name="T1" fmla="*/ 0 h 1609"/>
                <a:gd name="T2" fmla="*/ 1438 w 1610"/>
                <a:gd name="T3" fmla="*/ 4 h 1609"/>
                <a:gd name="T4" fmla="*/ 1478 w 1610"/>
                <a:gd name="T5" fmla="*/ 16 h 1609"/>
                <a:gd name="T6" fmla="*/ 1514 w 1610"/>
                <a:gd name="T7" fmla="*/ 36 h 1609"/>
                <a:gd name="T8" fmla="*/ 1548 w 1610"/>
                <a:gd name="T9" fmla="*/ 62 h 1609"/>
                <a:gd name="T10" fmla="*/ 1574 w 1610"/>
                <a:gd name="T11" fmla="*/ 96 h 1609"/>
                <a:gd name="T12" fmla="*/ 1594 w 1610"/>
                <a:gd name="T13" fmla="*/ 132 h 1609"/>
                <a:gd name="T14" fmla="*/ 1606 w 1610"/>
                <a:gd name="T15" fmla="*/ 171 h 1609"/>
                <a:gd name="T16" fmla="*/ 1610 w 1610"/>
                <a:gd name="T17" fmla="*/ 211 h 1609"/>
                <a:gd name="T18" fmla="*/ 1606 w 1610"/>
                <a:gd name="T19" fmla="*/ 251 h 1609"/>
                <a:gd name="T20" fmla="*/ 1594 w 1610"/>
                <a:gd name="T21" fmla="*/ 291 h 1609"/>
                <a:gd name="T22" fmla="*/ 1574 w 1610"/>
                <a:gd name="T23" fmla="*/ 327 h 1609"/>
                <a:gd name="T24" fmla="*/ 1548 w 1610"/>
                <a:gd name="T25" fmla="*/ 361 h 1609"/>
                <a:gd name="T26" fmla="*/ 361 w 1610"/>
                <a:gd name="T27" fmla="*/ 1547 h 1609"/>
                <a:gd name="T28" fmla="*/ 328 w 1610"/>
                <a:gd name="T29" fmla="*/ 1573 h 1609"/>
                <a:gd name="T30" fmla="*/ 292 w 1610"/>
                <a:gd name="T31" fmla="*/ 1593 h 1609"/>
                <a:gd name="T32" fmla="*/ 252 w 1610"/>
                <a:gd name="T33" fmla="*/ 1605 h 1609"/>
                <a:gd name="T34" fmla="*/ 212 w 1610"/>
                <a:gd name="T35" fmla="*/ 1609 h 1609"/>
                <a:gd name="T36" fmla="*/ 172 w 1610"/>
                <a:gd name="T37" fmla="*/ 1605 h 1609"/>
                <a:gd name="T38" fmla="*/ 132 w 1610"/>
                <a:gd name="T39" fmla="*/ 1593 h 1609"/>
                <a:gd name="T40" fmla="*/ 96 w 1610"/>
                <a:gd name="T41" fmla="*/ 1573 h 1609"/>
                <a:gd name="T42" fmla="*/ 62 w 1610"/>
                <a:gd name="T43" fmla="*/ 1547 h 1609"/>
                <a:gd name="T44" fmla="*/ 36 w 1610"/>
                <a:gd name="T45" fmla="*/ 1513 h 1609"/>
                <a:gd name="T46" fmla="*/ 16 w 1610"/>
                <a:gd name="T47" fmla="*/ 1477 h 1609"/>
                <a:gd name="T48" fmla="*/ 4 w 1610"/>
                <a:gd name="T49" fmla="*/ 1437 h 1609"/>
                <a:gd name="T50" fmla="*/ 0 w 1610"/>
                <a:gd name="T51" fmla="*/ 1397 h 1609"/>
                <a:gd name="T52" fmla="*/ 4 w 1610"/>
                <a:gd name="T53" fmla="*/ 1357 h 1609"/>
                <a:gd name="T54" fmla="*/ 16 w 1610"/>
                <a:gd name="T55" fmla="*/ 1318 h 1609"/>
                <a:gd name="T56" fmla="*/ 36 w 1610"/>
                <a:gd name="T57" fmla="*/ 1282 h 1609"/>
                <a:gd name="T58" fmla="*/ 62 w 1610"/>
                <a:gd name="T59" fmla="*/ 1248 h 1609"/>
                <a:gd name="T60" fmla="*/ 1249 w 1610"/>
                <a:gd name="T61" fmla="*/ 62 h 1609"/>
                <a:gd name="T62" fmla="*/ 1283 w 1610"/>
                <a:gd name="T63" fmla="*/ 36 h 1609"/>
                <a:gd name="T64" fmla="*/ 1319 w 1610"/>
                <a:gd name="T65" fmla="*/ 16 h 1609"/>
                <a:gd name="T66" fmla="*/ 1359 w 1610"/>
                <a:gd name="T67" fmla="*/ 4 h 1609"/>
                <a:gd name="T68" fmla="*/ 1399 w 1610"/>
                <a:gd name="T6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0" h="1609">
                  <a:moveTo>
                    <a:pt x="1399" y="0"/>
                  </a:moveTo>
                  <a:lnTo>
                    <a:pt x="1438" y="4"/>
                  </a:lnTo>
                  <a:lnTo>
                    <a:pt x="1478" y="16"/>
                  </a:lnTo>
                  <a:lnTo>
                    <a:pt x="1514" y="36"/>
                  </a:lnTo>
                  <a:lnTo>
                    <a:pt x="1548" y="62"/>
                  </a:lnTo>
                  <a:lnTo>
                    <a:pt x="1574" y="96"/>
                  </a:lnTo>
                  <a:lnTo>
                    <a:pt x="1594" y="132"/>
                  </a:lnTo>
                  <a:lnTo>
                    <a:pt x="1606" y="171"/>
                  </a:lnTo>
                  <a:lnTo>
                    <a:pt x="1610" y="211"/>
                  </a:lnTo>
                  <a:lnTo>
                    <a:pt x="1606" y="251"/>
                  </a:lnTo>
                  <a:lnTo>
                    <a:pt x="1594" y="291"/>
                  </a:lnTo>
                  <a:lnTo>
                    <a:pt x="1574" y="327"/>
                  </a:lnTo>
                  <a:lnTo>
                    <a:pt x="1548" y="361"/>
                  </a:lnTo>
                  <a:lnTo>
                    <a:pt x="361" y="1547"/>
                  </a:lnTo>
                  <a:lnTo>
                    <a:pt x="328" y="1573"/>
                  </a:lnTo>
                  <a:lnTo>
                    <a:pt x="292" y="1593"/>
                  </a:lnTo>
                  <a:lnTo>
                    <a:pt x="252" y="1605"/>
                  </a:lnTo>
                  <a:lnTo>
                    <a:pt x="212" y="1609"/>
                  </a:lnTo>
                  <a:lnTo>
                    <a:pt x="172" y="1605"/>
                  </a:lnTo>
                  <a:lnTo>
                    <a:pt x="132" y="1593"/>
                  </a:lnTo>
                  <a:lnTo>
                    <a:pt x="96" y="1573"/>
                  </a:lnTo>
                  <a:lnTo>
                    <a:pt x="62" y="1547"/>
                  </a:lnTo>
                  <a:lnTo>
                    <a:pt x="36" y="1513"/>
                  </a:lnTo>
                  <a:lnTo>
                    <a:pt x="16" y="1477"/>
                  </a:lnTo>
                  <a:lnTo>
                    <a:pt x="4" y="1437"/>
                  </a:lnTo>
                  <a:lnTo>
                    <a:pt x="0" y="1397"/>
                  </a:lnTo>
                  <a:lnTo>
                    <a:pt x="4" y="1357"/>
                  </a:lnTo>
                  <a:lnTo>
                    <a:pt x="16" y="1318"/>
                  </a:lnTo>
                  <a:lnTo>
                    <a:pt x="36" y="1282"/>
                  </a:lnTo>
                  <a:lnTo>
                    <a:pt x="62" y="1248"/>
                  </a:lnTo>
                  <a:lnTo>
                    <a:pt x="1249" y="62"/>
                  </a:lnTo>
                  <a:lnTo>
                    <a:pt x="1283" y="36"/>
                  </a:lnTo>
                  <a:lnTo>
                    <a:pt x="1319" y="16"/>
                  </a:lnTo>
                  <a:lnTo>
                    <a:pt x="1359" y="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8" name="Freeform 18"/>
            <p:cNvSpPr>
              <a:spLocks/>
            </p:cNvSpPr>
            <p:nvPr/>
          </p:nvSpPr>
          <p:spPr bwMode="auto">
            <a:xfrm>
              <a:off x="1891064" y="3624669"/>
              <a:ext cx="173385" cy="173385"/>
            </a:xfrm>
            <a:custGeom>
              <a:avLst/>
              <a:gdLst>
                <a:gd name="T0" fmla="*/ 298 w 866"/>
                <a:gd name="T1" fmla="*/ 0 h 865"/>
                <a:gd name="T2" fmla="*/ 866 w 866"/>
                <a:gd name="T3" fmla="*/ 568 h 865"/>
                <a:gd name="T4" fmla="*/ 569 w 866"/>
                <a:gd name="T5" fmla="*/ 865 h 865"/>
                <a:gd name="T6" fmla="*/ 0 w 866"/>
                <a:gd name="T7" fmla="*/ 297 h 865"/>
                <a:gd name="T8" fmla="*/ 298 w 86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865">
                  <a:moveTo>
                    <a:pt x="298" y="0"/>
                  </a:moveTo>
                  <a:lnTo>
                    <a:pt x="866" y="568"/>
                  </a:lnTo>
                  <a:lnTo>
                    <a:pt x="569" y="865"/>
                  </a:lnTo>
                  <a:lnTo>
                    <a:pt x="0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9" name="Freeform 19"/>
            <p:cNvSpPr>
              <a:spLocks/>
            </p:cNvSpPr>
            <p:nvPr/>
          </p:nvSpPr>
          <p:spPr bwMode="auto">
            <a:xfrm>
              <a:off x="1994775" y="3522159"/>
              <a:ext cx="141351" cy="140951"/>
            </a:xfrm>
            <a:custGeom>
              <a:avLst/>
              <a:gdLst>
                <a:gd name="T0" fmla="*/ 299 w 706"/>
                <a:gd name="T1" fmla="*/ 0 h 703"/>
                <a:gd name="T2" fmla="*/ 706 w 706"/>
                <a:gd name="T3" fmla="*/ 406 h 703"/>
                <a:gd name="T4" fmla="*/ 407 w 706"/>
                <a:gd name="T5" fmla="*/ 703 h 703"/>
                <a:gd name="T6" fmla="*/ 0 w 706"/>
                <a:gd name="T7" fmla="*/ 297 h 703"/>
                <a:gd name="T8" fmla="*/ 299 w 706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703">
                  <a:moveTo>
                    <a:pt x="299" y="0"/>
                  </a:moveTo>
                  <a:lnTo>
                    <a:pt x="706" y="406"/>
                  </a:lnTo>
                  <a:lnTo>
                    <a:pt x="407" y="703"/>
                  </a:lnTo>
                  <a:lnTo>
                    <a:pt x="0" y="29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0" name="Freeform 20"/>
            <p:cNvSpPr>
              <a:spLocks/>
            </p:cNvSpPr>
            <p:nvPr/>
          </p:nvSpPr>
          <p:spPr bwMode="auto">
            <a:xfrm>
              <a:off x="2097685" y="3419249"/>
              <a:ext cx="172985" cy="172184"/>
            </a:xfrm>
            <a:custGeom>
              <a:avLst/>
              <a:gdLst>
                <a:gd name="T0" fmla="*/ 295 w 863"/>
                <a:gd name="T1" fmla="*/ 0 h 861"/>
                <a:gd name="T2" fmla="*/ 863 w 863"/>
                <a:gd name="T3" fmla="*/ 562 h 861"/>
                <a:gd name="T4" fmla="*/ 568 w 863"/>
                <a:gd name="T5" fmla="*/ 861 h 861"/>
                <a:gd name="T6" fmla="*/ 0 w 863"/>
                <a:gd name="T7" fmla="*/ 301 h 861"/>
                <a:gd name="T8" fmla="*/ 295 w 863"/>
                <a:gd name="T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861">
                  <a:moveTo>
                    <a:pt x="295" y="0"/>
                  </a:moveTo>
                  <a:lnTo>
                    <a:pt x="863" y="562"/>
                  </a:lnTo>
                  <a:lnTo>
                    <a:pt x="568" y="861"/>
                  </a:lnTo>
                  <a:lnTo>
                    <a:pt x="0" y="30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1" name="Freeform 21"/>
            <p:cNvSpPr>
              <a:spLocks/>
            </p:cNvSpPr>
            <p:nvPr/>
          </p:nvSpPr>
          <p:spPr bwMode="auto">
            <a:xfrm>
              <a:off x="2201396" y="3315938"/>
              <a:ext cx="141752" cy="141752"/>
            </a:xfrm>
            <a:custGeom>
              <a:avLst/>
              <a:gdLst>
                <a:gd name="T0" fmla="*/ 301 w 708"/>
                <a:gd name="T1" fmla="*/ 0 h 710"/>
                <a:gd name="T2" fmla="*/ 708 w 708"/>
                <a:gd name="T3" fmla="*/ 415 h 710"/>
                <a:gd name="T4" fmla="*/ 409 w 708"/>
                <a:gd name="T5" fmla="*/ 710 h 710"/>
                <a:gd name="T6" fmla="*/ 0 w 708"/>
                <a:gd name="T7" fmla="*/ 295 h 710"/>
                <a:gd name="T8" fmla="*/ 301 w 708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710">
                  <a:moveTo>
                    <a:pt x="301" y="0"/>
                  </a:moveTo>
                  <a:lnTo>
                    <a:pt x="708" y="415"/>
                  </a:lnTo>
                  <a:lnTo>
                    <a:pt x="409" y="710"/>
                  </a:lnTo>
                  <a:lnTo>
                    <a:pt x="0" y="29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32" name="Freeform 26"/>
          <p:cNvSpPr>
            <a:spLocks noEditPoints="1"/>
          </p:cNvSpPr>
          <p:nvPr/>
        </p:nvSpPr>
        <p:spPr bwMode="auto">
          <a:xfrm>
            <a:off x="6436991" y="4365865"/>
            <a:ext cx="200989" cy="623859"/>
          </a:xfrm>
          <a:custGeom>
            <a:avLst/>
            <a:gdLst>
              <a:gd name="T0" fmla="*/ 717 w 1534"/>
              <a:gd name="T1" fmla="*/ 254 h 4591"/>
              <a:gd name="T2" fmla="*/ 631 w 1534"/>
              <a:gd name="T3" fmla="*/ 286 h 4591"/>
              <a:gd name="T4" fmla="*/ 562 w 1534"/>
              <a:gd name="T5" fmla="*/ 345 h 4591"/>
              <a:gd name="T6" fmla="*/ 515 w 1534"/>
              <a:gd name="T7" fmla="*/ 423 h 4591"/>
              <a:gd name="T8" fmla="*/ 500 w 1534"/>
              <a:gd name="T9" fmla="*/ 516 h 4591"/>
              <a:gd name="T10" fmla="*/ 1031 w 1534"/>
              <a:gd name="T11" fmla="*/ 2292 h 4591"/>
              <a:gd name="T12" fmla="*/ 765 w 1534"/>
              <a:gd name="T13" fmla="*/ 2028 h 4591"/>
              <a:gd name="T14" fmla="*/ 1031 w 1534"/>
              <a:gd name="T15" fmla="*/ 1779 h 4591"/>
              <a:gd name="T16" fmla="*/ 765 w 1534"/>
              <a:gd name="T17" fmla="*/ 1516 h 4591"/>
              <a:gd name="T18" fmla="*/ 1031 w 1534"/>
              <a:gd name="T19" fmla="*/ 1266 h 4591"/>
              <a:gd name="T20" fmla="*/ 765 w 1534"/>
              <a:gd name="T21" fmla="*/ 1003 h 4591"/>
              <a:gd name="T22" fmla="*/ 1031 w 1534"/>
              <a:gd name="T23" fmla="*/ 754 h 4591"/>
              <a:gd name="T24" fmla="*/ 1027 w 1534"/>
              <a:gd name="T25" fmla="*/ 468 h 4591"/>
              <a:gd name="T26" fmla="*/ 994 w 1534"/>
              <a:gd name="T27" fmla="*/ 381 h 4591"/>
              <a:gd name="T28" fmla="*/ 937 w 1534"/>
              <a:gd name="T29" fmla="*/ 313 h 4591"/>
              <a:gd name="T30" fmla="*/ 858 w 1534"/>
              <a:gd name="T31" fmla="*/ 266 h 4591"/>
              <a:gd name="T32" fmla="*/ 765 w 1534"/>
              <a:gd name="T33" fmla="*/ 250 h 4591"/>
              <a:gd name="T34" fmla="*/ 829 w 1534"/>
              <a:gd name="T35" fmla="*/ 4 h 4591"/>
              <a:gd name="T36" fmla="*/ 952 w 1534"/>
              <a:gd name="T37" fmla="*/ 35 h 4591"/>
              <a:gd name="T38" fmla="*/ 1060 w 1534"/>
              <a:gd name="T39" fmla="*/ 93 h 4591"/>
              <a:gd name="T40" fmla="*/ 1151 w 1534"/>
              <a:gd name="T41" fmla="*/ 174 h 4591"/>
              <a:gd name="T42" fmla="*/ 1221 w 1534"/>
              <a:gd name="T43" fmla="*/ 273 h 4591"/>
              <a:gd name="T44" fmla="*/ 1265 w 1534"/>
              <a:gd name="T45" fmla="*/ 390 h 4591"/>
              <a:gd name="T46" fmla="*/ 1280 w 1534"/>
              <a:gd name="T47" fmla="*/ 516 h 4591"/>
              <a:gd name="T48" fmla="*/ 1331 w 1534"/>
              <a:gd name="T49" fmla="*/ 3311 h 4591"/>
              <a:gd name="T50" fmla="*/ 1415 w 1534"/>
              <a:gd name="T51" fmla="*/ 3422 h 4591"/>
              <a:gd name="T52" fmla="*/ 1480 w 1534"/>
              <a:gd name="T53" fmla="*/ 3547 h 4591"/>
              <a:gd name="T54" fmla="*/ 1521 w 1534"/>
              <a:gd name="T55" fmla="*/ 3682 h 4591"/>
              <a:gd name="T56" fmla="*/ 1534 w 1534"/>
              <a:gd name="T57" fmla="*/ 3828 h 4591"/>
              <a:gd name="T58" fmla="*/ 1518 w 1534"/>
              <a:gd name="T59" fmla="*/ 3982 h 4591"/>
              <a:gd name="T60" fmla="*/ 1475 w 1534"/>
              <a:gd name="T61" fmla="*/ 4125 h 4591"/>
              <a:gd name="T62" fmla="*/ 1404 w 1534"/>
              <a:gd name="T63" fmla="*/ 4255 h 4591"/>
              <a:gd name="T64" fmla="*/ 1311 w 1534"/>
              <a:gd name="T65" fmla="*/ 4369 h 4591"/>
              <a:gd name="T66" fmla="*/ 1197 w 1534"/>
              <a:gd name="T67" fmla="*/ 4461 h 4591"/>
              <a:gd name="T68" fmla="*/ 1068 w 1534"/>
              <a:gd name="T69" fmla="*/ 4531 h 4591"/>
              <a:gd name="T70" fmla="*/ 924 w 1534"/>
              <a:gd name="T71" fmla="*/ 4576 h 4591"/>
              <a:gd name="T72" fmla="*/ 769 w 1534"/>
              <a:gd name="T73" fmla="*/ 4591 h 4591"/>
              <a:gd name="T74" fmla="*/ 614 w 1534"/>
              <a:gd name="T75" fmla="*/ 4576 h 4591"/>
              <a:gd name="T76" fmla="*/ 470 w 1534"/>
              <a:gd name="T77" fmla="*/ 4531 h 4591"/>
              <a:gd name="T78" fmla="*/ 339 w 1534"/>
              <a:gd name="T79" fmla="*/ 4461 h 4591"/>
              <a:gd name="T80" fmla="*/ 225 w 1534"/>
              <a:gd name="T81" fmla="*/ 4369 h 4591"/>
              <a:gd name="T82" fmla="*/ 131 w 1534"/>
              <a:gd name="T83" fmla="*/ 4255 h 4591"/>
              <a:gd name="T84" fmla="*/ 60 w 1534"/>
              <a:gd name="T85" fmla="*/ 4125 h 4591"/>
              <a:gd name="T86" fmla="*/ 15 w 1534"/>
              <a:gd name="T87" fmla="*/ 3982 h 4591"/>
              <a:gd name="T88" fmla="*/ 0 w 1534"/>
              <a:gd name="T89" fmla="*/ 3828 h 4591"/>
              <a:gd name="T90" fmla="*/ 14 w 1534"/>
              <a:gd name="T91" fmla="*/ 3682 h 4591"/>
              <a:gd name="T92" fmla="*/ 52 w 1534"/>
              <a:gd name="T93" fmla="*/ 3547 h 4591"/>
              <a:gd name="T94" fmla="*/ 115 w 1534"/>
              <a:gd name="T95" fmla="*/ 3422 h 4591"/>
              <a:gd name="T96" fmla="*/ 200 w 1534"/>
              <a:gd name="T97" fmla="*/ 3311 h 4591"/>
              <a:gd name="T98" fmla="*/ 249 w 1534"/>
              <a:gd name="T99" fmla="*/ 516 h 4591"/>
              <a:gd name="T100" fmla="*/ 265 w 1534"/>
              <a:gd name="T101" fmla="*/ 390 h 4591"/>
              <a:gd name="T102" fmla="*/ 310 w 1534"/>
              <a:gd name="T103" fmla="*/ 273 h 4591"/>
              <a:gd name="T104" fmla="*/ 379 w 1534"/>
              <a:gd name="T105" fmla="*/ 174 h 4591"/>
              <a:gd name="T106" fmla="*/ 470 w 1534"/>
              <a:gd name="T107" fmla="*/ 93 h 4591"/>
              <a:gd name="T108" fmla="*/ 577 w 1534"/>
              <a:gd name="T109" fmla="*/ 35 h 4591"/>
              <a:gd name="T110" fmla="*/ 700 w 1534"/>
              <a:gd name="T111" fmla="*/ 4 h 4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4" h="4591">
                <a:moveTo>
                  <a:pt x="765" y="250"/>
                </a:moveTo>
                <a:lnTo>
                  <a:pt x="717" y="254"/>
                </a:lnTo>
                <a:lnTo>
                  <a:pt x="672" y="266"/>
                </a:lnTo>
                <a:lnTo>
                  <a:pt x="631" y="286"/>
                </a:lnTo>
                <a:lnTo>
                  <a:pt x="594" y="313"/>
                </a:lnTo>
                <a:lnTo>
                  <a:pt x="562" y="345"/>
                </a:lnTo>
                <a:lnTo>
                  <a:pt x="535" y="381"/>
                </a:lnTo>
                <a:lnTo>
                  <a:pt x="515" y="423"/>
                </a:lnTo>
                <a:lnTo>
                  <a:pt x="504" y="468"/>
                </a:lnTo>
                <a:lnTo>
                  <a:pt x="500" y="516"/>
                </a:lnTo>
                <a:lnTo>
                  <a:pt x="500" y="2292"/>
                </a:lnTo>
                <a:lnTo>
                  <a:pt x="1031" y="2292"/>
                </a:lnTo>
                <a:lnTo>
                  <a:pt x="1031" y="2028"/>
                </a:lnTo>
                <a:lnTo>
                  <a:pt x="765" y="2028"/>
                </a:lnTo>
                <a:lnTo>
                  <a:pt x="765" y="1779"/>
                </a:lnTo>
                <a:lnTo>
                  <a:pt x="1031" y="1779"/>
                </a:lnTo>
                <a:lnTo>
                  <a:pt x="1031" y="1516"/>
                </a:lnTo>
                <a:lnTo>
                  <a:pt x="765" y="1516"/>
                </a:lnTo>
                <a:lnTo>
                  <a:pt x="765" y="1266"/>
                </a:lnTo>
                <a:lnTo>
                  <a:pt x="1031" y="1266"/>
                </a:lnTo>
                <a:lnTo>
                  <a:pt x="1031" y="1003"/>
                </a:lnTo>
                <a:lnTo>
                  <a:pt x="765" y="1003"/>
                </a:lnTo>
                <a:lnTo>
                  <a:pt x="765" y="754"/>
                </a:lnTo>
                <a:lnTo>
                  <a:pt x="1031" y="754"/>
                </a:lnTo>
                <a:lnTo>
                  <a:pt x="1031" y="516"/>
                </a:lnTo>
                <a:lnTo>
                  <a:pt x="1027" y="468"/>
                </a:lnTo>
                <a:lnTo>
                  <a:pt x="1014" y="423"/>
                </a:lnTo>
                <a:lnTo>
                  <a:pt x="994" y="381"/>
                </a:lnTo>
                <a:lnTo>
                  <a:pt x="968" y="345"/>
                </a:lnTo>
                <a:lnTo>
                  <a:pt x="937" y="313"/>
                </a:lnTo>
                <a:lnTo>
                  <a:pt x="899" y="286"/>
                </a:lnTo>
                <a:lnTo>
                  <a:pt x="858" y="266"/>
                </a:lnTo>
                <a:lnTo>
                  <a:pt x="813" y="254"/>
                </a:lnTo>
                <a:lnTo>
                  <a:pt x="765" y="250"/>
                </a:lnTo>
                <a:close/>
                <a:moveTo>
                  <a:pt x="765" y="0"/>
                </a:moveTo>
                <a:lnTo>
                  <a:pt x="829" y="4"/>
                </a:lnTo>
                <a:lnTo>
                  <a:pt x="893" y="17"/>
                </a:lnTo>
                <a:lnTo>
                  <a:pt x="952" y="35"/>
                </a:lnTo>
                <a:lnTo>
                  <a:pt x="1008" y="60"/>
                </a:lnTo>
                <a:lnTo>
                  <a:pt x="1060" y="93"/>
                </a:lnTo>
                <a:lnTo>
                  <a:pt x="1108" y="130"/>
                </a:lnTo>
                <a:lnTo>
                  <a:pt x="1151" y="174"/>
                </a:lnTo>
                <a:lnTo>
                  <a:pt x="1189" y="222"/>
                </a:lnTo>
                <a:lnTo>
                  <a:pt x="1221" y="273"/>
                </a:lnTo>
                <a:lnTo>
                  <a:pt x="1246" y="329"/>
                </a:lnTo>
                <a:lnTo>
                  <a:pt x="1265" y="390"/>
                </a:lnTo>
                <a:lnTo>
                  <a:pt x="1276" y="451"/>
                </a:lnTo>
                <a:lnTo>
                  <a:pt x="1280" y="516"/>
                </a:lnTo>
                <a:lnTo>
                  <a:pt x="1280" y="3264"/>
                </a:lnTo>
                <a:lnTo>
                  <a:pt x="1331" y="3311"/>
                </a:lnTo>
                <a:lnTo>
                  <a:pt x="1376" y="3364"/>
                </a:lnTo>
                <a:lnTo>
                  <a:pt x="1415" y="3422"/>
                </a:lnTo>
                <a:lnTo>
                  <a:pt x="1451" y="3482"/>
                </a:lnTo>
                <a:lnTo>
                  <a:pt x="1480" y="3547"/>
                </a:lnTo>
                <a:lnTo>
                  <a:pt x="1503" y="3614"/>
                </a:lnTo>
                <a:lnTo>
                  <a:pt x="1521" y="3682"/>
                </a:lnTo>
                <a:lnTo>
                  <a:pt x="1531" y="3755"/>
                </a:lnTo>
                <a:lnTo>
                  <a:pt x="1534" y="3828"/>
                </a:lnTo>
                <a:lnTo>
                  <a:pt x="1531" y="3906"/>
                </a:lnTo>
                <a:lnTo>
                  <a:pt x="1518" y="3982"/>
                </a:lnTo>
                <a:lnTo>
                  <a:pt x="1500" y="4055"/>
                </a:lnTo>
                <a:lnTo>
                  <a:pt x="1475" y="4125"/>
                </a:lnTo>
                <a:lnTo>
                  <a:pt x="1442" y="4192"/>
                </a:lnTo>
                <a:lnTo>
                  <a:pt x="1404" y="4255"/>
                </a:lnTo>
                <a:lnTo>
                  <a:pt x="1360" y="4314"/>
                </a:lnTo>
                <a:lnTo>
                  <a:pt x="1311" y="4369"/>
                </a:lnTo>
                <a:lnTo>
                  <a:pt x="1256" y="4418"/>
                </a:lnTo>
                <a:lnTo>
                  <a:pt x="1197" y="4461"/>
                </a:lnTo>
                <a:lnTo>
                  <a:pt x="1134" y="4499"/>
                </a:lnTo>
                <a:lnTo>
                  <a:pt x="1068" y="4531"/>
                </a:lnTo>
                <a:lnTo>
                  <a:pt x="997" y="4558"/>
                </a:lnTo>
                <a:lnTo>
                  <a:pt x="924" y="4576"/>
                </a:lnTo>
                <a:lnTo>
                  <a:pt x="848" y="4587"/>
                </a:lnTo>
                <a:lnTo>
                  <a:pt x="769" y="4591"/>
                </a:lnTo>
                <a:lnTo>
                  <a:pt x="690" y="4587"/>
                </a:lnTo>
                <a:lnTo>
                  <a:pt x="614" y="4576"/>
                </a:lnTo>
                <a:lnTo>
                  <a:pt x="541" y="4558"/>
                </a:lnTo>
                <a:lnTo>
                  <a:pt x="470" y="4531"/>
                </a:lnTo>
                <a:lnTo>
                  <a:pt x="403" y="4499"/>
                </a:lnTo>
                <a:lnTo>
                  <a:pt x="339" y="4461"/>
                </a:lnTo>
                <a:lnTo>
                  <a:pt x="280" y="4418"/>
                </a:lnTo>
                <a:lnTo>
                  <a:pt x="225" y="4369"/>
                </a:lnTo>
                <a:lnTo>
                  <a:pt x="176" y="4314"/>
                </a:lnTo>
                <a:lnTo>
                  <a:pt x="131" y="4255"/>
                </a:lnTo>
                <a:lnTo>
                  <a:pt x="93" y="4192"/>
                </a:lnTo>
                <a:lnTo>
                  <a:pt x="60" y="4125"/>
                </a:lnTo>
                <a:lnTo>
                  <a:pt x="35" y="4055"/>
                </a:lnTo>
                <a:lnTo>
                  <a:pt x="15" y="3982"/>
                </a:lnTo>
                <a:lnTo>
                  <a:pt x="4" y="3906"/>
                </a:lnTo>
                <a:lnTo>
                  <a:pt x="0" y="3828"/>
                </a:lnTo>
                <a:lnTo>
                  <a:pt x="4" y="3755"/>
                </a:lnTo>
                <a:lnTo>
                  <a:pt x="14" y="3682"/>
                </a:lnTo>
                <a:lnTo>
                  <a:pt x="29" y="3614"/>
                </a:lnTo>
                <a:lnTo>
                  <a:pt x="52" y="3547"/>
                </a:lnTo>
                <a:lnTo>
                  <a:pt x="82" y="3482"/>
                </a:lnTo>
                <a:lnTo>
                  <a:pt x="115" y="3422"/>
                </a:lnTo>
                <a:lnTo>
                  <a:pt x="155" y="3364"/>
                </a:lnTo>
                <a:lnTo>
                  <a:pt x="200" y="3311"/>
                </a:lnTo>
                <a:lnTo>
                  <a:pt x="249" y="3264"/>
                </a:lnTo>
                <a:lnTo>
                  <a:pt x="249" y="516"/>
                </a:lnTo>
                <a:lnTo>
                  <a:pt x="253" y="451"/>
                </a:lnTo>
                <a:lnTo>
                  <a:pt x="265" y="390"/>
                </a:lnTo>
                <a:lnTo>
                  <a:pt x="284" y="329"/>
                </a:lnTo>
                <a:lnTo>
                  <a:pt x="310" y="273"/>
                </a:lnTo>
                <a:lnTo>
                  <a:pt x="341" y="222"/>
                </a:lnTo>
                <a:lnTo>
                  <a:pt x="379" y="174"/>
                </a:lnTo>
                <a:lnTo>
                  <a:pt x="422" y="130"/>
                </a:lnTo>
                <a:lnTo>
                  <a:pt x="470" y="93"/>
                </a:lnTo>
                <a:lnTo>
                  <a:pt x="522" y="60"/>
                </a:lnTo>
                <a:lnTo>
                  <a:pt x="577" y="35"/>
                </a:lnTo>
                <a:lnTo>
                  <a:pt x="638" y="17"/>
                </a:lnTo>
                <a:lnTo>
                  <a:pt x="700" y="4"/>
                </a:lnTo>
                <a:lnTo>
                  <a:pt x="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327973" y="3588246"/>
            <a:ext cx="14803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uk-UA" sz="1350" b="1" dirty="0">
                <a:solidFill>
                  <a:srgbClr val="002060"/>
                </a:solidFill>
                <a:cs typeface="Arial" pitchFamily="34" charset="0"/>
              </a:rPr>
              <a:t>Трускавецька міська лікарня </a:t>
            </a:r>
            <a:endParaRPr lang="en-GB" sz="135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181199" y="1612073"/>
            <a:ext cx="3342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Створена в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1951</a:t>
            </a:r>
          </a:p>
          <a:p>
            <a:pPr defTabSz="1218987"/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На даний час 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220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ліжок </a:t>
            </a:r>
            <a:endParaRPr lang="en-GB" sz="1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084586" y="5334620"/>
            <a:ext cx="217012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8987"/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37,3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мільйони грн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бюджет на 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2017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р.</a:t>
            </a:r>
            <a:endParaRPr lang="en-GB" sz="1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255858" y="5236054"/>
            <a:ext cx="269899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У 2017 році проведено </a:t>
            </a:r>
          </a:p>
          <a:p>
            <a:pPr defTabSz="1218987"/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1 875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операцій </a:t>
            </a:r>
            <a:endParaRPr lang="en-GB" sz="1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0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Трускавецька міська лікарня 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8CC2407-E684-4AE0-A58B-4B74B41C5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39206"/>
              </p:ext>
            </p:extLst>
          </p:nvPr>
        </p:nvGraphicFramePr>
        <p:xfrm>
          <a:off x="1359582" y="1344706"/>
          <a:ext cx="9658135" cy="4839694"/>
        </p:xfrm>
        <a:graphic>
          <a:graphicData uri="http://schemas.openxmlformats.org/drawingml/2006/table">
            <a:tbl>
              <a:tblPr firstRow="1" firstCol="1" bandRow="1"/>
              <a:tblGrid>
                <a:gridCol w="993653">
                  <a:extLst>
                    <a:ext uri="{9D8B030D-6E8A-4147-A177-3AD203B41FA5}">
                      <a16:colId xmlns:a16="http://schemas.microsoft.com/office/drawing/2014/main" val="4245400480"/>
                    </a:ext>
                  </a:extLst>
                </a:gridCol>
                <a:gridCol w="2568389">
                  <a:extLst>
                    <a:ext uri="{9D8B030D-6E8A-4147-A177-3AD203B41FA5}">
                      <a16:colId xmlns:a16="http://schemas.microsoft.com/office/drawing/2014/main" val="3237590405"/>
                    </a:ext>
                  </a:extLst>
                </a:gridCol>
                <a:gridCol w="3106270">
                  <a:extLst>
                    <a:ext uri="{9D8B030D-6E8A-4147-A177-3AD203B41FA5}">
                      <a16:colId xmlns:a16="http://schemas.microsoft.com/office/drawing/2014/main" val="2115217654"/>
                    </a:ext>
                  </a:extLst>
                </a:gridCol>
                <a:gridCol w="2989823">
                  <a:extLst>
                    <a:ext uri="{9D8B030D-6E8A-4147-A177-3AD203B41FA5}">
                      <a16:colId xmlns:a16="http://schemas.microsoft.com/office/drawing/2014/main" val="99762730"/>
                    </a:ext>
                  </a:extLst>
                </a:gridCol>
              </a:tblGrid>
              <a:tr h="1054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Типи операцій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Всього операцій</a:t>
                      </a:r>
                      <a:r>
                        <a:rPr lang="uk-UA" sz="1800" baseline="0" dirty="0">
                          <a:effectLst/>
                        </a:rPr>
                        <a:t>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операцій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могли бути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зроблені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малоінвазійним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шляхом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47100"/>
                  </a:ext>
                </a:extLst>
              </a:tr>
              <a:tr h="2968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Загальна хірургія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47624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Урологія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74299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Гінекологія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94397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Всього: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79683"/>
                  </a:ext>
                </a:extLst>
              </a:tr>
              <a:tr h="2968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Загальна хірургія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82550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Урологія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0547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Гінекологія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06209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Всього</a:t>
                      </a: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55218"/>
                  </a:ext>
                </a:extLst>
              </a:tr>
              <a:tr h="2968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Загальна хірургія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2230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Урологія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597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Гінекологія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43579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Всього</a:t>
                      </a: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1494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24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2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Основні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факти</a:t>
            </a:r>
            <a:r>
              <a:rPr lang="ru-RU" sz="3200" dirty="0">
                <a:solidFill>
                  <a:srgbClr val="FDBB2D"/>
                </a:solidFill>
              </a:rPr>
              <a:t> в секторі </a:t>
            </a:r>
            <a:r>
              <a:rPr lang="ru-RU" sz="3200" dirty="0" err="1">
                <a:solidFill>
                  <a:srgbClr val="FDBB2D"/>
                </a:solidFill>
              </a:rPr>
              <a:t>охорони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здоров'я</a:t>
            </a:r>
            <a:r>
              <a:rPr lang="ru-RU" sz="3200" dirty="0">
                <a:solidFill>
                  <a:srgbClr val="FDBB2D"/>
                </a:solidFill>
              </a:rPr>
              <a:t> України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93200" y="3879098"/>
            <a:ext cx="1913324" cy="19133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26489" y="4112816"/>
            <a:ext cx="1445888" cy="14458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60868" y="3248827"/>
            <a:ext cx="1181157" cy="1181157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91391" y="4562840"/>
            <a:ext cx="1181157" cy="1181157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7362" y="4562840"/>
            <a:ext cx="1181157" cy="1181157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7185116" y="3560577"/>
            <a:ext cx="392711" cy="458614"/>
          </a:xfrm>
          <a:custGeom>
            <a:avLst/>
            <a:gdLst>
              <a:gd name="T0" fmla="*/ 2501 w 3194"/>
              <a:gd name="T1" fmla="*/ 1109 h 3731"/>
              <a:gd name="T2" fmla="*/ 2588 w 3194"/>
              <a:gd name="T3" fmla="*/ 1348 h 3731"/>
              <a:gd name="T4" fmla="*/ 2839 w 3194"/>
              <a:gd name="T5" fmla="*/ 1305 h 3731"/>
              <a:gd name="T6" fmla="*/ 2839 w 3194"/>
              <a:gd name="T7" fmla="*/ 1051 h 3731"/>
              <a:gd name="T8" fmla="*/ 1470 w 3194"/>
              <a:gd name="T9" fmla="*/ 14 h 3731"/>
              <a:gd name="T10" fmla="*/ 1698 w 3194"/>
              <a:gd name="T11" fmla="*/ 244 h 3731"/>
              <a:gd name="T12" fmla="*/ 1838 w 3194"/>
              <a:gd name="T13" fmla="*/ 476 h 3731"/>
              <a:gd name="T14" fmla="*/ 1878 w 3194"/>
              <a:gd name="T15" fmla="*/ 927 h 3731"/>
              <a:gd name="T16" fmla="*/ 1945 w 3194"/>
              <a:gd name="T17" fmla="*/ 1098 h 3731"/>
              <a:gd name="T18" fmla="*/ 1853 w 3194"/>
              <a:gd name="T19" fmla="*/ 1354 h 3731"/>
              <a:gd name="T20" fmla="*/ 1621 w 3194"/>
              <a:gd name="T21" fmla="*/ 1774 h 3731"/>
              <a:gd name="T22" fmla="*/ 1401 w 3194"/>
              <a:gd name="T23" fmla="*/ 2084 h 3731"/>
              <a:gd name="T24" fmla="*/ 1069 w 3194"/>
              <a:gd name="T25" fmla="*/ 2273 h 3731"/>
              <a:gd name="T26" fmla="*/ 861 w 3194"/>
              <a:gd name="T27" fmla="*/ 2762 h 3731"/>
              <a:gd name="T28" fmla="*/ 798 w 3194"/>
              <a:gd name="T29" fmla="*/ 3068 h 3731"/>
              <a:gd name="T30" fmla="*/ 1074 w 3194"/>
              <a:gd name="T31" fmla="*/ 3355 h 3731"/>
              <a:gd name="T32" fmla="*/ 1528 w 3194"/>
              <a:gd name="T33" fmla="*/ 3437 h 3731"/>
              <a:gd name="T34" fmla="*/ 1785 w 3194"/>
              <a:gd name="T35" fmla="*/ 3290 h 3731"/>
              <a:gd name="T36" fmla="*/ 1959 w 3194"/>
              <a:gd name="T37" fmla="*/ 2902 h 3731"/>
              <a:gd name="T38" fmla="*/ 1910 w 3194"/>
              <a:gd name="T39" fmla="*/ 2335 h 3731"/>
              <a:gd name="T40" fmla="*/ 1870 w 3194"/>
              <a:gd name="T41" fmla="*/ 1800 h 3731"/>
              <a:gd name="T42" fmla="*/ 2044 w 3194"/>
              <a:gd name="T43" fmla="*/ 1435 h 3731"/>
              <a:gd name="T44" fmla="*/ 2181 w 3194"/>
              <a:gd name="T45" fmla="*/ 1177 h 3731"/>
              <a:gd name="T46" fmla="*/ 2370 w 3194"/>
              <a:gd name="T47" fmla="*/ 783 h 3731"/>
              <a:gd name="T48" fmla="*/ 2804 w 3194"/>
              <a:gd name="T49" fmla="*/ 686 h 3731"/>
              <a:gd name="T50" fmla="*/ 3142 w 3194"/>
              <a:gd name="T51" fmla="*/ 955 h 3731"/>
              <a:gd name="T52" fmla="*/ 3142 w 3194"/>
              <a:gd name="T53" fmla="*/ 1400 h 3731"/>
              <a:gd name="T54" fmla="*/ 2804 w 3194"/>
              <a:gd name="T55" fmla="*/ 1670 h 3731"/>
              <a:gd name="T56" fmla="*/ 2377 w 3194"/>
              <a:gd name="T57" fmla="*/ 1577 h 3731"/>
              <a:gd name="T58" fmla="*/ 2200 w 3194"/>
              <a:gd name="T59" fmla="*/ 1709 h 3731"/>
              <a:gd name="T60" fmla="*/ 2142 w 3194"/>
              <a:gd name="T61" fmla="*/ 2064 h 3731"/>
              <a:gd name="T62" fmla="*/ 2257 w 3194"/>
              <a:gd name="T63" fmla="*/ 2678 h 3731"/>
              <a:gd name="T64" fmla="*/ 2131 w 3194"/>
              <a:gd name="T65" fmla="*/ 3287 h 3731"/>
              <a:gd name="T66" fmla="*/ 1751 w 3194"/>
              <a:gd name="T67" fmla="*/ 3663 h 3731"/>
              <a:gd name="T68" fmla="*/ 1208 w 3194"/>
              <a:gd name="T69" fmla="*/ 3706 h 3731"/>
              <a:gd name="T70" fmla="*/ 698 w 3194"/>
              <a:gd name="T71" fmla="*/ 3426 h 3731"/>
              <a:gd name="T72" fmla="*/ 493 w 3194"/>
              <a:gd name="T73" fmla="*/ 2964 h 3731"/>
              <a:gd name="T74" fmla="*/ 685 w 3194"/>
              <a:gd name="T75" fmla="*/ 2486 h 3731"/>
              <a:gd name="T76" fmla="*/ 608 w 3194"/>
              <a:gd name="T77" fmla="*/ 2138 h 3731"/>
              <a:gd name="T78" fmla="*/ 443 w 3194"/>
              <a:gd name="T79" fmla="*/ 1907 h 3731"/>
              <a:gd name="T80" fmla="*/ 164 w 3194"/>
              <a:gd name="T81" fmla="*/ 1495 h 3731"/>
              <a:gd name="T82" fmla="*/ 25 w 3194"/>
              <a:gd name="T83" fmla="*/ 1157 h 3731"/>
              <a:gd name="T84" fmla="*/ 18 w 3194"/>
              <a:gd name="T85" fmla="*/ 983 h 3731"/>
              <a:gd name="T86" fmla="*/ 80 w 3194"/>
              <a:gd name="T87" fmla="*/ 616 h 3731"/>
              <a:gd name="T88" fmla="*/ 201 w 3194"/>
              <a:gd name="T89" fmla="*/ 309 h 3731"/>
              <a:gd name="T90" fmla="*/ 288 w 3194"/>
              <a:gd name="T91" fmla="*/ 153 h 3731"/>
              <a:gd name="T92" fmla="*/ 580 w 3194"/>
              <a:gd name="T93" fmla="*/ 15 h 3731"/>
              <a:gd name="T94" fmla="*/ 675 w 3194"/>
              <a:gd name="T95" fmla="*/ 292 h 3731"/>
              <a:gd name="T96" fmla="*/ 332 w 3194"/>
              <a:gd name="T97" fmla="*/ 337 h 3731"/>
              <a:gd name="T98" fmla="*/ 207 w 3194"/>
              <a:gd name="T99" fmla="*/ 499 h 3731"/>
              <a:gd name="T100" fmla="*/ 169 w 3194"/>
              <a:gd name="T101" fmla="*/ 912 h 3731"/>
              <a:gd name="T102" fmla="*/ 307 w 3194"/>
              <a:gd name="T103" fmla="*/ 1099 h 3731"/>
              <a:gd name="T104" fmla="*/ 523 w 3194"/>
              <a:gd name="T105" fmla="*/ 1552 h 3731"/>
              <a:gd name="T106" fmla="*/ 809 w 3194"/>
              <a:gd name="T107" fmla="*/ 1710 h 3731"/>
              <a:gd name="T108" fmla="*/ 1102 w 3194"/>
              <a:gd name="T109" fmla="*/ 1728 h 3731"/>
              <a:gd name="T110" fmla="*/ 1380 w 3194"/>
              <a:gd name="T111" fmla="*/ 1624 h 3731"/>
              <a:gd name="T112" fmla="*/ 1613 w 3194"/>
              <a:gd name="T113" fmla="*/ 1189 h 3731"/>
              <a:gd name="T114" fmla="*/ 1736 w 3194"/>
              <a:gd name="T115" fmla="*/ 931 h 3731"/>
              <a:gd name="T116" fmla="*/ 1771 w 3194"/>
              <a:gd name="T117" fmla="*/ 580 h 3731"/>
              <a:gd name="T118" fmla="*/ 1652 w 3194"/>
              <a:gd name="T119" fmla="*/ 335 h 3731"/>
              <a:gd name="T120" fmla="*/ 1313 w 3194"/>
              <a:gd name="T121" fmla="*/ 312 h 3731"/>
              <a:gd name="T122" fmla="*/ 1346 w 3194"/>
              <a:gd name="T123" fmla="*/ 47 h 3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4" h="3731">
                <a:moveTo>
                  <a:pt x="2687" y="980"/>
                </a:moveTo>
                <a:lnTo>
                  <a:pt x="2652" y="984"/>
                </a:lnTo>
                <a:lnTo>
                  <a:pt x="2619" y="993"/>
                </a:lnTo>
                <a:lnTo>
                  <a:pt x="2588" y="1007"/>
                </a:lnTo>
                <a:lnTo>
                  <a:pt x="2559" y="1027"/>
                </a:lnTo>
                <a:lnTo>
                  <a:pt x="2535" y="1051"/>
                </a:lnTo>
                <a:lnTo>
                  <a:pt x="2516" y="1078"/>
                </a:lnTo>
                <a:lnTo>
                  <a:pt x="2501" y="1109"/>
                </a:lnTo>
                <a:lnTo>
                  <a:pt x="2492" y="1142"/>
                </a:lnTo>
                <a:lnTo>
                  <a:pt x="2490" y="1177"/>
                </a:lnTo>
                <a:lnTo>
                  <a:pt x="2492" y="1214"/>
                </a:lnTo>
                <a:lnTo>
                  <a:pt x="2501" y="1247"/>
                </a:lnTo>
                <a:lnTo>
                  <a:pt x="2516" y="1278"/>
                </a:lnTo>
                <a:lnTo>
                  <a:pt x="2535" y="1305"/>
                </a:lnTo>
                <a:lnTo>
                  <a:pt x="2559" y="1329"/>
                </a:lnTo>
                <a:lnTo>
                  <a:pt x="2588" y="1348"/>
                </a:lnTo>
                <a:lnTo>
                  <a:pt x="2619" y="1363"/>
                </a:lnTo>
                <a:lnTo>
                  <a:pt x="2652" y="1372"/>
                </a:lnTo>
                <a:lnTo>
                  <a:pt x="2687" y="1375"/>
                </a:lnTo>
                <a:lnTo>
                  <a:pt x="2722" y="1372"/>
                </a:lnTo>
                <a:lnTo>
                  <a:pt x="2757" y="1363"/>
                </a:lnTo>
                <a:lnTo>
                  <a:pt x="2788" y="1348"/>
                </a:lnTo>
                <a:lnTo>
                  <a:pt x="2815" y="1329"/>
                </a:lnTo>
                <a:lnTo>
                  <a:pt x="2839" y="1305"/>
                </a:lnTo>
                <a:lnTo>
                  <a:pt x="2858" y="1278"/>
                </a:lnTo>
                <a:lnTo>
                  <a:pt x="2873" y="1247"/>
                </a:lnTo>
                <a:lnTo>
                  <a:pt x="2882" y="1214"/>
                </a:lnTo>
                <a:lnTo>
                  <a:pt x="2886" y="1177"/>
                </a:lnTo>
                <a:lnTo>
                  <a:pt x="2882" y="1142"/>
                </a:lnTo>
                <a:lnTo>
                  <a:pt x="2873" y="1109"/>
                </a:lnTo>
                <a:lnTo>
                  <a:pt x="2858" y="1078"/>
                </a:lnTo>
                <a:lnTo>
                  <a:pt x="2839" y="1051"/>
                </a:lnTo>
                <a:lnTo>
                  <a:pt x="2815" y="1027"/>
                </a:lnTo>
                <a:lnTo>
                  <a:pt x="2788" y="1007"/>
                </a:lnTo>
                <a:lnTo>
                  <a:pt x="2757" y="993"/>
                </a:lnTo>
                <a:lnTo>
                  <a:pt x="2722" y="984"/>
                </a:lnTo>
                <a:lnTo>
                  <a:pt x="2687" y="980"/>
                </a:lnTo>
                <a:close/>
                <a:moveTo>
                  <a:pt x="1430" y="0"/>
                </a:moveTo>
                <a:lnTo>
                  <a:pt x="1450" y="5"/>
                </a:lnTo>
                <a:lnTo>
                  <a:pt x="1470" y="14"/>
                </a:lnTo>
                <a:lnTo>
                  <a:pt x="1637" y="124"/>
                </a:lnTo>
                <a:lnTo>
                  <a:pt x="1653" y="137"/>
                </a:lnTo>
                <a:lnTo>
                  <a:pt x="1666" y="153"/>
                </a:lnTo>
                <a:lnTo>
                  <a:pt x="1675" y="170"/>
                </a:lnTo>
                <a:lnTo>
                  <a:pt x="1681" y="188"/>
                </a:lnTo>
                <a:lnTo>
                  <a:pt x="1683" y="208"/>
                </a:lnTo>
                <a:lnTo>
                  <a:pt x="1681" y="228"/>
                </a:lnTo>
                <a:lnTo>
                  <a:pt x="1698" y="244"/>
                </a:lnTo>
                <a:lnTo>
                  <a:pt x="1715" y="262"/>
                </a:lnTo>
                <a:lnTo>
                  <a:pt x="1733" y="284"/>
                </a:lnTo>
                <a:lnTo>
                  <a:pt x="1753" y="309"/>
                </a:lnTo>
                <a:lnTo>
                  <a:pt x="1771" y="336"/>
                </a:lnTo>
                <a:lnTo>
                  <a:pt x="1789" y="366"/>
                </a:lnTo>
                <a:lnTo>
                  <a:pt x="1806" y="399"/>
                </a:lnTo>
                <a:lnTo>
                  <a:pt x="1823" y="436"/>
                </a:lnTo>
                <a:lnTo>
                  <a:pt x="1838" y="476"/>
                </a:lnTo>
                <a:lnTo>
                  <a:pt x="1852" y="519"/>
                </a:lnTo>
                <a:lnTo>
                  <a:pt x="1864" y="566"/>
                </a:lnTo>
                <a:lnTo>
                  <a:pt x="1874" y="616"/>
                </a:lnTo>
                <a:lnTo>
                  <a:pt x="1880" y="671"/>
                </a:lnTo>
                <a:lnTo>
                  <a:pt x="1885" y="729"/>
                </a:lnTo>
                <a:lnTo>
                  <a:pt x="1886" y="790"/>
                </a:lnTo>
                <a:lnTo>
                  <a:pt x="1884" y="856"/>
                </a:lnTo>
                <a:lnTo>
                  <a:pt x="1878" y="927"/>
                </a:lnTo>
                <a:lnTo>
                  <a:pt x="1901" y="942"/>
                </a:lnTo>
                <a:lnTo>
                  <a:pt x="1920" y="961"/>
                </a:lnTo>
                <a:lnTo>
                  <a:pt x="1935" y="983"/>
                </a:lnTo>
                <a:lnTo>
                  <a:pt x="1947" y="1008"/>
                </a:lnTo>
                <a:lnTo>
                  <a:pt x="1952" y="1034"/>
                </a:lnTo>
                <a:lnTo>
                  <a:pt x="1952" y="1061"/>
                </a:lnTo>
                <a:lnTo>
                  <a:pt x="1948" y="1090"/>
                </a:lnTo>
                <a:lnTo>
                  <a:pt x="1945" y="1098"/>
                </a:lnTo>
                <a:lnTo>
                  <a:pt x="1942" y="1111"/>
                </a:lnTo>
                <a:lnTo>
                  <a:pt x="1935" y="1132"/>
                </a:lnTo>
                <a:lnTo>
                  <a:pt x="1927" y="1158"/>
                </a:lnTo>
                <a:lnTo>
                  <a:pt x="1917" y="1189"/>
                </a:lnTo>
                <a:lnTo>
                  <a:pt x="1904" y="1225"/>
                </a:lnTo>
                <a:lnTo>
                  <a:pt x="1890" y="1264"/>
                </a:lnTo>
                <a:lnTo>
                  <a:pt x="1872" y="1307"/>
                </a:lnTo>
                <a:lnTo>
                  <a:pt x="1853" y="1354"/>
                </a:lnTo>
                <a:lnTo>
                  <a:pt x="1832" y="1402"/>
                </a:lnTo>
                <a:lnTo>
                  <a:pt x="1810" y="1453"/>
                </a:lnTo>
                <a:lnTo>
                  <a:pt x="1783" y="1505"/>
                </a:lnTo>
                <a:lnTo>
                  <a:pt x="1756" y="1559"/>
                </a:lnTo>
                <a:lnTo>
                  <a:pt x="1725" y="1613"/>
                </a:lnTo>
                <a:lnTo>
                  <a:pt x="1693" y="1667"/>
                </a:lnTo>
                <a:lnTo>
                  <a:pt x="1659" y="1720"/>
                </a:lnTo>
                <a:lnTo>
                  <a:pt x="1621" y="1774"/>
                </a:lnTo>
                <a:lnTo>
                  <a:pt x="1583" y="1825"/>
                </a:lnTo>
                <a:lnTo>
                  <a:pt x="1540" y="1875"/>
                </a:lnTo>
                <a:lnTo>
                  <a:pt x="1496" y="1923"/>
                </a:lnTo>
                <a:lnTo>
                  <a:pt x="1449" y="1967"/>
                </a:lnTo>
                <a:lnTo>
                  <a:pt x="1443" y="1999"/>
                </a:lnTo>
                <a:lnTo>
                  <a:pt x="1433" y="2029"/>
                </a:lnTo>
                <a:lnTo>
                  <a:pt x="1419" y="2057"/>
                </a:lnTo>
                <a:lnTo>
                  <a:pt x="1401" y="2084"/>
                </a:lnTo>
                <a:lnTo>
                  <a:pt x="1380" y="2108"/>
                </a:lnTo>
                <a:lnTo>
                  <a:pt x="1354" y="2129"/>
                </a:lnTo>
                <a:lnTo>
                  <a:pt x="1326" y="2146"/>
                </a:lnTo>
                <a:lnTo>
                  <a:pt x="1267" y="2176"/>
                </a:lnTo>
                <a:lnTo>
                  <a:pt x="1206" y="2199"/>
                </a:lnTo>
                <a:lnTo>
                  <a:pt x="1143" y="2217"/>
                </a:lnTo>
                <a:lnTo>
                  <a:pt x="1081" y="2228"/>
                </a:lnTo>
                <a:lnTo>
                  <a:pt x="1069" y="2273"/>
                </a:lnTo>
                <a:lnTo>
                  <a:pt x="1054" y="2322"/>
                </a:lnTo>
                <a:lnTo>
                  <a:pt x="1037" y="2375"/>
                </a:lnTo>
                <a:lnTo>
                  <a:pt x="1017" y="2432"/>
                </a:lnTo>
                <a:lnTo>
                  <a:pt x="993" y="2492"/>
                </a:lnTo>
                <a:lnTo>
                  <a:pt x="965" y="2556"/>
                </a:lnTo>
                <a:lnTo>
                  <a:pt x="935" y="2623"/>
                </a:lnTo>
                <a:lnTo>
                  <a:pt x="900" y="2692"/>
                </a:lnTo>
                <a:lnTo>
                  <a:pt x="861" y="2762"/>
                </a:lnTo>
                <a:lnTo>
                  <a:pt x="818" y="2834"/>
                </a:lnTo>
                <a:lnTo>
                  <a:pt x="799" y="2870"/>
                </a:lnTo>
                <a:lnTo>
                  <a:pt x="786" y="2906"/>
                </a:lnTo>
                <a:lnTo>
                  <a:pt x="780" y="2941"/>
                </a:lnTo>
                <a:lnTo>
                  <a:pt x="778" y="2975"/>
                </a:lnTo>
                <a:lnTo>
                  <a:pt x="782" y="3008"/>
                </a:lnTo>
                <a:lnTo>
                  <a:pt x="788" y="3039"/>
                </a:lnTo>
                <a:lnTo>
                  <a:pt x="798" y="3068"/>
                </a:lnTo>
                <a:lnTo>
                  <a:pt x="809" y="3096"/>
                </a:lnTo>
                <a:lnTo>
                  <a:pt x="822" y="3121"/>
                </a:lnTo>
                <a:lnTo>
                  <a:pt x="851" y="3167"/>
                </a:lnTo>
                <a:lnTo>
                  <a:pt x="887" y="3211"/>
                </a:lnTo>
                <a:lnTo>
                  <a:pt x="927" y="3253"/>
                </a:lnTo>
                <a:lnTo>
                  <a:pt x="972" y="3290"/>
                </a:lnTo>
                <a:lnTo>
                  <a:pt x="1020" y="3325"/>
                </a:lnTo>
                <a:lnTo>
                  <a:pt x="1074" y="3355"/>
                </a:lnTo>
                <a:lnTo>
                  <a:pt x="1128" y="3383"/>
                </a:lnTo>
                <a:lnTo>
                  <a:pt x="1187" y="3404"/>
                </a:lnTo>
                <a:lnTo>
                  <a:pt x="1247" y="3423"/>
                </a:lnTo>
                <a:lnTo>
                  <a:pt x="1309" y="3436"/>
                </a:lnTo>
                <a:lnTo>
                  <a:pt x="1372" y="3444"/>
                </a:lnTo>
                <a:lnTo>
                  <a:pt x="1435" y="3446"/>
                </a:lnTo>
                <a:lnTo>
                  <a:pt x="1483" y="3444"/>
                </a:lnTo>
                <a:lnTo>
                  <a:pt x="1528" y="3437"/>
                </a:lnTo>
                <a:lnTo>
                  <a:pt x="1570" y="3428"/>
                </a:lnTo>
                <a:lnTo>
                  <a:pt x="1609" y="3415"/>
                </a:lnTo>
                <a:lnTo>
                  <a:pt x="1644" y="3399"/>
                </a:lnTo>
                <a:lnTo>
                  <a:pt x="1677" y="3379"/>
                </a:lnTo>
                <a:lnTo>
                  <a:pt x="1708" y="3359"/>
                </a:lnTo>
                <a:lnTo>
                  <a:pt x="1737" y="3337"/>
                </a:lnTo>
                <a:lnTo>
                  <a:pt x="1762" y="3314"/>
                </a:lnTo>
                <a:lnTo>
                  <a:pt x="1785" y="3290"/>
                </a:lnTo>
                <a:lnTo>
                  <a:pt x="1805" y="3267"/>
                </a:lnTo>
                <a:lnTo>
                  <a:pt x="1823" y="3244"/>
                </a:lnTo>
                <a:lnTo>
                  <a:pt x="1855" y="3195"/>
                </a:lnTo>
                <a:lnTo>
                  <a:pt x="1884" y="3142"/>
                </a:lnTo>
                <a:lnTo>
                  <a:pt x="1909" y="3087"/>
                </a:lnTo>
                <a:lnTo>
                  <a:pt x="1929" y="3027"/>
                </a:lnTo>
                <a:lnTo>
                  <a:pt x="1947" y="2966"/>
                </a:lnTo>
                <a:lnTo>
                  <a:pt x="1959" y="2902"/>
                </a:lnTo>
                <a:lnTo>
                  <a:pt x="1967" y="2835"/>
                </a:lnTo>
                <a:lnTo>
                  <a:pt x="1972" y="2767"/>
                </a:lnTo>
                <a:lnTo>
                  <a:pt x="1972" y="2697"/>
                </a:lnTo>
                <a:lnTo>
                  <a:pt x="1967" y="2627"/>
                </a:lnTo>
                <a:lnTo>
                  <a:pt x="1959" y="2554"/>
                </a:lnTo>
                <a:lnTo>
                  <a:pt x="1947" y="2481"/>
                </a:lnTo>
                <a:lnTo>
                  <a:pt x="1931" y="2408"/>
                </a:lnTo>
                <a:lnTo>
                  <a:pt x="1910" y="2335"/>
                </a:lnTo>
                <a:lnTo>
                  <a:pt x="1888" y="2259"/>
                </a:lnTo>
                <a:lnTo>
                  <a:pt x="1871" y="2185"/>
                </a:lnTo>
                <a:lnTo>
                  <a:pt x="1861" y="2114"/>
                </a:lnTo>
                <a:lnTo>
                  <a:pt x="1854" y="2046"/>
                </a:lnTo>
                <a:lnTo>
                  <a:pt x="1852" y="1981"/>
                </a:lnTo>
                <a:lnTo>
                  <a:pt x="1854" y="1919"/>
                </a:lnTo>
                <a:lnTo>
                  <a:pt x="1861" y="1858"/>
                </a:lnTo>
                <a:lnTo>
                  <a:pt x="1870" y="1800"/>
                </a:lnTo>
                <a:lnTo>
                  <a:pt x="1884" y="1745"/>
                </a:lnTo>
                <a:lnTo>
                  <a:pt x="1900" y="1693"/>
                </a:lnTo>
                <a:lnTo>
                  <a:pt x="1918" y="1643"/>
                </a:lnTo>
                <a:lnTo>
                  <a:pt x="1940" y="1596"/>
                </a:lnTo>
                <a:lnTo>
                  <a:pt x="1963" y="1552"/>
                </a:lnTo>
                <a:lnTo>
                  <a:pt x="1989" y="1510"/>
                </a:lnTo>
                <a:lnTo>
                  <a:pt x="2015" y="1471"/>
                </a:lnTo>
                <a:lnTo>
                  <a:pt x="2044" y="1435"/>
                </a:lnTo>
                <a:lnTo>
                  <a:pt x="2073" y="1400"/>
                </a:lnTo>
                <a:lnTo>
                  <a:pt x="2103" y="1370"/>
                </a:lnTo>
                <a:lnTo>
                  <a:pt x="2133" y="1341"/>
                </a:lnTo>
                <a:lnTo>
                  <a:pt x="2163" y="1315"/>
                </a:lnTo>
                <a:lnTo>
                  <a:pt x="2194" y="1292"/>
                </a:lnTo>
                <a:lnTo>
                  <a:pt x="2186" y="1255"/>
                </a:lnTo>
                <a:lnTo>
                  <a:pt x="2182" y="1217"/>
                </a:lnTo>
                <a:lnTo>
                  <a:pt x="2181" y="1177"/>
                </a:lnTo>
                <a:lnTo>
                  <a:pt x="2184" y="1119"/>
                </a:lnTo>
                <a:lnTo>
                  <a:pt x="2194" y="1061"/>
                </a:lnTo>
                <a:lnTo>
                  <a:pt x="2210" y="1008"/>
                </a:lnTo>
                <a:lnTo>
                  <a:pt x="2232" y="955"/>
                </a:lnTo>
                <a:lnTo>
                  <a:pt x="2259" y="906"/>
                </a:lnTo>
                <a:lnTo>
                  <a:pt x="2291" y="861"/>
                </a:lnTo>
                <a:lnTo>
                  <a:pt x="2329" y="820"/>
                </a:lnTo>
                <a:lnTo>
                  <a:pt x="2370" y="783"/>
                </a:lnTo>
                <a:lnTo>
                  <a:pt x="2416" y="750"/>
                </a:lnTo>
                <a:lnTo>
                  <a:pt x="2465" y="723"/>
                </a:lnTo>
                <a:lnTo>
                  <a:pt x="2516" y="701"/>
                </a:lnTo>
                <a:lnTo>
                  <a:pt x="2571" y="686"/>
                </a:lnTo>
                <a:lnTo>
                  <a:pt x="2628" y="675"/>
                </a:lnTo>
                <a:lnTo>
                  <a:pt x="2687" y="672"/>
                </a:lnTo>
                <a:lnTo>
                  <a:pt x="2746" y="675"/>
                </a:lnTo>
                <a:lnTo>
                  <a:pt x="2804" y="686"/>
                </a:lnTo>
                <a:lnTo>
                  <a:pt x="2858" y="701"/>
                </a:lnTo>
                <a:lnTo>
                  <a:pt x="2911" y="723"/>
                </a:lnTo>
                <a:lnTo>
                  <a:pt x="2959" y="750"/>
                </a:lnTo>
                <a:lnTo>
                  <a:pt x="3004" y="783"/>
                </a:lnTo>
                <a:lnTo>
                  <a:pt x="3045" y="820"/>
                </a:lnTo>
                <a:lnTo>
                  <a:pt x="3083" y="861"/>
                </a:lnTo>
                <a:lnTo>
                  <a:pt x="3115" y="906"/>
                </a:lnTo>
                <a:lnTo>
                  <a:pt x="3142" y="955"/>
                </a:lnTo>
                <a:lnTo>
                  <a:pt x="3165" y="1008"/>
                </a:lnTo>
                <a:lnTo>
                  <a:pt x="3181" y="1061"/>
                </a:lnTo>
                <a:lnTo>
                  <a:pt x="3190" y="1119"/>
                </a:lnTo>
                <a:lnTo>
                  <a:pt x="3194" y="1177"/>
                </a:lnTo>
                <a:lnTo>
                  <a:pt x="3190" y="1237"/>
                </a:lnTo>
                <a:lnTo>
                  <a:pt x="3181" y="1293"/>
                </a:lnTo>
                <a:lnTo>
                  <a:pt x="3165" y="1348"/>
                </a:lnTo>
                <a:lnTo>
                  <a:pt x="3142" y="1400"/>
                </a:lnTo>
                <a:lnTo>
                  <a:pt x="3115" y="1449"/>
                </a:lnTo>
                <a:lnTo>
                  <a:pt x="3083" y="1494"/>
                </a:lnTo>
                <a:lnTo>
                  <a:pt x="3045" y="1536"/>
                </a:lnTo>
                <a:lnTo>
                  <a:pt x="3004" y="1572"/>
                </a:lnTo>
                <a:lnTo>
                  <a:pt x="2959" y="1605"/>
                </a:lnTo>
                <a:lnTo>
                  <a:pt x="2911" y="1633"/>
                </a:lnTo>
                <a:lnTo>
                  <a:pt x="2858" y="1654"/>
                </a:lnTo>
                <a:lnTo>
                  <a:pt x="2804" y="1670"/>
                </a:lnTo>
                <a:lnTo>
                  <a:pt x="2746" y="1681"/>
                </a:lnTo>
                <a:lnTo>
                  <a:pt x="2687" y="1684"/>
                </a:lnTo>
                <a:lnTo>
                  <a:pt x="2630" y="1681"/>
                </a:lnTo>
                <a:lnTo>
                  <a:pt x="2574" y="1671"/>
                </a:lnTo>
                <a:lnTo>
                  <a:pt x="2521" y="1656"/>
                </a:lnTo>
                <a:lnTo>
                  <a:pt x="2469" y="1635"/>
                </a:lnTo>
                <a:lnTo>
                  <a:pt x="2421" y="1609"/>
                </a:lnTo>
                <a:lnTo>
                  <a:pt x="2377" y="1577"/>
                </a:lnTo>
                <a:lnTo>
                  <a:pt x="2336" y="1542"/>
                </a:lnTo>
                <a:lnTo>
                  <a:pt x="2317" y="1559"/>
                </a:lnTo>
                <a:lnTo>
                  <a:pt x="2297" y="1577"/>
                </a:lnTo>
                <a:lnTo>
                  <a:pt x="2277" y="1599"/>
                </a:lnTo>
                <a:lnTo>
                  <a:pt x="2257" y="1623"/>
                </a:lnTo>
                <a:lnTo>
                  <a:pt x="2238" y="1649"/>
                </a:lnTo>
                <a:lnTo>
                  <a:pt x="2218" y="1677"/>
                </a:lnTo>
                <a:lnTo>
                  <a:pt x="2200" y="1709"/>
                </a:lnTo>
                <a:lnTo>
                  <a:pt x="2184" y="1743"/>
                </a:lnTo>
                <a:lnTo>
                  <a:pt x="2169" y="1780"/>
                </a:lnTo>
                <a:lnTo>
                  <a:pt x="2158" y="1819"/>
                </a:lnTo>
                <a:lnTo>
                  <a:pt x="2147" y="1863"/>
                </a:lnTo>
                <a:lnTo>
                  <a:pt x="2141" y="1908"/>
                </a:lnTo>
                <a:lnTo>
                  <a:pt x="2137" y="1957"/>
                </a:lnTo>
                <a:lnTo>
                  <a:pt x="2137" y="2010"/>
                </a:lnTo>
                <a:lnTo>
                  <a:pt x="2142" y="2064"/>
                </a:lnTo>
                <a:lnTo>
                  <a:pt x="2150" y="2122"/>
                </a:lnTo>
                <a:lnTo>
                  <a:pt x="2163" y="2185"/>
                </a:lnTo>
                <a:lnTo>
                  <a:pt x="2182" y="2250"/>
                </a:lnTo>
                <a:lnTo>
                  <a:pt x="2207" y="2336"/>
                </a:lnTo>
                <a:lnTo>
                  <a:pt x="2226" y="2423"/>
                </a:lnTo>
                <a:lnTo>
                  <a:pt x="2241" y="2508"/>
                </a:lnTo>
                <a:lnTo>
                  <a:pt x="2251" y="2594"/>
                </a:lnTo>
                <a:lnTo>
                  <a:pt x="2257" y="2678"/>
                </a:lnTo>
                <a:lnTo>
                  <a:pt x="2258" y="2761"/>
                </a:lnTo>
                <a:lnTo>
                  <a:pt x="2254" y="2843"/>
                </a:lnTo>
                <a:lnTo>
                  <a:pt x="2244" y="2923"/>
                </a:lnTo>
                <a:lnTo>
                  <a:pt x="2232" y="3000"/>
                </a:lnTo>
                <a:lnTo>
                  <a:pt x="2214" y="3076"/>
                </a:lnTo>
                <a:lnTo>
                  <a:pt x="2191" y="3149"/>
                </a:lnTo>
                <a:lnTo>
                  <a:pt x="2163" y="3220"/>
                </a:lnTo>
                <a:lnTo>
                  <a:pt x="2131" y="3287"/>
                </a:lnTo>
                <a:lnTo>
                  <a:pt x="2095" y="3351"/>
                </a:lnTo>
                <a:lnTo>
                  <a:pt x="2054" y="3411"/>
                </a:lnTo>
                <a:lnTo>
                  <a:pt x="2010" y="3466"/>
                </a:lnTo>
                <a:lnTo>
                  <a:pt x="1964" y="3515"/>
                </a:lnTo>
                <a:lnTo>
                  <a:pt x="1915" y="3559"/>
                </a:lnTo>
                <a:lnTo>
                  <a:pt x="1863" y="3599"/>
                </a:lnTo>
                <a:lnTo>
                  <a:pt x="1809" y="3633"/>
                </a:lnTo>
                <a:lnTo>
                  <a:pt x="1751" y="3663"/>
                </a:lnTo>
                <a:lnTo>
                  <a:pt x="1692" y="3687"/>
                </a:lnTo>
                <a:lnTo>
                  <a:pt x="1631" y="3706"/>
                </a:lnTo>
                <a:lnTo>
                  <a:pt x="1568" y="3720"/>
                </a:lnTo>
                <a:lnTo>
                  <a:pt x="1503" y="3729"/>
                </a:lnTo>
                <a:lnTo>
                  <a:pt x="1435" y="3731"/>
                </a:lnTo>
                <a:lnTo>
                  <a:pt x="1359" y="3728"/>
                </a:lnTo>
                <a:lnTo>
                  <a:pt x="1283" y="3720"/>
                </a:lnTo>
                <a:lnTo>
                  <a:pt x="1208" y="3706"/>
                </a:lnTo>
                <a:lnTo>
                  <a:pt x="1135" y="3687"/>
                </a:lnTo>
                <a:lnTo>
                  <a:pt x="1063" y="3663"/>
                </a:lnTo>
                <a:lnTo>
                  <a:pt x="995" y="3634"/>
                </a:lnTo>
                <a:lnTo>
                  <a:pt x="929" y="3601"/>
                </a:lnTo>
                <a:lnTo>
                  <a:pt x="865" y="3563"/>
                </a:lnTo>
                <a:lnTo>
                  <a:pt x="806" y="3522"/>
                </a:lnTo>
                <a:lnTo>
                  <a:pt x="750" y="3476"/>
                </a:lnTo>
                <a:lnTo>
                  <a:pt x="698" y="3426"/>
                </a:lnTo>
                <a:lnTo>
                  <a:pt x="650" y="3374"/>
                </a:lnTo>
                <a:lnTo>
                  <a:pt x="609" y="3318"/>
                </a:lnTo>
                <a:lnTo>
                  <a:pt x="573" y="3259"/>
                </a:lnTo>
                <a:lnTo>
                  <a:pt x="544" y="3201"/>
                </a:lnTo>
                <a:lnTo>
                  <a:pt x="521" y="3141"/>
                </a:lnTo>
                <a:lnTo>
                  <a:pt x="505" y="3082"/>
                </a:lnTo>
                <a:lnTo>
                  <a:pt x="496" y="3023"/>
                </a:lnTo>
                <a:lnTo>
                  <a:pt x="493" y="2964"/>
                </a:lnTo>
                <a:lnTo>
                  <a:pt x="497" y="2906"/>
                </a:lnTo>
                <a:lnTo>
                  <a:pt x="507" y="2848"/>
                </a:lnTo>
                <a:lnTo>
                  <a:pt x="524" y="2792"/>
                </a:lnTo>
                <a:lnTo>
                  <a:pt x="547" y="2736"/>
                </a:lnTo>
                <a:lnTo>
                  <a:pt x="576" y="2684"/>
                </a:lnTo>
                <a:lnTo>
                  <a:pt x="616" y="2615"/>
                </a:lnTo>
                <a:lnTo>
                  <a:pt x="653" y="2549"/>
                </a:lnTo>
                <a:lnTo>
                  <a:pt x="685" y="2486"/>
                </a:lnTo>
                <a:lnTo>
                  <a:pt x="713" y="2424"/>
                </a:lnTo>
                <a:lnTo>
                  <a:pt x="737" y="2365"/>
                </a:lnTo>
                <a:lnTo>
                  <a:pt x="758" y="2310"/>
                </a:lnTo>
                <a:lnTo>
                  <a:pt x="775" y="2259"/>
                </a:lnTo>
                <a:lnTo>
                  <a:pt x="790" y="2212"/>
                </a:lnTo>
                <a:lnTo>
                  <a:pt x="728" y="2193"/>
                </a:lnTo>
                <a:lnTo>
                  <a:pt x="668" y="2169"/>
                </a:lnTo>
                <a:lnTo>
                  <a:pt x="608" y="2138"/>
                </a:lnTo>
                <a:lnTo>
                  <a:pt x="579" y="2120"/>
                </a:lnTo>
                <a:lnTo>
                  <a:pt x="555" y="2097"/>
                </a:lnTo>
                <a:lnTo>
                  <a:pt x="533" y="2072"/>
                </a:lnTo>
                <a:lnTo>
                  <a:pt x="516" y="2045"/>
                </a:lnTo>
                <a:lnTo>
                  <a:pt x="502" y="2015"/>
                </a:lnTo>
                <a:lnTo>
                  <a:pt x="493" y="1985"/>
                </a:lnTo>
                <a:lnTo>
                  <a:pt x="487" y="1953"/>
                </a:lnTo>
                <a:lnTo>
                  <a:pt x="443" y="1907"/>
                </a:lnTo>
                <a:lnTo>
                  <a:pt x="399" y="1860"/>
                </a:lnTo>
                <a:lnTo>
                  <a:pt x="359" y="1810"/>
                </a:lnTo>
                <a:lnTo>
                  <a:pt x="321" y="1759"/>
                </a:lnTo>
                <a:lnTo>
                  <a:pt x="285" y="1707"/>
                </a:lnTo>
                <a:lnTo>
                  <a:pt x="252" y="1653"/>
                </a:lnTo>
                <a:lnTo>
                  <a:pt x="220" y="1601"/>
                </a:lnTo>
                <a:lnTo>
                  <a:pt x="192" y="1547"/>
                </a:lnTo>
                <a:lnTo>
                  <a:pt x="164" y="1495"/>
                </a:lnTo>
                <a:lnTo>
                  <a:pt x="139" y="1444"/>
                </a:lnTo>
                <a:lnTo>
                  <a:pt x="118" y="1394"/>
                </a:lnTo>
                <a:lnTo>
                  <a:pt x="97" y="1346"/>
                </a:lnTo>
                <a:lnTo>
                  <a:pt x="79" y="1301"/>
                </a:lnTo>
                <a:lnTo>
                  <a:pt x="62" y="1259"/>
                </a:lnTo>
                <a:lnTo>
                  <a:pt x="48" y="1221"/>
                </a:lnTo>
                <a:lnTo>
                  <a:pt x="35" y="1186"/>
                </a:lnTo>
                <a:lnTo>
                  <a:pt x="25" y="1157"/>
                </a:lnTo>
                <a:lnTo>
                  <a:pt x="17" y="1131"/>
                </a:lnTo>
                <a:lnTo>
                  <a:pt x="11" y="1111"/>
                </a:lnTo>
                <a:lnTo>
                  <a:pt x="7" y="1098"/>
                </a:lnTo>
                <a:lnTo>
                  <a:pt x="5" y="1090"/>
                </a:lnTo>
                <a:lnTo>
                  <a:pt x="0" y="1061"/>
                </a:lnTo>
                <a:lnTo>
                  <a:pt x="1" y="1034"/>
                </a:lnTo>
                <a:lnTo>
                  <a:pt x="7" y="1008"/>
                </a:lnTo>
                <a:lnTo>
                  <a:pt x="18" y="983"/>
                </a:lnTo>
                <a:lnTo>
                  <a:pt x="33" y="961"/>
                </a:lnTo>
                <a:lnTo>
                  <a:pt x="52" y="942"/>
                </a:lnTo>
                <a:lnTo>
                  <a:pt x="75" y="927"/>
                </a:lnTo>
                <a:lnTo>
                  <a:pt x="70" y="856"/>
                </a:lnTo>
                <a:lnTo>
                  <a:pt x="67" y="790"/>
                </a:lnTo>
                <a:lnTo>
                  <a:pt x="68" y="729"/>
                </a:lnTo>
                <a:lnTo>
                  <a:pt x="72" y="671"/>
                </a:lnTo>
                <a:lnTo>
                  <a:pt x="80" y="616"/>
                </a:lnTo>
                <a:lnTo>
                  <a:pt x="89" y="566"/>
                </a:lnTo>
                <a:lnTo>
                  <a:pt x="100" y="519"/>
                </a:lnTo>
                <a:lnTo>
                  <a:pt x="114" y="476"/>
                </a:lnTo>
                <a:lnTo>
                  <a:pt x="130" y="436"/>
                </a:lnTo>
                <a:lnTo>
                  <a:pt x="146" y="400"/>
                </a:lnTo>
                <a:lnTo>
                  <a:pt x="164" y="366"/>
                </a:lnTo>
                <a:lnTo>
                  <a:pt x="183" y="336"/>
                </a:lnTo>
                <a:lnTo>
                  <a:pt x="201" y="309"/>
                </a:lnTo>
                <a:lnTo>
                  <a:pt x="219" y="284"/>
                </a:lnTo>
                <a:lnTo>
                  <a:pt x="237" y="263"/>
                </a:lnTo>
                <a:lnTo>
                  <a:pt x="256" y="244"/>
                </a:lnTo>
                <a:lnTo>
                  <a:pt x="272" y="228"/>
                </a:lnTo>
                <a:lnTo>
                  <a:pt x="270" y="208"/>
                </a:lnTo>
                <a:lnTo>
                  <a:pt x="273" y="188"/>
                </a:lnTo>
                <a:lnTo>
                  <a:pt x="278" y="170"/>
                </a:lnTo>
                <a:lnTo>
                  <a:pt x="288" y="153"/>
                </a:lnTo>
                <a:lnTo>
                  <a:pt x="300" y="137"/>
                </a:lnTo>
                <a:lnTo>
                  <a:pt x="315" y="124"/>
                </a:lnTo>
                <a:lnTo>
                  <a:pt x="484" y="15"/>
                </a:lnTo>
                <a:lnTo>
                  <a:pt x="503" y="5"/>
                </a:lnTo>
                <a:lnTo>
                  <a:pt x="523" y="0"/>
                </a:lnTo>
                <a:lnTo>
                  <a:pt x="543" y="0"/>
                </a:lnTo>
                <a:lnTo>
                  <a:pt x="563" y="6"/>
                </a:lnTo>
                <a:lnTo>
                  <a:pt x="580" y="15"/>
                </a:lnTo>
                <a:lnTo>
                  <a:pt x="594" y="29"/>
                </a:lnTo>
                <a:lnTo>
                  <a:pt x="607" y="47"/>
                </a:lnTo>
                <a:lnTo>
                  <a:pt x="687" y="202"/>
                </a:lnTo>
                <a:lnTo>
                  <a:pt x="695" y="221"/>
                </a:lnTo>
                <a:lnTo>
                  <a:pt x="697" y="241"/>
                </a:lnTo>
                <a:lnTo>
                  <a:pt x="694" y="260"/>
                </a:lnTo>
                <a:lnTo>
                  <a:pt x="687" y="277"/>
                </a:lnTo>
                <a:lnTo>
                  <a:pt x="675" y="292"/>
                </a:lnTo>
                <a:lnTo>
                  <a:pt x="660" y="304"/>
                </a:lnTo>
                <a:lnTo>
                  <a:pt x="639" y="312"/>
                </a:lnTo>
                <a:lnTo>
                  <a:pt x="450" y="368"/>
                </a:lnTo>
                <a:lnTo>
                  <a:pt x="424" y="372"/>
                </a:lnTo>
                <a:lnTo>
                  <a:pt x="399" y="371"/>
                </a:lnTo>
                <a:lnTo>
                  <a:pt x="375" y="364"/>
                </a:lnTo>
                <a:lnTo>
                  <a:pt x="353" y="353"/>
                </a:lnTo>
                <a:lnTo>
                  <a:pt x="332" y="337"/>
                </a:lnTo>
                <a:lnTo>
                  <a:pt x="316" y="318"/>
                </a:lnTo>
                <a:lnTo>
                  <a:pt x="300" y="335"/>
                </a:lnTo>
                <a:lnTo>
                  <a:pt x="284" y="354"/>
                </a:lnTo>
                <a:lnTo>
                  <a:pt x="268" y="377"/>
                </a:lnTo>
                <a:lnTo>
                  <a:pt x="252" y="403"/>
                </a:lnTo>
                <a:lnTo>
                  <a:pt x="236" y="432"/>
                </a:lnTo>
                <a:lnTo>
                  <a:pt x="220" y="463"/>
                </a:lnTo>
                <a:lnTo>
                  <a:pt x="207" y="499"/>
                </a:lnTo>
                <a:lnTo>
                  <a:pt x="194" y="537"/>
                </a:lnTo>
                <a:lnTo>
                  <a:pt x="183" y="580"/>
                </a:lnTo>
                <a:lnTo>
                  <a:pt x="173" y="625"/>
                </a:lnTo>
                <a:lnTo>
                  <a:pt x="167" y="675"/>
                </a:lnTo>
                <a:lnTo>
                  <a:pt x="162" y="729"/>
                </a:lnTo>
                <a:lnTo>
                  <a:pt x="161" y="786"/>
                </a:lnTo>
                <a:lnTo>
                  <a:pt x="163" y="847"/>
                </a:lnTo>
                <a:lnTo>
                  <a:pt x="169" y="912"/>
                </a:lnTo>
                <a:lnTo>
                  <a:pt x="194" y="920"/>
                </a:lnTo>
                <a:lnTo>
                  <a:pt x="217" y="931"/>
                </a:lnTo>
                <a:lnTo>
                  <a:pt x="238" y="946"/>
                </a:lnTo>
                <a:lnTo>
                  <a:pt x="256" y="966"/>
                </a:lnTo>
                <a:lnTo>
                  <a:pt x="270" y="988"/>
                </a:lnTo>
                <a:lnTo>
                  <a:pt x="280" y="1013"/>
                </a:lnTo>
                <a:lnTo>
                  <a:pt x="292" y="1053"/>
                </a:lnTo>
                <a:lnTo>
                  <a:pt x="307" y="1099"/>
                </a:lnTo>
                <a:lnTo>
                  <a:pt x="324" y="1149"/>
                </a:lnTo>
                <a:lnTo>
                  <a:pt x="345" y="1202"/>
                </a:lnTo>
                <a:lnTo>
                  <a:pt x="367" y="1258"/>
                </a:lnTo>
                <a:lnTo>
                  <a:pt x="394" y="1316"/>
                </a:lnTo>
                <a:lnTo>
                  <a:pt x="422" y="1375"/>
                </a:lnTo>
                <a:lnTo>
                  <a:pt x="453" y="1435"/>
                </a:lnTo>
                <a:lnTo>
                  <a:pt x="487" y="1494"/>
                </a:lnTo>
                <a:lnTo>
                  <a:pt x="523" y="1552"/>
                </a:lnTo>
                <a:lnTo>
                  <a:pt x="561" y="1607"/>
                </a:lnTo>
                <a:lnTo>
                  <a:pt x="602" y="1660"/>
                </a:lnTo>
                <a:lnTo>
                  <a:pt x="646" y="1709"/>
                </a:lnTo>
                <a:lnTo>
                  <a:pt x="677" y="1700"/>
                </a:lnTo>
                <a:lnTo>
                  <a:pt x="710" y="1695"/>
                </a:lnTo>
                <a:lnTo>
                  <a:pt x="743" y="1695"/>
                </a:lnTo>
                <a:lnTo>
                  <a:pt x="776" y="1700"/>
                </a:lnTo>
                <a:lnTo>
                  <a:pt x="809" y="1710"/>
                </a:lnTo>
                <a:lnTo>
                  <a:pt x="840" y="1725"/>
                </a:lnTo>
                <a:lnTo>
                  <a:pt x="883" y="1745"/>
                </a:lnTo>
                <a:lnTo>
                  <a:pt x="927" y="1758"/>
                </a:lnTo>
                <a:lnTo>
                  <a:pt x="970" y="1763"/>
                </a:lnTo>
                <a:lnTo>
                  <a:pt x="979" y="1763"/>
                </a:lnTo>
                <a:lnTo>
                  <a:pt x="1020" y="1758"/>
                </a:lnTo>
                <a:lnTo>
                  <a:pt x="1061" y="1747"/>
                </a:lnTo>
                <a:lnTo>
                  <a:pt x="1102" y="1728"/>
                </a:lnTo>
                <a:lnTo>
                  <a:pt x="1135" y="1715"/>
                </a:lnTo>
                <a:lnTo>
                  <a:pt x="1168" y="1706"/>
                </a:lnTo>
                <a:lnTo>
                  <a:pt x="1202" y="1701"/>
                </a:lnTo>
                <a:lnTo>
                  <a:pt x="1235" y="1702"/>
                </a:lnTo>
                <a:lnTo>
                  <a:pt x="1268" y="1708"/>
                </a:lnTo>
                <a:lnTo>
                  <a:pt x="1300" y="1717"/>
                </a:lnTo>
                <a:lnTo>
                  <a:pt x="1341" y="1673"/>
                </a:lnTo>
                <a:lnTo>
                  <a:pt x="1380" y="1624"/>
                </a:lnTo>
                <a:lnTo>
                  <a:pt x="1417" y="1571"/>
                </a:lnTo>
                <a:lnTo>
                  <a:pt x="1451" y="1518"/>
                </a:lnTo>
                <a:lnTo>
                  <a:pt x="1484" y="1463"/>
                </a:lnTo>
                <a:lnTo>
                  <a:pt x="1514" y="1407"/>
                </a:lnTo>
                <a:lnTo>
                  <a:pt x="1543" y="1350"/>
                </a:lnTo>
                <a:lnTo>
                  <a:pt x="1569" y="1296"/>
                </a:lnTo>
                <a:lnTo>
                  <a:pt x="1593" y="1241"/>
                </a:lnTo>
                <a:lnTo>
                  <a:pt x="1613" y="1189"/>
                </a:lnTo>
                <a:lnTo>
                  <a:pt x="1633" y="1140"/>
                </a:lnTo>
                <a:lnTo>
                  <a:pt x="1649" y="1093"/>
                </a:lnTo>
                <a:lnTo>
                  <a:pt x="1662" y="1051"/>
                </a:lnTo>
                <a:lnTo>
                  <a:pt x="1673" y="1013"/>
                </a:lnTo>
                <a:lnTo>
                  <a:pt x="1683" y="988"/>
                </a:lnTo>
                <a:lnTo>
                  <a:pt x="1697" y="966"/>
                </a:lnTo>
                <a:lnTo>
                  <a:pt x="1715" y="946"/>
                </a:lnTo>
                <a:lnTo>
                  <a:pt x="1736" y="931"/>
                </a:lnTo>
                <a:lnTo>
                  <a:pt x="1759" y="920"/>
                </a:lnTo>
                <a:lnTo>
                  <a:pt x="1785" y="912"/>
                </a:lnTo>
                <a:lnTo>
                  <a:pt x="1790" y="847"/>
                </a:lnTo>
                <a:lnTo>
                  <a:pt x="1791" y="786"/>
                </a:lnTo>
                <a:lnTo>
                  <a:pt x="1790" y="729"/>
                </a:lnTo>
                <a:lnTo>
                  <a:pt x="1787" y="675"/>
                </a:lnTo>
                <a:lnTo>
                  <a:pt x="1780" y="625"/>
                </a:lnTo>
                <a:lnTo>
                  <a:pt x="1771" y="580"/>
                </a:lnTo>
                <a:lnTo>
                  <a:pt x="1759" y="537"/>
                </a:lnTo>
                <a:lnTo>
                  <a:pt x="1747" y="499"/>
                </a:lnTo>
                <a:lnTo>
                  <a:pt x="1732" y="463"/>
                </a:lnTo>
                <a:lnTo>
                  <a:pt x="1717" y="432"/>
                </a:lnTo>
                <a:lnTo>
                  <a:pt x="1701" y="403"/>
                </a:lnTo>
                <a:lnTo>
                  <a:pt x="1685" y="377"/>
                </a:lnTo>
                <a:lnTo>
                  <a:pt x="1668" y="354"/>
                </a:lnTo>
                <a:lnTo>
                  <a:pt x="1652" y="335"/>
                </a:lnTo>
                <a:lnTo>
                  <a:pt x="1637" y="318"/>
                </a:lnTo>
                <a:lnTo>
                  <a:pt x="1621" y="337"/>
                </a:lnTo>
                <a:lnTo>
                  <a:pt x="1601" y="352"/>
                </a:lnTo>
                <a:lnTo>
                  <a:pt x="1578" y="364"/>
                </a:lnTo>
                <a:lnTo>
                  <a:pt x="1554" y="371"/>
                </a:lnTo>
                <a:lnTo>
                  <a:pt x="1529" y="372"/>
                </a:lnTo>
                <a:lnTo>
                  <a:pt x="1504" y="368"/>
                </a:lnTo>
                <a:lnTo>
                  <a:pt x="1313" y="312"/>
                </a:lnTo>
                <a:lnTo>
                  <a:pt x="1294" y="304"/>
                </a:lnTo>
                <a:lnTo>
                  <a:pt x="1278" y="292"/>
                </a:lnTo>
                <a:lnTo>
                  <a:pt x="1267" y="277"/>
                </a:lnTo>
                <a:lnTo>
                  <a:pt x="1259" y="260"/>
                </a:lnTo>
                <a:lnTo>
                  <a:pt x="1256" y="241"/>
                </a:lnTo>
                <a:lnTo>
                  <a:pt x="1259" y="221"/>
                </a:lnTo>
                <a:lnTo>
                  <a:pt x="1267" y="202"/>
                </a:lnTo>
                <a:lnTo>
                  <a:pt x="1346" y="47"/>
                </a:lnTo>
                <a:lnTo>
                  <a:pt x="1359" y="29"/>
                </a:lnTo>
                <a:lnTo>
                  <a:pt x="1374" y="15"/>
                </a:lnTo>
                <a:lnTo>
                  <a:pt x="1391" y="6"/>
                </a:lnTo>
                <a:lnTo>
                  <a:pt x="1410" y="0"/>
                </a:lnTo>
                <a:lnTo>
                  <a:pt x="143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7347" y="4880341"/>
            <a:ext cx="490407" cy="490107"/>
            <a:chOff x="1557908" y="2901095"/>
            <a:chExt cx="1313404" cy="131260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764529" y="3151363"/>
              <a:ext cx="856516" cy="856115"/>
            </a:xfrm>
            <a:custGeom>
              <a:avLst/>
              <a:gdLst>
                <a:gd name="T0" fmla="*/ 3056 w 4278"/>
                <a:gd name="T1" fmla="*/ 0 h 4276"/>
                <a:gd name="T2" fmla="*/ 3098 w 4278"/>
                <a:gd name="T3" fmla="*/ 4 h 4276"/>
                <a:gd name="T4" fmla="*/ 3138 w 4278"/>
                <a:gd name="T5" fmla="*/ 16 h 4276"/>
                <a:gd name="T6" fmla="*/ 3173 w 4278"/>
                <a:gd name="T7" fmla="*/ 36 h 4276"/>
                <a:gd name="T8" fmla="*/ 3205 w 4278"/>
                <a:gd name="T9" fmla="*/ 62 h 4276"/>
                <a:gd name="T10" fmla="*/ 4217 w 4278"/>
                <a:gd name="T11" fmla="*/ 1072 h 4276"/>
                <a:gd name="T12" fmla="*/ 4245 w 4278"/>
                <a:gd name="T13" fmla="*/ 1106 h 4276"/>
                <a:gd name="T14" fmla="*/ 4262 w 4278"/>
                <a:gd name="T15" fmla="*/ 1142 h 4276"/>
                <a:gd name="T16" fmla="*/ 4274 w 4278"/>
                <a:gd name="T17" fmla="*/ 1180 h 4276"/>
                <a:gd name="T18" fmla="*/ 4278 w 4278"/>
                <a:gd name="T19" fmla="*/ 1222 h 4276"/>
                <a:gd name="T20" fmla="*/ 4274 w 4278"/>
                <a:gd name="T21" fmla="*/ 1262 h 4276"/>
                <a:gd name="T22" fmla="*/ 4262 w 4278"/>
                <a:gd name="T23" fmla="*/ 1299 h 4276"/>
                <a:gd name="T24" fmla="*/ 4245 w 4278"/>
                <a:gd name="T25" fmla="*/ 1337 h 4276"/>
                <a:gd name="T26" fmla="*/ 4217 w 4278"/>
                <a:gd name="T27" fmla="*/ 1369 h 4276"/>
                <a:gd name="T28" fmla="*/ 1309 w 4278"/>
                <a:gd name="T29" fmla="*/ 4276 h 4276"/>
                <a:gd name="T30" fmla="*/ 1011 w 4278"/>
                <a:gd name="T31" fmla="*/ 3978 h 4276"/>
                <a:gd name="T32" fmla="*/ 3770 w 4278"/>
                <a:gd name="T33" fmla="*/ 1222 h 4276"/>
                <a:gd name="T34" fmla="*/ 3056 w 4278"/>
                <a:gd name="T35" fmla="*/ 508 h 4276"/>
                <a:gd name="T36" fmla="*/ 297 w 4278"/>
                <a:gd name="T37" fmla="*/ 3265 h 4276"/>
                <a:gd name="T38" fmla="*/ 0 w 4278"/>
                <a:gd name="T39" fmla="*/ 2968 h 4276"/>
                <a:gd name="T40" fmla="*/ 2908 w 4278"/>
                <a:gd name="T41" fmla="*/ 62 h 4276"/>
                <a:gd name="T42" fmla="*/ 2940 w 4278"/>
                <a:gd name="T43" fmla="*/ 36 h 4276"/>
                <a:gd name="T44" fmla="*/ 2976 w 4278"/>
                <a:gd name="T45" fmla="*/ 16 h 4276"/>
                <a:gd name="T46" fmla="*/ 3016 w 4278"/>
                <a:gd name="T47" fmla="*/ 4 h 4276"/>
                <a:gd name="T48" fmla="*/ 3056 w 4278"/>
                <a:gd name="T49" fmla="*/ 0 h 4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8" h="4276">
                  <a:moveTo>
                    <a:pt x="3056" y="0"/>
                  </a:moveTo>
                  <a:lnTo>
                    <a:pt x="3098" y="4"/>
                  </a:lnTo>
                  <a:lnTo>
                    <a:pt x="3138" y="16"/>
                  </a:lnTo>
                  <a:lnTo>
                    <a:pt x="3173" y="36"/>
                  </a:lnTo>
                  <a:lnTo>
                    <a:pt x="3205" y="62"/>
                  </a:lnTo>
                  <a:lnTo>
                    <a:pt x="4217" y="1072"/>
                  </a:lnTo>
                  <a:lnTo>
                    <a:pt x="4245" y="1106"/>
                  </a:lnTo>
                  <a:lnTo>
                    <a:pt x="4262" y="1142"/>
                  </a:lnTo>
                  <a:lnTo>
                    <a:pt x="4274" y="1180"/>
                  </a:lnTo>
                  <a:lnTo>
                    <a:pt x="4278" y="1222"/>
                  </a:lnTo>
                  <a:lnTo>
                    <a:pt x="4274" y="1262"/>
                  </a:lnTo>
                  <a:lnTo>
                    <a:pt x="4262" y="1299"/>
                  </a:lnTo>
                  <a:lnTo>
                    <a:pt x="4245" y="1337"/>
                  </a:lnTo>
                  <a:lnTo>
                    <a:pt x="4217" y="1369"/>
                  </a:lnTo>
                  <a:lnTo>
                    <a:pt x="1309" y="4276"/>
                  </a:lnTo>
                  <a:lnTo>
                    <a:pt x="1011" y="3978"/>
                  </a:lnTo>
                  <a:lnTo>
                    <a:pt x="3770" y="1222"/>
                  </a:lnTo>
                  <a:lnTo>
                    <a:pt x="3056" y="508"/>
                  </a:lnTo>
                  <a:lnTo>
                    <a:pt x="297" y="3265"/>
                  </a:lnTo>
                  <a:lnTo>
                    <a:pt x="0" y="2968"/>
                  </a:lnTo>
                  <a:lnTo>
                    <a:pt x="2908" y="62"/>
                  </a:lnTo>
                  <a:lnTo>
                    <a:pt x="2940" y="36"/>
                  </a:lnTo>
                  <a:lnTo>
                    <a:pt x="2976" y="16"/>
                  </a:lnTo>
                  <a:lnTo>
                    <a:pt x="3016" y="4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398006" y="3089296"/>
              <a:ext cx="284704" cy="284704"/>
            </a:xfrm>
            <a:custGeom>
              <a:avLst/>
              <a:gdLst>
                <a:gd name="T0" fmla="*/ 713 w 1423"/>
                <a:gd name="T1" fmla="*/ 0 h 1421"/>
                <a:gd name="T2" fmla="*/ 754 w 1423"/>
                <a:gd name="T3" fmla="*/ 2 h 1421"/>
                <a:gd name="T4" fmla="*/ 792 w 1423"/>
                <a:gd name="T5" fmla="*/ 16 h 1421"/>
                <a:gd name="T6" fmla="*/ 830 w 1423"/>
                <a:gd name="T7" fmla="*/ 36 h 1421"/>
                <a:gd name="T8" fmla="*/ 862 w 1423"/>
                <a:gd name="T9" fmla="*/ 62 h 1421"/>
                <a:gd name="T10" fmla="*/ 1361 w 1423"/>
                <a:gd name="T11" fmla="*/ 560 h 1421"/>
                <a:gd name="T12" fmla="*/ 1387 w 1423"/>
                <a:gd name="T13" fmla="*/ 592 h 1421"/>
                <a:gd name="T14" fmla="*/ 1407 w 1423"/>
                <a:gd name="T15" fmla="*/ 628 h 1421"/>
                <a:gd name="T16" fmla="*/ 1419 w 1423"/>
                <a:gd name="T17" fmla="*/ 668 h 1421"/>
                <a:gd name="T18" fmla="*/ 1423 w 1423"/>
                <a:gd name="T19" fmla="*/ 709 h 1421"/>
                <a:gd name="T20" fmla="*/ 1419 w 1423"/>
                <a:gd name="T21" fmla="*/ 751 h 1421"/>
                <a:gd name="T22" fmla="*/ 1407 w 1423"/>
                <a:gd name="T23" fmla="*/ 791 h 1421"/>
                <a:gd name="T24" fmla="*/ 1387 w 1423"/>
                <a:gd name="T25" fmla="*/ 827 h 1421"/>
                <a:gd name="T26" fmla="*/ 1361 w 1423"/>
                <a:gd name="T27" fmla="*/ 859 h 1421"/>
                <a:gd name="T28" fmla="*/ 790 w 1423"/>
                <a:gd name="T29" fmla="*/ 1421 h 1421"/>
                <a:gd name="T30" fmla="*/ 495 w 1423"/>
                <a:gd name="T31" fmla="*/ 1120 h 1421"/>
                <a:gd name="T32" fmla="*/ 912 w 1423"/>
                <a:gd name="T33" fmla="*/ 707 h 1421"/>
                <a:gd name="T34" fmla="*/ 715 w 1423"/>
                <a:gd name="T35" fmla="*/ 510 h 1421"/>
                <a:gd name="T36" fmla="*/ 302 w 1423"/>
                <a:gd name="T37" fmla="*/ 927 h 1421"/>
                <a:gd name="T38" fmla="*/ 0 w 1423"/>
                <a:gd name="T39" fmla="*/ 632 h 1421"/>
                <a:gd name="T40" fmla="*/ 563 w 1423"/>
                <a:gd name="T41" fmla="*/ 62 h 1421"/>
                <a:gd name="T42" fmla="*/ 595 w 1423"/>
                <a:gd name="T43" fmla="*/ 36 h 1421"/>
                <a:gd name="T44" fmla="*/ 631 w 1423"/>
                <a:gd name="T45" fmla="*/ 16 h 1421"/>
                <a:gd name="T46" fmla="*/ 671 w 1423"/>
                <a:gd name="T47" fmla="*/ 4 h 1421"/>
                <a:gd name="T48" fmla="*/ 713 w 1423"/>
                <a:gd name="T49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3" h="1421">
                  <a:moveTo>
                    <a:pt x="713" y="0"/>
                  </a:moveTo>
                  <a:lnTo>
                    <a:pt x="754" y="2"/>
                  </a:lnTo>
                  <a:lnTo>
                    <a:pt x="792" y="16"/>
                  </a:lnTo>
                  <a:lnTo>
                    <a:pt x="830" y="36"/>
                  </a:lnTo>
                  <a:lnTo>
                    <a:pt x="862" y="62"/>
                  </a:lnTo>
                  <a:lnTo>
                    <a:pt x="1361" y="560"/>
                  </a:lnTo>
                  <a:lnTo>
                    <a:pt x="1387" y="592"/>
                  </a:lnTo>
                  <a:lnTo>
                    <a:pt x="1407" y="628"/>
                  </a:lnTo>
                  <a:lnTo>
                    <a:pt x="1419" y="668"/>
                  </a:lnTo>
                  <a:lnTo>
                    <a:pt x="1423" y="709"/>
                  </a:lnTo>
                  <a:lnTo>
                    <a:pt x="1419" y="751"/>
                  </a:lnTo>
                  <a:lnTo>
                    <a:pt x="1407" y="791"/>
                  </a:lnTo>
                  <a:lnTo>
                    <a:pt x="1387" y="827"/>
                  </a:lnTo>
                  <a:lnTo>
                    <a:pt x="1361" y="859"/>
                  </a:lnTo>
                  <a:lnTo>
                    <a:pt x="790" y="1421"/>
                  </a:lnTo>
                  <a:lnTo>
                    <a:pt x="495" y="1120"/>
                  </a:lnTo>
                  <a:lnTo>
                    <a:pt x="912" y="707"/>
                  </a:lnTo>
                  <a:lnTo>
                    <a:pt x="715" y="510"/>
                  </a:lnTo>
                  <a:lnTo>
                    <a:pt x="302" y="927"/>
                  </a:lnTo>
                  <a:lnTo>
                    <a:pt x="0" y="632"/>
                  </a:lnTo>
                  <a:lnTo>
                    <a:pt x="563" y="62"/>
                  </a:lnTo>
                  <a:lnTo>
                    <a:pt x="595" y="36"/>
                  </a:lnTo>
                  <a:lnTo>
                    <a:pt x="631" y="16"/>
                  </a:lnTo>
                  <a:lnTo>
                    <a:pt x="671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82842" y="3664311"/>
              <a:ext cx="424854" cy="424454"/>
            </a:xfrm>
            <a:custGeom>
              <a:avLst/>
              <a:gdLst>
                <a:gd name="T0" fmla="*/ 212 w 2122"/>
                <a:gd name="T1" fmla="*/ 0 h 2121"/>
                <a:gd name="T2" fmla="*/ 252 w 2122"/>
                <a:gd name="T3" fmla="*/ 4 h 2121"/>
                <a:gd name="T4" fmla="*/ 291 w 2122"/>
                <a:gd name="T5" fmla="*/ 16 h 2121"/>
                <a:gd name="T6" fmla="*/ 327 w 2122"/>
                <a:gd name="T7" fmla="*/ 36 h 2121"/>
                <a:gd name="T8" fmla="*/ 361 w 2122"/>
                <a:gd name="T9" fmla="*/ 62 h 2121"/>
                <a:gd name="T10" fmla="*/ 2061 w 2122"/>
                <a:gd name="T11" fmla="*/ 1760 h 2121"/>
                <a:gd name="T12" fmla="*/ 2087 w 2122"/>
                <a:gd name="T13" fmla="*/ 1794 h 2121"/>
                <a:gd name="T14" fmla="*/ 2107 w 2122"/>
                <a:gd name="T15" fmla="*/ 1830 h 2121"/>
                <a:gd name="T16" fmla="*/ 2118 w 2122"/>
                <a:gd name="T17" fmla="*/ 1870 h 2121"/>
                <a:gd name="T18" fmla="*/ 2122 w 2122"/>
                <a:gd name="T19" fmla="*/ 1910 h 2121"/>
                <a:gd name="T20" fmla="*/ 2118 w 2122"/>
                <a:gd name="T21" fmla="*/ 1950 h 2121"/>
                <a:gd name="T22" fmla="*/ 2107 w 2122"/>
                <a:gd name="T23" fmla="*/ 1990 h 2121"/>
                <a:gd name="T24" fmla="*/ 2087 w 2122"/>
                <a:gd name="T25" fmla="*/ 2025 h 2121"/>
                <a:gd name="T26" fmla="*/ 2061 w 2122"/>
                <a:gd name="T27" fmla="*/ 2059 h 2121"/>
                <a:gd name="T28" fmla="*/ 2027 w 2122"/>
                <a:gd name="T29" fmla="*/ 2085 h 2121"/>
                <a:gd name="T30" fmla="*/ 1991 w 2122"/>
                <a:gd name="T31" fmla="*/ 2105 h 2121"/>
                <a:gd name="T32" fmla="*/ 1951 w 2122"/>
                <a:gd name="T33" fmla="*/ 2117 h 2121"/>
                <a:gd name="T34" fmla="*/ 1911 w 2122"/>
                <a:gd name="T35" fmla="*/ 2121 h 2121"/>
                <a:gd name="T36" fmla="*/ 1871 w 2122"/>
                <a:gd name="T37" fmla="*/ 2117 h 2121"/>
                <a:gd name="T38" fmla="*/ 1831 w 2122"/>
                <a:gd name="T39" fmla="*/ 2105 h 2121"/>
                <a:gd name="T40" fmla="*/ 1795 w 2122"/>
                <a:gd name="T41" fmla="*/ 2085 h 2121"/>
                <a:gd name="T42" fmla="*/ 1761 w 2122"/>
                <a:gd name="T43" fmla="*/ 2059 h 2121"/>
                <a:gd name="T44" fmla="*/ 62 w 2122"/>
                <a:gd name="T45" fmla="*/ 361 h 2121"/>
                <a:gd name="T46" fmla="*/ 36 w 2122"/>
                <a:gd name="T47" fmla="*/ 327 h 2121"/>
                <a:gd name="T48" fmla="*/ 16 w 2122"/>
                <a:gd name="T49" fmla="*/ 291 h 2121"/>
                <a:gd name="T50" fmla="*/ 4 w 2122"/>
                <a:gd name="T51" fmla="*/ 251 h 2121"/>
                <a:gd name="T52" fmla="*/ 0 w 2122"/>
                <a:gd name="T53" fmla="*/ 212 h 2121"/>
                <a:gd name="T54" fmla="*/ 4 w 2122"/>
                <a:gd name="T55" fmla="*/ 172 h 2121"/>
                <a:gd name="T56" fmla="*/ 16 w 2122"/>
                <a:gd name="T57" fmla="*/ 132 h 2121"/>
                <a:gd name="T58" fmla="*/ 36 w 2122"/>
                <a:gd name="T59" fmla="*/ 96 h 2121"/>
                <a:gd name="T60" fmla="*/ 62 w 2122"/>
                <a:gd name="T61" fmla="*/ 62 h 2121"/>
                <a:gd name="T62" fmla="*/ 96 w 2122"/>
                <a:gd name="T63" fmla="*/ 36 h 2121"/>
                <a:gd name="T64" fmla="*/ 132 w 2122"/>
                <a:gd name="T65" fmla="*/ 16 h 2121"/>
                <a:gd name="T66" fmla="*/ 172 w 2122"/>
                <a:gd name="T67" fmla="*/ 4 h 2121"/>
                <a:gd name="T68" fmla="*/ 212 w 2122"/>
                <a:gd name="T6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2" h="2121">
                  <a:moveTo>
                    <a:pt x="212" y="0"/>
                  </a:moveTo>
                  <a:lnTo>
                    <a:pt x="252" y="4"/>
                  </a:lnTo>
                  <a:lnTo>
                    <a:pt x="291" y="16"/>
                  </a:lnTo>
                  <a:lnTo>
                    <a:pt x="327" y="36"/>
                  </a:lnTo>
                  <a:lnTo>
                    <a:pt x="361" y="62"/>
                  </a:lnTo>
                  <a:lnTo>
                    <a:pt x="2061" y="1760"/>
                  </a:lnTo>
                  <a:lnTo>
                    <a:pt x="2087" y="1794"/>
                  </a:lnTo>
                  <a:lnTo>
                    <a:pt x="2107" y="1830"/>
                  </a:lnTo>
                  <a:lnTo>
                    <a:pt x="2118" y="1870"/>
                  </a:lnTo>
                  <a:lnTo>
                    <a:pt x="2122" y="1910"/>
                  </a:lnTo>
                  <a:lnTo>
                    <a:pt x="2118" y="1950"/>
                  </a:lnTo>
                  <a:lnTo>
                    <a:pt x="2107" y="1990"/>
                  </a:lnTo>
                  <a:lnTo>
                    <a:pt x="2087" y="2025"/>
                  </a:lnTo>
                  <a:lnTo>
                    <a:pt x="2061" y="2059"/>
                  </a:lnTo>
                  <a:lnTo>
                    <a:pt x="2027" y="2085"/>
                  </a:lnTo>
                  <a:lnTo>
                    <a:pt x="1991" y="2105"/>
                  </a:lnTo>
                  <a:lnTo>
                    <a:pt x="1951" y="2117"/>
                  </a:lnTo>
                  <a:lnTo>
                    <a:pt x="1911" y="2121"/>
                  </a:lnTo>
                  <a:lnTo>
                    <a:pt x="1871" y="2117"/>
                  </a:lnTo>
                  <a:lnTo>
                    <a:pt x="1831" y="2105"/>
                  </a:lnTo>
                  <a:lnTo>
                    <a:pt x="1795" y="2085"/>
                  </a:lnTo>
                  <a:lnTo>
                    <a:pt x="1761" y="2059"/>
                  </a:lnTo>
                  <a:lnTo>
                    <a:pt x="62" y="361"/>
                  </a:lnTo>
                  <a:lnTo>
                    <a:pt x="36" y="327"/>
                  </a:lnTo>
                  <a:lnTo>
                    <a:pt x="16" y="291"/>
                  </a:lnTo>
                  <a:lnTo>
                    <a:pt x="4" y="251"/>
                  </a:lnTo>
                  <a:lnTo>
                    <a:pt x="0" y="212"/>
                  </a:lnTo>
                  <a:lnTo>
                    <a:pt x="4" y="172"/>
                  </a:lnTo>
                  <a:lnTo>
                    <a:pt x="16" y="132"/>
                  </a:lnTo>
                  <a:lnTo>
                    <a:pt x="36" y="96"/>
                  </a:lnTo>
                  <a:lnTo>
                    <a:pt x="62" y="62"/>
                  </a:lnTo>
                  <a:lnTo>
                    <a:pt x="96" y="36"/>
                  </a:lnTo>
                  <a:lnTo>
                    <a:pt x="132" y="16"/>
                  </a:lnTo>
                  <a:lnTo>
                    <a:pt x="172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741705" y="3888951"/>
              <a:ext cx="224240" cy="223839"/>
            </a:xfrm>
            <a:custGeom>
              <a:avLst/>
              <a:gdLst>
                <a:gd name="T0" fmla="*/ 822 w 1121"/>
                <a:gd name="T1" fmla="*/ 0 h 1119"/>
                <a:gd name="T2" fmla="*/ 1121 w 1121"/>
                <a:gd name="T3" fmla="*/ 297 h 1119"/>
                <a:gd name="T4" fmla="*/ 300 w 1121"/>
                <a:gd name="T5" fmla="*/ 1119 h 1119"/>
                <a:gd name="T6" fmla="*/ 0 w 1121"/>
                <a:gd name="T7" fmla="*/ 822 h 1119"/>
                <a:gd name="T8" fmla="*/ 822 w 1121"/>
                <a:gd name="T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19">
                  <a:moveTo>
                    <a:pt x="822" y="0"/>
                  </a:moveTo>
                  <a:lnTo>
                    <a:pt x="1121" y="297"/>
                  </a:lnTo>
                  <a:lnTo>
                    <a:pt x="300" y="1119"/>
                  </a:lnTo>
                  <a:lnTo>
                    <a:pt x="0" y="82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48805" y="3794850"/>
              <a:ext cx="224640" cy="225041"/>
            </a:xfrm>
            <a:custGeom>
              <a:avLst/>
              <a:gdLst>
                <a:gd name="T0" fmla="*/ 822 w 1121"/>
                <a:gd name="T1" fmla="*/ 0 h 1124"/>
                <a:gd name="T2" fmla="*/ 1121 w 1121"/>
                <a:gd name="T3" fmla="*/ 297 h 1124"/>
                <a:gd name="T4" fmla="*/ 299 w 1121"/>
                <a:gd name="T5" fmla="*/ 1124 h 1124"/>
                <a:gd name="T6" fmla="*/ 0 w 1121"/>
                <a:gd name="T7" fmla="*/ 829 h 1124"/>
                <a:gd name="T8" fmla="*/ 822 w 1121"/>
                <a:gd name="T9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24">
                  <a:moveTo>
                    <a:pt x="822" y="0"/>
                  </a:moveTo>
                  <a:lnTo>
                    <a:pt x="1121" y="297"/>
                  </a:lnTo>
                  <a:lnTo>
                    <a:pt x="299" y="1124"/>
                  </a:lnTo>
                  <a:lnTo>
                    <a:pt x="0" y="829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57908" y="3870932"/>
              <a:ext cx="343167" cy="342766"/>
            </a:xfrm>
            <a:custGeom>
              <a:avLst/>
              <a:gdLst>
                <a:gd name="T0" fmla="*/ 211 w 1713"/>
                <a:gd name="T1" fmla="*/ 0 h 1712"/>
                <a:gd name="T2" fmla="*/ 251 w 1713"/>
                <a:gd name="T3" fmla="*/ 4 h 1712"/>
                <a:gd name="T4" fmla="*/ 289 w 1713"/>
                <a:gd name="T5" fmla="*/ 16 h 1712"/>
                <a:gd name="T6" fmla="*/ 327 w 1713"/>
                <a:gd name="T7" fmla="*/ 34 h 1712"/>
                <a:gd name="T8" fmla="*/ 359 w 1713"/>
                <a:gd name="T9" fmla="*/ 62 h 1712"/>
                <a:gd name="T10" fmla="*/ 1651 w 1713"/>
                <a:gd name="T11" fmla="*/ 1353 h 1712"/>
                <a:gd name="T12" fmla="*/ 1679 w 1713"/>
                <a:gd name="T13" fmla="*/ 1385 h 1712"/>
                <a:gd name="T14" fmla="*/ 1697 w 1713"/>
                <a:gd name="T15" fmla="*/ 1423 h 1712"/>
                <a:gd name="T16" fmla="*/ 1709 w 1713"/>
                <a:gd name="T17" fmla="*/ 1461 h 1712"/>
                <a:gd name="T18" fmla="*/ 1713 w 1713"/>
                <a:gd name="T19" fmla="*/ 1501 h 1712"/>
                <a:gd name="T20" fmla="*/ 1709 w 1713"/>
                <a:gd name="T21" fmla="*/ 1543 h 1712"/>
                <a:gd name="T22" fmla="*/ 1697 w 1713"/>
                <a:gd name="T23" fmla="*/ 1580 h 1712"/>
                <a:gd name="T24" fmla="*/ 1679 w 1713"/>
                <a:gd name="T25" fmla="*/ 1616 h 1712"/>
                <a:gd name="T26" fmla="*/ 1651 w 1713"/>
                <a:gd name="T27" fmla="*/ 1650 h 1712"/>
                <a:gd name="T28" fmla="*/ 1620 w 1713"/>
                <a:gd name="T29" fmla="*/ 1678 h 1712"/>
                <a:gd name="T30" fmla="*/ 1582 w 1713"/>
                <a:gd name="T31" fmla="*/ 1696 h 1712"/>
                <a:gd name="T32" fmla="*/ 1544 w 1713"/>
                <a:gd name="T33" fmla="*/ 1708 h 1712"/>
                <a:gd name="T34" fmla="*/ 1504 w 1713"/>
                <a:gd name="T35" fmla="*/ 1712 h 1712"/>
                <a:gd name="T36" fmla="*/ 1462 w 1713"/>
                <a:gd name="T37" fmla="*/ 1708 h 1712"/>
                <a:gd name="T38" fmla="*/ 1424 w 1713"/>
                <a:gd name="T39" fmla="*/ 1696 h 1712"/>
                <a:gd name="T40" fmla="*/ 1386 w 1713"/>
                <a:gd name="T41" fmla="*/ 1678 h 1712"/>
                <a:gd name="T42" fmla="*/ 1354 w 1713"/>
                <a:gd name="T43" fmla="*/ 1650 h 1712"/>
                <a:gd name="T44" fmla="*/ 62 w 1713"/>
                <a:gd name="T45" fmla="*/ 359 h 1712"/>
                <a:gd name="T46" fmla="*/ 34 w 1713"/>
                <a:gd name="T47" fmla="*/ 327 h 1712"/>
                <a:gd name="T48" fmla="*/ 16 w 1713"/>
                <a:gd name="T49" fmla="*/ 289 h 1712"/>
                <a:gd name="T50" fmla="*/ 4 w 1713"/>
                <a:gd name="T51" fmla="*/ 251 h 1712"/>
                <a:gd name="T52" fmla="*/ 0 w 1713"/>
                <a:gd name="T53" fmla="*/ 209 h 1712"/>
                <a:gd name="T54" fmla="*/ 4 w 1713"/>
                <a:gd name="T55" fmla="*/ 169 h 1712"/>
                <a:gd name="T56" fmla="*/ 16 w 1713"/>
                <a:gd name="T57" fmla="*/ 131 h 1712"/>
                <a:gd name="T58" fmla="*/ 34 w 1713"/>
                <a:gd name="T59" fmla="*/ 93 h 1712"/>
                <a:gd name="T60" fmla="*/ 62 w 1713"/>
                <a:gd name="T61" fmla="*/ 62 h 1712"/>
                <a:gd name="T62" fmla="*/ 96 w 1713"/>
                <a:gd name="T63" fmla="*/ 34 h 1712"/>
                <a:gd name="T64" fmla="*/ 132 w 1713"/>
                <a:gd name="T65" fmla="*/ 16 h 1712"/>
                <a:gd name="T66" fmla="*/ 170 w 1713"/>
                <a:gd name="T67" fmla="*/ 4 h 1712"/>
                <a:gd name="T68" fmla="*/ 211 w 1713"/>
                <a:gd name="T69" fmla="*/ 0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3" h="1712">
                  <a:moveTo>
                    <a:pt x="211" y="0"/>
                  </a:moveTo>
                  <a:lnTo>
                    <a:pt x="251" y="4"/>
                  </a:lnTo>
                  <a:lnTo>
                    <a:pt x="289" y="16"/>
                  </a:lnTo>
                  <a:lnTo>
                    <a:pt x="327" y="34"/>
                  </a:lnTo>
                  <a:lnTo>
                    <a:pt x="359" y="62"/>
                  </a:lnTo>
                  <a:lnTo>
                    <a:pt x="1651" y="1353"/>
                  </a:lnTo>
                  <a:lnTo>
                    <a:pt x="1679" y="1385"/>
                  </a:lnTo>
                  <a:lnTo>
                    <a:pt x="1697" y="1423"/>
                  </a:lnTo>
                  <a:lnTo>
                    <a:pt x="1709" y="1461"/>
                  </a:lnTo>
                  <a:lnTo>
                    <a:pt x="1713" y="1501"/>
                  </a:lnTo>
                  <a:lnTo>
                    <a:pt x="1709" y="1543"/>
                  </a:lnTo>
                  <a:lnTo>
                    <a:pt x="1697" y="1580"/>
                  </a:lnTo>
                  <a:lnTo>
                    <a:pt x="1679" y="1616"/>
                  </a:lnTo>
                  <a:lnTo>
                    <a:pt x="1651" y="1650"/>
                  </a:lnTo>
                  <a:lnTo>
                    <a:pt x="1620" y="1678"/>
                  </a:lnTo>
                  <a:lnTo>
                    <a:pt x="1582" y="1696"/>
                  </a:lnTo>
                  <a:lnTo>
                    <a:pt x="1544" y="1708"/>
                  </a:lnTo>
                  <a:lnTo>
                    <a:pt x="1504" y="1712"/>
                  </a:lnTo>
                  <a:lnTo>
                    <a:pt x="1462" y="1708"/>
                  </a:lnTo>
                  <a:lnTo>
                    <a:pt x="1424" y="1696"/>
                  </a:lnTo>
                  <a:lnTo>
                    <a:pt x="1386" y="1678"/>
                  </a:lnTo>
                  <a:lnTo>
                    <a:pt x="1354" y="1650"/>
                  </a:lnTo>
                  <a:lnTo>
                    <a:pt x="62" y="359"/>
                  </a:lnTo>
                  <a:lnTo>
                    <a:pt x="34" y="327"/>
                  </a:lnTo>
                  <a:lnTo>
                    <a:pt x="16" y="289"/>
                  </a:lnTo>
                  <a:lnTo>
                    <a:pt x="4" y="251"/>
                  </a:lnTo>
                  <a:lnTo>
                    <a:pt x="0" y="209"/>
                  </a:lnTo>
                  <a:lnTo>
                    <a:pt x="4" y="169"/>
                  </a:lnTo>
                  <a:lnTo>
                    <a:pt x="16" y="131"/>
                  </a:lnTo>
                  <a:lnTo>
                    <a:pt x="34" y="93"/>
                  </a:lnTo>
                  <a:lnTo>
                    <a:pt x="62" y="62"/>
                  </a:lnTo>
                  <a:lnTo>
                    <a:pt x="96" y="34"/>
                  </a:lnTo>
                  <a:lnTo>
                    <a:pt x="132" y="16"/>
                  </a:lnTo>
                  <a:lnTo>
                    <a:pt x="170" y="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548967" y="2901095"/>
              <a:ext cx="322345" cy="321944"/>
            </a:xfrm>
            <a:custGeom>
              <a:avLst/>
              <a:gdLst>
                <a:gd name="T0" fmla="*/ 1399 w 1610"/>
                <a:gd name="T1" fmla="*/ 0 h 1609"/>
                <a:gd name="T2" fmla="*/ 1438 w 1610"/>
                <a:gd name="T3" fmla="*/ 4 h 1609"/>
                <a:gd name="T4" fmla="*/ 1478 w 1610"/>
                <a:gd name="T5" fmla="*/ 16 h 1609"/>
                <a:gd name="T6" fmla="*/ 1514 w 1610"/>
                <a:gd name="T7" fmla="*/ 36 h 1609"/>
                <a:gd name="T8" fmla="*/ 1548 w 1610"/>
                <a:gd name="T9" fmla="*/ 62 h 1609"/>
                <a:gd name="T10" fmla="*/ 1574 w 1610"/>
                <a:gd name="T11" fmla="*/ 96 h 1609"/>
                <a:gd name="T12" fmla="*/ 1594 w 1610"/>
                <a:gd name="T13" fmla="*/ 132 h 1609"/>
                <a:gd name="T14" fmla="*/ 1606 w 1610"/>
                <a:gd name="T15" fmla="*/ 171 h 1609"/>
                <a:gd name="T16" fmla="*/ 1610 w 1610"/>
                <a:gd name="T17" fmla="*/ 211 h 1609"/>
                <a:gd name="T18" fmla="*/ 1606 w 1610"/>
                <a:gd name="T19" fmla="*/ 251 h 1609"/>
                <a:gd name="T20" fmla="*/ 1594 w 1610"/>
                <a:gd name="T21" fmla="*/ 291 h 1609"/>
                <a:gd name="T22" fmla="*/ 1574 w 1610"/>
                <a:gd name="T23" fmla="*/ 327 h 1609"/>
                <a:gd name="T24" fmla="*/ 1548 w 1610"/>
                <a:gd name="T25" fmla="*/ 361 h 1609"/>
                <a:gd name="T26" fmla="*/ 361 w 1610"/>
                <a:gd name="T27" fmla="*/ 1547 h 1609"/>
                <a:gd name="T28" fmla="*/ 328 w 1610"/>
                <a:gd name="T29" fmla="*/ 1573 h 1609"/>
                <a:gd name="T30" fmla="*/ 292 w 1610"/>
                <a:gd name="T31" fmla="*/ 1593 h 1609"/>
                <a:gd name="T32" fmla="*/ 252 w 1610"/>
                <a:gd name="T33" fmla="*/ 1605 h 1609"/>
                <a:gd name="T34" fmla="*/ 212 w 1610"/>
                <a:gd name="T35" fmla="*/ 1609 h 1609"/>
                <a:gd name="T36" fmla="*/ 172 w 1610"/>
                <a:gd name="T37" fmla="*/ 1605 h 1609"/>
                <a:gd name="T38" fmla="*/ 132 w 1610"/>
                <a:gd name="T39" fmla="*/ 1593 h 1609"/>
                <a:gd name="T40" fmla="*/ 96 w 1610"/>
                <a:gd name="T41" fmla="*/ 1573 h 1609"/>
                <a:gd name="T42" fmla="*/ 62 w 1610"/>
                <a:gd name="T43" fmla="*/ 1547 h 1609"/>
                <a:gd name="T44" fmla="*/ 36 w 1610"/>
                <a:gd name="T45" fmla="*/ 1513 h 1609"/>
                <a:gd name="T46" fmla="*/ 16 w 1610"/>
                <a:gd name="T47" fmla="*/ 1477 h 1609"/>
                <a:gd name="T48" fmla="*/ 4 w 1610"/>
                <a:gd name="T49" fmla="*/ 1437 h 1609"/>
                <a:gd name="T50" fmla="*/ 0 w 1610"/>
                <a:gd name="T51" fmla="*/ 1397 h 1609"/>
                <a:gd name="T52" fmla="*/ 4 w 1610"/>
                <a:gd name="T53" fmla="*/ 1357 h 1609"/>
                <a:gd name="T54" fmla="*/ 16 w 1610"/>
                <a:gd name="T55" fmla="*/ 1318 h 1609"/>
                <a:gd name="T56" fmla="*/ 36 w 1610"/>
                <a:gd name="T57" fmla="*/ 1282 h 1609"/>
                <a:gd name="T58" fmla="*/ 62 w 1610"/>
                <a:gd name="T59" fmla="*/ 1248 h 1609"/>
                <a:gd name="T60" fmla="*/ 1249 w 1610"/>
                <a:gd name="T61" fmla="*/ 62 h 1609"/>
                <a:gd name="T62" fmla="*/ 1283 w 1610"/>
                <a:gd name="T63" fmla="*/ 36 h 1609"/>
                <a:gd name="T64" fmla="*/ 1319 w 1610"/>
                <a:gd name="T65" fmla="*/ 16 h 1609"/>
                <a:gd name="T66" fmla="*/ 1359 w 1610"/>
                <a:gd name="T67" fmla="*/ 4 h 1609"/>
                <a:gd name="T68" fmla="*/ 1399 w 1610"/>
                <a:gd name="T6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0" h="1609">
                  <a:moveTo>
                    <a:pt x="1399" y="0"/>
                  </a:moveTo>
                  <a:lnTo>
                    <a:pt x="1438" y="4"/>
                  </a:lnTo>
                  <a:lnTo>
                    <a:pt x="1478" y="16"/>
                  </a:lnTo>
                  <a:lnTo>
                    <a:pt x="1514" y="36"/>
                  </a:lnTo>
                  <a:lnTo>
                    <a:pt x="1548" y="62"/>
                  </a:lnTo>
                  <a:lnTo>
                    <a:pt x="1574" y="96"/>
                  </a:lnTo>
                  <a:lnTo>
                    <a:pt x="1594" y="132"/>
                  </a:lnTo>
                  <a:lnTo>
                    <a:pt x="1606" y="171"/>
                  </a:lnTo>
                  <a:lnTo>
                    <a:pt x="1610" y="211"/>
                  </a:lnTo>
                  <a:lnTo>
                    <a:pt x="1606" y="251"/>
                  </a:lnTo>
                  <a:lnTo>
                    <a:pt x="1594" y="291"/>
                  </a:lnTo>
                  <a:lnTo>
                    <a:pt x="1574" y="327"/>
                  </a:lnTo>
                  <a:lnTo>
                    <a:pt x="1548" y="361"/>
                  </a:lnTo>
                  <a:lnTo>
                    <a:pt x="361" y="1547"/>
                  </a:lnTo>
                  <a:lnTo>
                    <a:pt x="328" y="1573"/>
                  </a:lnTo>
                  <a:lnTo>
                    <a:pt x="292" y="1593"/>
                  </a:lnTo>
                  <a:lnTo>
                    <a:pt x="252" y="1605"/>
                  </a:lnTo>
                  <a:lnTo>
                    <a:pt x="212" y="1609"/>
                  </a:lnTo>
                  <a:lnTo>
                    <a:pt x="172" y="1605"/>
                  </a:lnTo>
                  <a:lnTo>
                    <a:pt x="132" y="1593"/>
                  </a:lnTo>
                  <a:lnTo>
                    <a:pt x="96" y="1573"/>
                  </a:lnTo>
                  <a:lnTo>
                    <a:pt x="62" y="1547"/>
                  </a:lnTo>
                  <a:lnTo>
                    <a:pt x="36" y="1513"/>
                  </a:lnTo>
                  <a:lnTo>
                    <a:pt x="16" y="1477"/>
                  </a:lnTo>
                  <a:lnTo>
                    <a:pt x="4" y="1437"/>
                  </a:lnTo>
                  <a:lnTo>
                    <a:pt x="0" y="1397"/>
                  </a:lnTo>
                  <a:lnTo>
                    <a:pt x="4" y="1357"/>
                  </a:lnTo>
                  <a:lnTo>
                    <a:pt x="16" y="1318"/>
                  </a:lnTo>
                  <a:lnTo>
                    <a:pt x="36" y="1282"/>
                  </a:lnTo>
                  <a:lnTo>
                    <a:pt x="62" y="1248"/>
                  </a:lnTo>
                  <a:lnTo>
                    <a:pt x="1249" y="62"/>
                  </a:lnTo>
                  <a:lnTo>
                    <a:pt x="1283" y="36"/>
                  </a:lnTo>
                  <a:lnTo>
                    <a:pt x="1319" y="16"/>
                  </a:lnTo>
                  <a:lnTo>
                    <a:pt x="1359" y="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891064" y="3624669"/>
              <a:ext cx="173385" cy="173385"/>
            </a:xfrm>
            <a:custGeom>
              <a:avLst/>
              <a:gdLst>
                <a:gd name="T0" fmla="*/ 298 w 866"/>
                <a:gd name="T1" fmla="*/ 0 h 865"/>
                <a:gd name="T2" fmla="*/ 866 w 866"/>
                <a:gd name="T3" fmla="*/ 568 h 865"/>
                <a:gd name="T4" fmla="*/ 569 w 866"/>
                <a:gd name="T5" fmla="*/ 865 h 865"/>
                <a:gd name="T6" fmla="*/ 0 w 866"/>
                <a:gd name="T7" fmla="*/ 297 h 865"/>
                <a:gd name="T8" fmla="*/ 298 w 86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865">
                  <a:moveTo>
                    <a:pt x="298" y="0"/>
                  </a:moveTo>
                  <a:lnTo>
                    <a:pt x="866" y="568"/>
                  </a:lnTo>
                  <a:lnTo>
                    <a:pt x="569" y="865"/>
                  </a:lnTo>
                  <a:lnTo>
                    <a:pt x="0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994775" y="3522159"/>
              <a:ext cx="141351" cy="140951"/>
            </a:xfrm>
            <a:custGeom>
              <a:avLst/>
              <a:gdLst>
                <a:gd name="T0" fmla="*/ 299 w 706"/>
                <a:gd name="T1" fmla="*/ 0 h 703"/>
                <a:gd name="T2" fmla="*/ 706 w 706"/>
                <a:gd name="T3" fmla="*/ 406 h 703"/>
                <a:gd name="T4" fmla="*/ 407 w 706"/>
                <a:gd name="T5" fmla="*/ 703 h 703"/>
                <a:gd name="T6" fmla="*/ 0 w 706"/>
                <a:gd name="T7" fmla="*/ 297 h 703"/>
                <a:gd name="T8" fmla="*/ 299 w 706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703">
                  <a:moveTo>
                    <a:pt x="299" y="0"/>
                  </a:moveTo>
                  <a:lnTo>
                    <a:pt x="706" y="406"/>
                  </a:lnTo>
                  <a:lnTo>
                    <a:pt x="407" y="703"/>
                  </a:lnTo>
                  <a:lnTo>
                    <a:pt x="0" y="29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097685" y="3419249"/>
              <a:ext cx="172985" cy="172184"/>
            </a:xfrm>
            <a:custGeom>
              <a:avLst/>
              <a:gdLst>
                <a:gd name="T0" fmla="*/ 295 w 863"/>
                <a:gd name="T1" fmla="*/ 0 h 861"/>
                <a:gd name="T2" fmla="*/ 863 w 863"/>
                <a:gd name="T3" fmla="*/ 562 h 861"/>
                <a:gd name="T4" fmla="*/ 568 w 863"/>
                <a:gd name="T5" fmla="*/ 861 h 861"/>
                <a:gd name="T6" fmla="*/ 0 w 863"/>
                <a:gd name="T7" fmla="*/ 301 h 861"/>
                <a:gd name="T8" fmla="*/ 295 w 863"/>
                <a:gd name="T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861">
                  <a:moveTo>
                    <a:pt x="295" y="0"/>
                  </a:moveTo>
                  <a:lnTo>
                    <a:pt x="863" y="562"/>
                  </a:lnTo>
                  <a:lnTo>
                    <a:pt x="568" y="861"/>
                  </a:lnTo>
                  <a:lnTo>
                    <a:pt x="0" y="30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201396" y="3315938"/>
              <a:ext cx="141752" cy="141752"/>
            </a:xfrm>
            <a:custGeom>
              <a:avLst/>
              <a:gdLst>
                <a:gd name="T0" fmla="*/ 301 w 708"/>
                <a:gd name="T1" fmla="*/ 0 h 710"/>
                <a:gd name="T2" fmla="*/ 708 w 708"/>
                <a:gd name="T3" fmla="*/ 415 h 710"/>
                <a:gd name="T4" fmla="*/ 409 w 708"/>
                <a:gd name="T5" fmla="*/ 710 h 710"/>
                <a:gd name="T6" fmla="*/ 0 w 708"/>
                <a:gd name="T7" fmla="*/ 295 h 710"/>
                <a:gd name="T8" fmla="*/ 301 w 708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710">
                  <a:moveTo>
                    <a:pt x="301" y="0"/>
                  </a:moveTo>
                  <a:lnTo>
                    <a:pt x="708" y="415"/>
                  </a:lnTo>
                  <a:lnTo>
                    <a:pt x="409" y="710"/>
                  </a:lnTo>
                  <a:lnTo>
                    <a:pt x="0" y="29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31025" y="4893676"/>
            <a:ext cx="171801" cy="514056"/>
          </a:xfrm>
          <a:custGeom>
            <a:avLst/>
            <a:gdLst>
              <a:gd name="T0" fmla="*/ 717 w 1534"/>
              <a:gd name="T1" fmla="*/ 254 h 4591"/>
              <a:gd name="T2" fmla="*/ 631 w 1534"/>
              <a:gd name="T3" fmla="*/ 286 h 4591"/>
              <a:gd name="T4" fmla="*/ 562 w 1534"/>
              <a:gd name="T5" fmla="*/ 345 h 4591"/>
              <a:gd name="T6" fmla="*/ 515 w 1534"/>
              <a:gd name="T7" fmla="*/ 423 h 4591"/>
              <a:gd name="T8" fmla="*/ 500 w 1534"/>
              <a:gd name="T9" fmla="*/ 516 h 4591"/>
              <a:gd name="T10" fmla="*/ 1031 w 1534"/>
              <a:gd name="T11" fmla="*/ 2292 h 4591"/>
              <a:gd name="T12" fmla="*/ 765 w 1534"/>
              <a:gd name="T13" fmla="*/ 2028 h 4591"/>
              <a:gd name="T14" fmla="*/ 1031 w 1534"/>
              <a:gd name="T15" fmla="*/ 1779 h 4591"/>
              <a:gd name="T16" fmla="*/ 765 w 1534"/>
              <a:gd name="T17" fmla="*/ 1516 h 4591"/>
              <a:gd name="T18" fmla="*/ 1031 w 1534"/>
              <a:gd name="T19" fmla="*/ 1266 h 4591"/>
              <a:gd name="T20" fmla="*/ 765 w 1534"/>
              <a:gd name="T21" fmla="*/ 1003 h 4591"/>
              <a:gd name="T22" fmla="*/ 1031 w 1534"/>
              <a:gd name="T23" fmla="*/ 754 h 4591"/>
              <a:gd name="T24" fmla="*/ 1027 w 1534"/>
              <a:gd name="T25" fmla="*/ 468 h 4591"/>
              <a:gd name="T26" fmla="*/ 994 w 1534"/>
              <a:gd name="T27" fmla="*/ 381 h 4591"/>
              <a:gd name="T28" fmla="*/ 937 w 1534"/>
              <a:gd name="T29" fmla="*/ 313 h 4591"/>
              <a:gd name="T30" fmla="*/ 858 w 1534"/>
              <a:gd name="T31" fmla="*/ 266 h 4591"/>
              <a:gd name="T32" fmla="*/ 765 w 1534"/>
              <a:gd name="T33" fmla="*/ 250 h 4591"/>
              <a:gd name="T34" fmla="*/ 829 w 1534"/>
              <a:gd name="T35" fmla="*/ 4 h 4591"/>
              <a:gd name="T36" fmla="*/ 952 w 1534"/>
              <a:gd name="T37" fmla="*/ 35 h 4591"/>
              <a:gd name="T38" fmla="*/ 1060 w 1534"/>
              <a:gd name="T39" fmla="*/ 93 h 4591"/>
              <a:gd name="T40" fmla="*/ 1151 w 1534"/>
              <a:gd name="T41" fmla="*/ 174 h 4591"/>
              <a:gd name="T42" fmla="*/ 1221 w 1534"/>
              <a:gd name="T43" fmla="*/ 273 h 4591"/>
              <a:gd name="T44" fmla="*/ 1265 w 1534"/>
              <a:gd name="T45" fmla="*/ 390 h 4591"/>
              <a:gd name="T46" fmla="*/ 1280 w 1534"/>
              <a:gd name="T47" fmla="*/ 516 h 4591"/>
              <a:gd name="T48" fmla="*/ 1331 w 1534"/>
              <a:gd name="T49" fmla="*/ 3311 h 4591"/>
              <a:gd name="T50" fmla="*/ 1415 w 1534"/>
              <a:gd name="T51" fmla="*/ 3422 h 4591"/>
              <a:gd name="T52" fmla="*/ 1480 w 1534"/>
              <a:gd name="T53" fmla="*/ 3547 h 4591"/>
              <a:gd name="T54" fmla="*/ 1521 w 1534"/>
              <a:gd name="T55" fmla="*/ 3682 h 4591"/>
              <a:gd name="T56" fmla="*/ 1534 w 1534"/>
              <a:gd name="T57" fmla="*/ 3828 h 4591"/>
              <a:gd name="T58" fmla="*/ 1518 w 1534"/>
              <a:gd name="T59" fmla="*/ 3982 h 4591"/>
              <a:gd name="T60" fmla="*/ 1475 w 1534"/>
              <a:gd name="T61" fmla="*/ 4125 h 4591"/>
              <a:gd name="T62" fmla="*/ 1404 w 1534"/>
              <a:gd name="T63" fmla="*/ 4255 h 4591"/>
              <a:gd name="T64" fmla="*/ 1311 w 1534"/>
              <a:gd name="T65" fmla="*/ 4369 h 4591"/>
              <a:gd name="T66" fmla="*/ 1197 w 1534"/>
              <a:gd name="T67" fmla="*/ 4461 h 4591"/>
              <a:gd name="T68" fmla="*/ 1068 w 1534"/>
              <a:gd name="T69" fmla="*/ 4531 h 4591"/>
              <a:gd name="T70" fmla="*/ 924 w 1534"/>
              <a:gd name="T71" fmla="*/ 4576 h 4591"/>
              <a:gd name="T72" fmla="*/ 769 w 1534"/>
              <a:gd name="T73" fmla="*/ 4591 h 4591"/>
              <a:gd name="T74" fmla="*/ 614 w 1534"/>
              <a:gd name="T75" fmla="*/ 4576 h 4591"/>
              <a:gd name="T76" fmla="*/ 470 w 1534"/>
              <a:gd name="T77" fmla="*/ 4531 h 4591"/>
              <a:gd name="T78" fmla="*/ 339 w 1534"/>
              <a:gd name="T79" fmla="*/ 4461 h 4591"/>
              <a:gd name="T80" fmla="*/ 225 w 1534"/>
              <a:gd name="T81" fmla="*/ 4369 h 4591"/>
              <a:gd name="T82" fmla="*/ 131 w 1534"/>
              <a:gd name="T83" fmla="*/ 4255 h 4591"/>
              <a:gd name="T84" fmla="*/ 60 w 1534"/>
              <a:gd name="T85" fmla="*/ 4125 h 4591"/>
              <a:gd name="T86" fmla="*/ 15 w 1534"/>
              <a:gd name="T87" fmla="*/ 3982 h 4591"/>
              <a:gd name="T88" fmla="*/ 0 w 1534"/>
              <a:gd name="T89" fmla="*/ 3828 h 4591"/>
              <a:gd name="T90" fmla="*/ 14 w 1534"/>
              <a:gd name="T91" fmla="*/ 3682 h 4591"/>
              <a:gd name="T92" fmla="*/ 52 w 1534"/>
              <a:gd name="T93" fmla="*/ 3547 h 4591"/>
              <a:gd name="T94" fmla="*/ 115 w 1534"/>
              <a:gd name="T95" fmla="*/ 3422 h 4591"/>
              <a:gd name="T96" fmla="*/ 200 w 1534"/>
              <a:gd name="T97" fmla="*/ 3311 h 4591"/>
              <a:gd name="T98" fmla="*/ 249 w 1534"/>
              <a:gd name="T99" fmla="*/ 516 h 4591"/>
              <a:gd name="T100" fmla="*/ 265 w 1534"/>
              <a:gd name="T101" fmla="*/ 390 h 4591"/>
              <a:gd name="T102" fmla="*/ 310 w 1534"/>
              <a:gd name="T103" fmla="*/ 273 h 4591"/>
              <a:gd name="T104" fmla="*/ 379 w 1534"/>
              <a:gd name="T105" fmla="*/ 174 h 4591"/>
              <a:gd name="T106" fmla="*/ 470 w 1534"/>
              <a:gd name="T107" fmla="*/ 93 h 4591"/>
              <a:gd name="T108" fmla="*/ 577 w 1534"/>
              <a:gd name="T109" fmla="*/ 35 h 4591"/>
              <a:gd name="T110" fmla="*/ 700 w 1534"/>
              <a:gd name="T111" fmla="*/ 4 h 4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4" h="4591">
                <a:moveTo>
                  <a:pt x="765" y="250"/>
                </a:moveTo>
                <a:lnTo>
                  <a:pt x="717" y="254"/>
                </a:lnTo>
                <a:lnTo>
                  <a:pt x="672" y="266"/>
                </a:lnTo>
                <a:lnTo>
                  <a:pt x="631" y="286"/>
                </a:lnTo>
                <a:lnTo>
                  <a:pt x="594" y="313"/>
                </a:lnTo>
                <a:lnTo>
                  <a:pt x="562" y="345"/>
                </a:lnTo>
                <a:lnTo>
                  <a:pt x="535" y="381"/>
                </a:lnTo>
                <a:lnTo>
                  <a:pt x="515" y="423"/>
                </a:lnTo>
                <a:lnTo>
                  <a:pt x="504" y="468"/>
                </a:lnTo>
                <a:lnTo>
                  <a:pt x="500" y="516"/>
                </a:lnTo>
                <a:lnTo>
                  <a:pt x="500" y="2292"/>
                </a:lnTo>
                <a:lnTo>
                  <a:pt x="1031" y="2292"/>
                </a:lnTo>
                <a:lnTo>
                  <a:pt x="1031" y="2028"/>
                </a:lnTo>
                <a:lnTo>
                  <a:pt x="765" y="2028"/>
                </a:lnTo>
                <a:lnTo>
                  <a:pt x="765" y="1779"/>
                </a:lnTo>
                <a:lnTo>
                  <a:pt x="1031" y="1779"/>
                </a:lnTo>
                <a:lnTo>
                  <a:pt x="1031" y="1516"/>
                </a:lnTo>
                <a:lnTo>
                  <a:pt x="765" y="1516"/>
                </a:lnTo>
                <a:lnTo>
                  <a:pt x="765" y="1266"/>
                </a:lnTo>
                <a:lnTo>
                  <a:pt x="1031" y="1266"/>
                </a:lnTo>
                <a:lnTo>
                  <a:pt x="1031" y="1003"/>
                </a:lnTo>
                <a:lnTo>
                  <a:pt x="765" y="1003"/>
                </a:lnTo>
                <a:lnTo>
                  <a:pt x="765" y="754"/>
                </a:lnTo>
                <a:lnTo>
                  <a:pt x="1031" y="754"/>
                </a:lnTo>
                <a:lnTo>
                  <a:pt x="1031" y="516"/>
                </a:lnTo>
                <a:lnTo>
                  <a:pt x="1027" y="468"/>
                </a:lnTo>
                <a:lnTo>
                  <a:pt x="1014" y="423"/>
                </a:lnTo>
                <a:lnTo>
                  <a:pt x="994" y="381"/>
                </a:lnTo>
                <a:lnTo>
                  <a:pt x="968" y="345"/>
                </a:lnTo>
                <a:lnTo>
                  <a:pt x="937" y="313"/>
                </a:lnTo>
                <a:lnTo>
                  <a:pt x="899" y="286"/>
                </a:lnTo>
                <a:lnTo>
                  <a:pt x="858" y="266"/>
                </a:lnTo>
                <a:lnTo>
                  <a:pt x="813" y="254"/>
                </a:lnTo>
                <a:lnTo>
                  <a:pt x="765" y="250"/>
                </a:lnTo>
                <a:close/>
                <a:moveTo>
                  <a:pt x="765" y="0"/>
                </a:moveTo>
                <a:lnTo>
                  <a:pt x="829" y="4"/>
                </a:lnTo>
                <a:lnTo>
                  <a:pt x="893" y="17"/>
                </a:lnTo>
                <a:lnTo>
                  <a:pt x="952" y="35"/>
                </a:lnTo>
                <a:lnTo>
                  <a:pt x="1008" y="60"/>
                </a:lnTo>
                <a:lnTo>
                  <a:pt x="1060" y="93"/>
                </a:lnTo>
                <a:lnTo>
                  <a:pt x="1108" y="130"/>
                </a:lnTo>
                <a:lnTo>
                  <a:pt x="1151" y="174"/>
                </a:lnTo>
                <a:lnTo>
                  <a:pt x="1189" y="222"/>
                </a:lnTo>
                <a:lnTo>
                  <a:pt x="1221" y="273"/>
                </a:lnTo>
                <a:lnTo>
                  <a:pt x="1246" y="329"/>
                </a:lnTo>
                <a:lnTo>
                  <a:pt x="1265" y="390"/>
                </a:lnTo>
                <a:lnTo>
                  <a:pt x="1276" y="451"/>
                </a:lnTo>
                <a:lnTo>
                  <a:pt x="1280" y="516"/>
                </a:lnTo>
                <a:lnTo>
                  <a:pt x="1280" y="3264"/>
                </a:lnTo>
                <a:lnTo>
                  <a:pt x="1331" y="3311"/>
                </a:lnTo>
                <a:lnTo>
                  <a:pt x="1376" y="3364"/>
                </a:lnTo>
                <a:lnTo>
                  <a:pt x="1415" y="3422"/>
                </a:lnTo>
                <a:lnTo>
                  <a:pt x="1451" y="3482"/>
                </a:lnTo>
                <a:lnTo>
                  <a:pt x="1480" y="3547"/>
                </a:lnTo>
                <a:lnTo>
                  <a:pt x="1503" y="3614"/>
                </a:lnTo>
                <a:lnTo>
                  <a:pt x="1521" y="3682"/>
                </a:lnTo>
                <a:lnTo>
                  <a:pt x="1531" y="3755"/>
                </a:lnTo>
                <a:lnTo>
                  <a:pt x="1534" y="3828"/>
                </a:lnTo>
                <a:lnTo>
                  <a:pt x="1531" y="3906"/>
                </a:lnTo>
                <a:lnTo>
                  <a:pt x="1518" y="3982"/>
                </a:lnTo>
                <a:lnTo>
                  <a:pt x="1500" y="4055"/>
                </a:lnTo>
                <a:lnTo>
                  <a:pt x="1475" y="4125"/>
                </a:lnTo>
                <a:lnTo>
                  <a:pt x="1442" y="4192"/>
                </a:lnTo>
                <a:lnTo>
                  <a:pt x="1404" y="4255"/>
                </a:lnTo>
                <a:lnTo>
                  <a:pt x="1360" y="4314"/>
                </a:lnTo>
                <a:lnTo>
                  <a:pt x="1311" y="4369"/>
                </a:lnTo>
                <a:lnTo>
                  <a:pt x="1256" y="4418"/>
                </a:lnTo>
                <a:lnTo>
                  <a:pt x="1197" y="4461"/>
                </a:lnTo>
                <a:lnTo>
                  <a:pt x="1134" y="4499"/>
                </a:lnTo>
                <a:lnTo>
                  <a:pt x="1068" y="4531"/>
                </a:lnTo>
                <a:lnTo>
                  <a:pt x="997" y="4558"/>
                </a:lnTo>
                <a:lnTo>
                  <a:pt x="924" y="4576"/>
                </a:lnTo>
                <a:lnTo>
                  <a:pt x="848" y="4587"/>
                </a:lnTo>
                <a:lnTo>
                  <a:pt x="769" y="4591"/>
                </a:lnTo>
                <a:lnTo>
                  <a:pt x="690" y="4587"/>
                </a:lnTo>
                <a:lnTo>
                  <a:pt x="614" y="4576"/>
                </a:lnTo>
                <a:lnTo>
                  <a:pt x="541" y="4558"/>
                </a:lnTo>
                <a:lnTo>
                  <a:pt x="470" y="4531"/>
                </a:lnTo>
                <a:lnTo>
                  <a:pt x="403" y="4499"/>
                </a:lnTo>
                <a:lnTo>
                  <a:pt x="339" y="4461"/>
                </a:lnTo>
                <a:lnTo>
                  <a:pt x="280" y="4418"/>
                </a:lnTo>
                <a:lnTo>
                  <a:pt x="225" y="4369"/>
                </a:lnTo>
                <a:lnTo>
                  <a:pt x="176" y="4314"/>
                </a:lnTo>
                <a:lnTo>
                  <a:pt x="131" y="4255"/>
                </a:lnTo>
                <a:lnTo>
                  <a:pt x="93" y="4192"/>
                </a:lnTo>
                <a:lnTo>
                  <a:pt x="60" y="4125"/>
                </a:lnTo>
                <a:lnTo>
                  <a:pt x="35" y="4055"/>
                </a:lnTo>
                <a:lnTo>
                  <a:pt x="15" y="3982"/>
                </a:lnTo>
                <a:lnTo>
                  <a:pt x="4" y="3906"/>
                </a:lnTo>
                <a:lnTo>
                  <a:pt x="0" y="3828"/>
                </a:lnTo>
                <a:lnTo>
                  <a:pt x="4" y="3755"/>
                </a:lnTo>
                <a:lnTo>
                  <a:pt x="14" y="3682"/>
                </a:lnTo>
                <a:lnTo>
                  <a:pt x="29" y="3614"/>
                </a:lnTo>
                <a:lnTo>
                  <a:pt x="52" y="3547"/>
                </a:lnTo>
                <a:lnTo>
                  <a:pt x="82" y="3482"/>
                </a:lnTo>
                <a:lnTo>
                  <a:pt x="115" y="3422"/>
                </a:lnTo>
                <a:lnTo>
                  <a:pt x="155" y="3364"/>
                </a:lnTo>
                <a:lnTo>
                  <a:pt x="200" y="3311"/>
                </a:lnTo>
                <a:lnTo>
                  <a:pt x="249" y="3264"/>
                </a:lnTo>
                <a:lnTo>
                  <a:pt x="249" y="516"/>
                </a:lnTo>
                <a:lnTo>
                  <a:pt x="253" y="451"/>
                </a:lnTo>
                <a:lnTo>
                  <a:pt x="265" y="390"/>
                </a:lnTo>
                <a:lnTo>
                  <a:pt x="284" y="329"/>
                </a:lnTo>
                <a:lnTo>
                  <a:pt x="310" y="273"/>
                </a:lnTo>
                <a:lnTo>
                  <a:pt x="341" y="222"/>
                </a:lnTo>
                <a:lnTo>
                  <a:pt x="379" y="174"/>
                </a:lnTo>
                <a:lnTo>
                  <a:pt x="422" y="130"/>
                </a:lnTo>
                <a:lnTo>
                  <a:pt x="470" y="93"/>
                </a:lnTo>
                <a:lnTo>
                  <a:pt x="522" y="60"/>
                </a:lnTo>
                <a:lnTo>
                  <a:pt x="577" y="35"/>
                </a:lnTo>
                <a:lnTo>
                  <a:pt x="638" y="17"/>
                </a:lnTo>
                <a:lnTo>
                  <a:pt x="700" y="4"/>
                </a:lnTo>
                <a:lnTo>
                  <a:pt x="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353" y="2131263"/>
            <a:ext cx="4338236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en-US" sz="2000" b="1" dirty="0">
                <a:solidFill>
                  <a:srgbClr val="002060"/>
                </a:solidFill>
                <a:latin typeface="Calibri"/>
              </a:rPr>
              <a:t>210 </a:t>
            </a:r>
            <a:r>
              <a:rPr lang="uk-UA" sz="2000" b="1" dirty="0">
                <a:solidFill>
                  <a:srgbClr val="002060"/>
                </a:solidFill>
                <a:latin typeface="Calibri"/>
              </a:rPr>
              <a:t>грн на рік</a:t>
            </a:r>
            <a:endParaRPr lang="en-US" sz="2000" b="1" dirty="0">
              <a:solidFill>
                <a:srgbClr val="002060"/>
              </a:solidFill>
              <a:latin typeface="Calibri"/>
            </a:endParaRPr>
          </a:p>
          <a:p>
            <a:pPr algn="ctr" defTabSz="1218987"/>
            <a:r>
              <a:rPr lang="uk-UA" sz="1600" dirty="0">
                <a:solidFill>
                  <a:srgbClr val="002060"/>
                </a:solidFill>
                <a:latin typeface="Calibri"/>
              </a:rPr>
              <a:t>Держава планує виділити на 1 пацієнта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в рік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.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Норма лікаря буде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2 000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пацієнтів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.</a:t>
            </a:r>
            <a:endParaRPr lang="en-US" sz="16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9371" y="4558288"/>
            <a:ext cx="255095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8987"/>
            <a:r>
              <a:rPr lang="en-US" sz="2000" b="1" dirty="0">
                <a:solidFill>
                  <a:srgbClr val="002060"/>
                </a:solidFill>
                <a:latin typeface="Calibri"/>
              </a:rPr>
              <a:t>104</a:t>
            </a:r>
            <a:r>
              <a:rPr lang="uk-UA" sz="2000" b="1" dirty="0">
                <a:solidFill>
                  <a:srgbClr val="002060"/>
                </a:solidFill>
                <a:latin typeface="Calibri"/>
              </a:rPr>
              <a:t>е місце </a:t>
            </a:r>
            <a:r>
              <a:rPr lang="en-US" sz="2000" b="1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algn="r" defTabSz="1218987"/>
            <a:r>
              <a:rPr lang="uk-UA" sz="1400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Рейтинг України по тривалості життя серед країн світу</a:t>
            </a:r>
            <a:endParaRPr lang="en-US" sz="1400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8971" y="4558288"/>
            <a:ext cx="2474480" cy="16619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en-US" sz="2000" b="1" dirty="0">
                <a:solidFill>
                  <a:srgbClr val="002060"/>
                </a:solidFill>
                <a:latin typeface="Calibri"/>
              </a:rPr>
              <a:t>71,3 </a:t>
            </a:r>
            <a:r>
              <a:rPr lang="uk-UA" sz="2000" b="1" dirty="0">
                <a:solidFill>
                  <a:srgbClr val="002060"/>
                </a:solidFill>
                <a:latin typeface="Calibri"/>
              </a:rPr>
              <a:t>роки середня тривалість життя українців </a:t>
            </a:r>
            <a:endParaRPr lang="en-US" sz="2000" b="1" dirty="0">
              <a:solidFill>
                <a:srgbClr val="002060"/>
              </a:solidFill>
              <a:latin typeface="Calibri"/>
            </a:endParaRPr>
          </a:p>
          <a:p>
            <a:pPr defTabSz="1218987"/>
            <a:r>
              <a:rPr lang="uk-UA" sz="1400" dirty="0">
                <a:solidFill>
                  <a:srgbClr val="002060"/>
                </a:solidFill>
                <a:latin typeface="Calibri"/>
              </a:rPr>
              <a:t>Що на 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10 </a:t>
            </a:r>
            <a:r>
              <a:rPr lang="uk-UA" sz="1400" dirty="0">
                <a:solidFill>
                  <a:srgbClr val="002060"/>
                </a:solidFill>
                <a:latin typeface="Calibri"/>
              </a:rPr>
              <a:t>років менше ніж у більшості європейських країнах</a:t>
            </a:r>
            <a:endParaRPr lang="en-US" sz="1200" kern="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6" name="Lentelė 3">
            <a:extLst>
              <a:ext uri="{FF2B5EF4-FFF2-40B4-BE49-F238E27FC236}">
                <a16:creationId xmlns:a16="http://schemas.microsoft.com/office/drawing/2014/main" id="{D24903DB-836C-4674-AC67-AD6623FD0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61027"/>
              </p:ext>
            </p:extLst>
          </p:nvPr>
        </p:nvGraphicFramePr>
        <p:xfrm>
          <a:off x="537328" y="1718302"/>
          <a:ext cx="4121256" cy="2008980"/>
        </p:xfrm>
        <a:graphic>
          <a:graphicData uri="http://schemas.openxmlformats.org/drawingml/2006/table">
            <a:tbl>
              <a:tblPr firstRow="1" firstCol="1" bandRow="1"/>
              <a:tblGrid>
                <a:gridCol w="1254209">
                  <a:extLst>
                    <a:ext uri="{9D8B030D-6E8A-4147-A177-3AD203B41FA5}">
                      <a16:colId xmlns:a16="http://schemas.microsoft.com/office/drawing/2014/main" val="2316470225"/>
                    </a:ext>
                  </a:extLst>
                </a:gridCol>
                <a:gridCol w="1444838">
                  <a:extLst>
                    <a:ext uri="{9D8B030D-6E8A-4147-A177-3AD203B41FA5}">
                      <a16:colId xmlns:a16="http://schemas.microsoft.com/office/drawing/2014/main" val="3484254234"/>
                    </a:ext>
                  </a:extLst>
                </a:gridCol>
                <a:gridCol w="1422209">
                  <a:extLst>
                    <a:ext uri="{9D8B030D-6E8A-4147-A177-3AD203B41FA5}">
                      <a16:colId xmlns:a16="http://schemas.microsoft.com/office/drawing/2014/main" val="3208917703"/>
                    </a:ext>
                  </a:extLst>
                </a:gridCol>
              </a:tblGrid>
              <a:tr h="781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Смертність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uk-UA" sz="1500" dirty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</a:t>
                      </a:r>
                      <a:r>
                        <a:rPr lang="uk-UA" sz="1500" dirty="0">
                          <a:effectLst/>
                        </a:rPr>
                        <a:t>на 1000 осіб</a:t>
                      </a:r>
                      <a:r>
                        <a:rPr lang="en-US" sz="1500" dirty="0">
                          <a:effectLst/>
                        </a:rPr>
                        <a:t>):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Кількість лікарняних ліжок </a:t>
                      </a:r>
                      <a:r>
                        <a:rPr lang="en-US" sz="1500" dirty="0">
                          <a:effectLst/>
                        </a:rPr>
                        <a:t>(</a:t>
                      </a:r>
                      <a:r>
                        <a:rPr lang="uk-UA" sz="1500" dirty="0">
                          <a:effectLst/>
                        </a:rPr>
                        <a:t>на </a:t>
                      </a:r>
                      <a:r>
                        <a:rPr lang="en-US" sz="1500" dirty="0">
                          <a:effectLst/>
                        </a:rPr>
                        <a:t>1000 </a:t>
                      </a:r>
                      <a:r>
                        <a:rPr lang="uk-UA" sz="1500" dirty="0">
                          <a:effectLst/>
                        </a:rPr>
                        <a:t>людей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75868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1990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12,1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13,01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873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15,3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8,82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082181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15,2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8,70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1438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2015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14,9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9,00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9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7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Реформа сфери охорони </a:t>
            </a:r>
            <a:r>
              <a:rPr lang="uk-UA" sz="3200" dirty="0" err="1">
                <a:solidFill>
                  <a:srgbClr val="FDBB2D"/>
                </a:solidFill>
              </a:rPr>
              <a:t>здоров</a:t>
            </a:r>
            <a:r>
              <a:rPr lang="en-US" sz="3200" dirty="0">
                <a:solidFill>
                  <a:srgbClr val="FDBB2D"/>
                </a:solidFill>
              </a:rPr>
              <a:t>’</a:t>
            </a:r>
            <a:r>
              <a:rPr lang="uk-UA" sz="3200" dirty="0">
                <a:solidFill>
                  <a:srgbClr val="FDBB2D"/>
                </a:solidFill>
              </a:rPr>
              <a:t>я</a:t>
            </a:r>
            <a:r>
              <a:rPr lang="en-US" sz="3200" dirty="0">
                <a:solidFill>
                  <a:srgbClr val="FDBB2D"/>
                </a:solidFill>
              </a:rPr>
              <a:t> </a:t>
            </a:r>
            <a:r>
              <a:rPr lang="uk-UA" sz="3200" dirty="0">
                <a:solidFill>
                  <a:srgbClr val="FDBB2D"/>
                </a:solidFill>
              </a:rPr>
              <a:t>в Україні</a:t>
            </a:r>
            <a:endParaRPr lang="en-US" sz="3200" dirty="0">
              <a:solidFill>
                <a:srgbClr val="FDBB2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04114" y="1918635"/>
            <a:ext cx="1411706" cy="167509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98817" y="1918635"/>
            <a:ext cx="8450955" cy="1672265"/>
          </a:xfrm>
          <a:prstGeom prst="roundRect">
            <a:avLst>
              <a:gd name="adj" fmla="val 50000"/>
            </a:avLst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04114" y="3790793"/>
            <a:ext cx="1411706" cy="125755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98818" y="3812082"/>
            <a:ext cx="8474434" cy="1180494"/>
          </a:xfrm>
          <a:prstGeom prst="roundRect">
            <a:avLst>
              <a:gd name="adj" fmla="val 50000"/>
            </a:avLst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3650" y="5213758"/>
            <a:ext cx="1411706" cy="1057665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8818" y="5192469"/>
            <a:ext cx="8450955" cy="1057665"/>
          </a:xfrm>
          <a:prstGeom prst="roundRect">
            <a:avLst>
              <a:gd name="adj" fmla="val 50000"/>
            </a:avLst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38163" lvl="0" defTabSz="1218987"/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Реалізація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буде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поетапн</a:t>
            </a:r>
            <a:r>
              <a:rPr lang="uk-UA" sz="1600" kern="0" dirty="0" err="1">
                <a:solidFill>
                  <a:prstClr val="white"/>
                </a:solidFill>
                <a:latin typeface="Calibri"/>
              </a:rPr>
              <a:t>ою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, з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повним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розгортанням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на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національному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рівні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усіх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елементів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до 2020 року</a:t>
            </a:r>
          </a:p>
          <a:p>
            <a:pPr marL="538163" lvl="0" defTabSz="1218987"/>
            <a:r>
              <a:rPr lang="uk-UA" sz="1600" kern="0" dirty="0">
                <a:solidFill>
                  <a:prstClr val="white"/>
                </a:solidFill>
                <a:latin typeface="Calibri"/>
              </a:rPr>
              <a:t>Під час підготовки проекту робилося припущення, що медична реформа не матиме жодного впливу на структуру проекту 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860" y="1974410"/>
            <a:ext cx="6965446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19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жовтня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Верховна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Рада України </a:t>
            </a:r>
            <a:r>
              <a:rPr lang="ru-RU" sz="1600" u="sng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схвалила</a:t>
            </a:r>
            <a:r>
              <a:rPr lang="ru-RU" sz="1600" u="sng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проект закону № 6327 "Про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державні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фінансові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гарантії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надання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медичних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послуг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лікарських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засобів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"</a:t>
            </a:r>
            <a:endParaRPr lang="en-GB" sz="16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  <a:p>
            <a:pPr defTabSz="1218987"/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Початок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цих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перетворень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закріплений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Законом України "Про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державні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фінансові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гарантії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охорони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здоров'я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"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від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19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жовтня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2017 року № 2168-VIII,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який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був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прийнятий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30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січня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2018 року.</a:t>
            </a:r>
            <a:endParaRPr lang="en-GB" sz="16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860" y="3871187"/>
            <a:ext cx="7134350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Елементи реформи знаходяться в рамках принципу , згідно якого , гроші повинні слідувати за пацієнтом для охоплення чітко визначеного набору базових медичних послуг, які надаються відповідно до міжнародних передових методів діагностики та лікування</a:t>
            </a:r>
            <a:endParaRPr lang="en-GB" sz="16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Нинішня ситуація </a:t>
            </a:r>
          </a:p>
        </p:txBody>
      </p:sp>
      <p:pic>
        <p:nvPicPr>
          <p:cNvPr id="4" name="Paveikslėlis 18">
            <a:extLst>
              <a:ext uri="{FF2B5EF4-FFF2-40B4-BE49-F238E27FC236}">
                <a16:creationId xmlns:a16="http://schemas.microsoft.com/office/drawing/2014/main" id="{2C1540A6-7117-4459-8874-899B553E18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7" y="1433406"/>
            <a:ext cx="3644152" cy="4875205"/>
          </a:xfrm>
          <a:prstGeom prst="rect">
            <a:avLst/>
          </a:prstGeom>
        </p:spPr>
      </p:pic>
      <p:pic>
        <p:nvPicPr>
          <p:cNvPr id="5" name="Paveikslėlis 19">
            <a:extLst>
              <a:ext uri="{FF2B5EF4-FFF2-40B4-BE49-F238E27FC236}">
                <a16:creationId xmlns:a16="http://schemas.microsoft.com/office/drawing/2014/main" id="{A07B6A8E-619D-4310-9F32-A7AE9D1129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14446" y="1433406"/>
            <a:ext cx="3594941" cy="4844302"/>
          </a:xfrm>
          <a:prstGeom prst="rect">
            <a:avLst/>
          </a:prstGeom>
        </p:spPr>
      </p:pic>
      <p:pic>
        <p:nvPicPr>
          <p:cNvPr id="6" name="Paveikslėlis 16">
            <a:extLst>
              <a:ext uri="{FF2B5EF4-FFF2-40B4-BE49-F238E27FC236}">
                <a16:creationId xmlns:a16="http://schemas.microsoft.com/office/drawing/2014/main" id="{DB1C446F-16A7-4590-AEDD-8C8B5AC4B6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2481" y="1468160"/>
            <a:ext cx="3201819" cy="48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8896350" cy="618198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Нинішня ситуація </a:t>
            </a:r>
          </a:p>
        </p:txBody>
      </p:sp>
      <p:pic>
        <p:nvPicPr>
          <p:cNvPr id="4" name="Paveikslėlis 6">
            <a:extLst>
              <a:ext uri="{FF2B5EF4-FFF2-40B4-BE49-F238E27FC236}">
                <a16:creationId xmlns:a16="http://schemas.microsoft.com/office/drawing/2014/main" id="{DE5BD4FF-CCC6-4F14-9EF1-AFDE270EC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1473" y="1157579"/>
            <a:ext cx="5759865" cy="3525516"/>
          </a:xfrm>
          <a:prstGeom prst="rect">
            <a:avLst/>
          </a:prstGeom>
        </p:spPr>
      </p:pic>
      <p:pic>
        <p:nvPicPr>
          <p:cNvPr id="5" name="Paveikslėlis 7">
            <a:extLst>
              <a:ext uri="{FF2B5EF4-FFF2-40B4-BE49-F238E27FC236}">
                <a16:creationId xmlns:a16="http://schemas.microsoft.com/office/drawing/2014/main" id="{D390AC39-B1AF-4C0C-8BCC-CDE117DB6E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21338" y="3187581"/>
            <a:ext cx="5714835" cy="34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1095</TotalTime>
  <Words>2177</Words>
  <Application>Microsoft Office PowerPoint</Application>
  <PresentationFormat>Широкий екран</PresentationFormat>
  <Paragraphs>609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Consolas</vt:lpstr>
      <vt:lpstr>Symbol</vt:lpstr>
      <vt:lpstr>Times New Roman</vt:lpstr>
      <vt:lpstr>Trebuchet MS</vt:lpstr>
      <vt:lpstr>Verdana</vt:lpstr>
      <vt:lpstr>Wingdings</vt:lpstr>
      <vt:lpstr>Office Theme</vt:lpstr>
      <vt:lpstr>Створення Центру  Малоінвазивної  Хірургії   по вул. Данилишиних, 62 у м. Трускавці</vt:lpstr>
      <vt:lpstr>Презентація PowerPoint</vt:lpstr>
      <vt:lpstr>Міський туризм у Трускавці</vt:lpstr>
      <vt:lpstr>Трускавецька міська лікарня </vt:lpstr>
      <vt:lpstr>Трускавецька міська лікарня </vt:lpstr>
      <vt:lpstr>Основні факти в секторі охорони здоров'я України</vt:lpstr>
      <vt:lpstr>Реформа сфери охорони здоров’я в Україні</vt:lpstr>
      <vt:lpstr>Нинішня ситуація </vt:lpstr>
      <vt:lpstr>Нинішня ситуація </vt:lpstr>
      <vt:lpstr>Мета та завдання Проекту</vt:lpstr>
      <vt:lpstr>Цільові групи</vt:lpstr>
      <vt:lpstr>Визначення можливих видів діяльності в рамках Проекту</vt:lpstr>
      <vt:lpstr>Правова модель</vt:lpstr>
      <vt:lpstr>Правова структура Проекту </vt:lpstr>
      <vt:lpstr>Міжнародна практика </vt:lpstr>
      <vt:lpstr>1-ша Альтернатива</vt:lpstr>
      <vt:lpstr>Хірургічне приміщення на 2 ому поверсі</vt:lpstr>
      <vt:lpstr>2-га альтернатива</vt:lpstr>
      <vt:lpstr>Обсяг інвестицій</vt:lpstr>
      <vt:lpstr>Доходи та витрати (щомісяця)</vt:lpstr>
      <vt:lpstr>Фінансові результати</vt:lpstr>
      <vt:lpstr>Економічні показники проекту </vt:lpstr>
      <vt:lpstr>Ризики</vt:lpstr>
      <vt:lpstr>Показник ризику</vt:lpstr>
      <vt:lpstr>Розподіл ризиків</vt:lpstr>
      <vt:lpstr>Матриця розподілу ризиків</vt:lpstr>
      <vt:lpstr>Результати аналізу чутливості проекту</vt:lpstr>
      <vt:lpstr>Результати вірогідності Проекту*</vt:lpstr>
      <vt:lpstr>Аналіз сценарію Проекту </vt:lpstr>
      <vt:lpstr>ДПП та Державні Закупівлі (PSC)</vt:lpstr>
      <vt:lpstr>Вигоди проекту</vt:lpstr>
      <vt:lpstr>Часові рамки Проекту 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Fedyuk Vasyl</cp:lastModifiedBy>
  <cp:revision>261</cp:revision>
  <dcterms:created xsi:type="dcterms:W3CDTF">2017-10-11T11:50:21Z</dcterms:created>
  <dcterms:modified xsi:type="dcterms:W3CDTF">2018-10-17T09:05:29Z</dcterms:modified>
</cp:coreProperties>
</file>