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8" r:id="rId3"/>
    <p:sldId id="269" r:id="rId4"/>
    <p:sldId id="270" r:id="rId5"/>
    <p:sldId id="271" r:id="rId6"/>
    <p:sldId id="27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7E0C"/>
    <a:srgbClr val="0C5808"/>
    <a:srgbClr val="04AC18"/>
    <a:srgbClr val="05C71C"/>
    <a:srgbClr val="0FF92B"/>
    <a:srgbClr val="0B7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4.xml.rels><?xml version="1.0" encoding="UTF-8" standalone="yes" ?><Relationships xmlns="http://schemas.openxmlformats.org/package/2006/relationships"><Relationship Id="rId3" Target="../media/image10.jpeg" Type="http://schemas.openxmlformats.org/officeDocument/2006/relationships/image"/><Relationship Id="rId2" Target="../media/image9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5.xml.rels><?xml version="1.0" encoding="UTF-8" standalone="yes" ?><Relationships xmlns="http://schemas.openxmlformats.org/package/2006/relationships"><Relationship Id="rId3" Target="../media/image12.jpeg" Type="http://schemas.openxmlformats.org/officeDocument/2006/relationships/image"/><Relationship Id="rId2" Target="../media/image1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6.xml.rels><?xml version="1.0" encoding="UTF-8" standalone="yes" ?><Relationships xmlns="http://schemas.openxmlformats.org/package/2006/relationships"><Relationship Id="rId3" Target="../media/image13.jpe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18" y="3140968"/>
            <a:ext cx="8229600" cy="3240360"/>
          </a:xfrm>
        </p:spPr>
        <p:txBody>
          <a:bodyPr>
            <a:normAutofit fontScale="90000"/>
          </a:bodyPr>
          <a:lstStyle/>
          <a:p>
            <a:r>
              <a:rPr lang="uk-UA" sz="3200" dirty="0" smtClean="0">
                <a:solidFill>
                  <a:srgbClr val="117E0C"/>
                </a:solidFill>
              </a:rPr>
              <a:t>ПРОЕКТ СЕКТОРАЛЬНОЇ ПІДТРИМКИ</a:t>
            </a:r>
            <a:r>
              <a:rPr lang="en-US" sz="3200" dirty="0" smtClean="0">
                <a:solidFill>
                  <a:srgbClr val="117E0C"/>
                </a:solidFill>
              </a:rPr>
              <a:t>:</a:t>
            </a:r>
            <a:r>
              <a:rPr lang="uk-UA" sz="3200" dirty="0" smtClean="0">
                <a:solidFill>
                  <a:srgbClr val="117E0C"/>
                </a:solidFill>
              </a:rPr>
              <a:t/>
            </a:r>
            <a:br>
              <a:rPr lang="uk-UA" sz="3200" dirty="0" smtClean="0">
                <a:solidFill>
                  <a:srgbClr val="117E0C"/>
                </a:solidFill>
              </a:rPr>
            </a:br>
            <a:r>
              <a:rPr lang="uk-UA" sz="3200" dirty="0">
                <a:solidFill>
                  <a:srgbClr val="117E0C"/>
                </a:solidFill>
              </a:rPr>
              <a:t/>
            </a:r>
            <a:br>
              <a:rPr lang="uk-UA" sz="3200" dirty="0">
                <a:solidFill>
                  <a:srgbClr val="117E0C"/>
                </a:solidFill>
              </a:rPr>
            </a:br>
            <a:r>
              <a:rPr lang="uk-UA" sz="3200" dirty="0" smtClean="0">
                <a:solidFill>
                  <a:srgbClr val="117E0C"/>
                </a:solidFill>
              </a:rPr>
              <a:t> </a:t>
            </a:r>
            <a:r>
              <a:rPr lang="uk-UA" sz="3600" dirty="0" smtClean="0">
                <a:solidFill>
                  <a:srgbClr val="117E0C"/>
                </a:solidFill>
              </a:rPr>
              <a:t>РОЗВИТОК СІЛЬСЬКОГО ПІДПРИЄМНИЦТВА ТА ІНФРАСТРУКТУРИ АГРОТУРИСТИЧНОГО КЛАСТЕРА </a:t>
            </a:r>
            <a:r>
              <a:rPr lang="ru-RU" sz="3600" b="1" dirty="0" smtClean="0">
                <a:solidFill>
                  <a:srgbClr val="117E0C"/>
                </a:solidFill>
              </a:rPr>
              <a:t>“ГОРБОГОРИ”</a:t>
            </a:r>
            <a:endParaRPr lang="uk-UA" sz="3600" b="1" dirty="0">
              <a:solidFill>
                <a:srgbClr val="117E0C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58"/>
            <a:ext cx="4892980" cy="2979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C:\Users\KucherenkoOV\AppData\Local\Microsoft\Windows\INetCache\Content.Outlook\7RA3MX8O\LOGO (3)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6632"/>
            <a:ext cx="1656183" cy="9361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4246805"/>
      </p:ext>
    </p:extLst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G_3855.jpeg" id="5" name="Рисунок 4"/>
          <p:cNvPicPr>
            <a:picLocks noChangeAspect="1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10" y="1196752"/>
            <a:ext cx="2376263" cy="1676677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89" y="4797152"/>
            <a:ext cx="2399383" cy="1867261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2653869" y="2348880"/>
            <a:ext cx="6392793" cy="34163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b="1" dirty="0" kern="0" lang="uk-UA" smtClean="0" sz="1600">
                <a:solidFill>
                  <a:prstClr val="black"/>
                </a:solidFill>
                <a:latin charset="0" pitchFamily="34" typeface="Century Gothic"/>
                <a:ea typeface="Merriweather"/>
                <a:cs charset="0" pitchFamily="34" typeface="Tahoma"/>
                <a:sym typeface="Merriweather"/>
              </a:rPr>
              <a:t>ПРОЕКТОМ ПЕРЕДБАЧАЄТЬСЯ</a:t>
            </a:r>
          </a:p>
          <a:p>
            <a:pPr algn="ctr"/>
            <a:endParaRPr b="1" dirty="0" kern="0" lang="uk-UA" smtClean="0" sz="1600">
              <a:solidFill>
                <a:prstClr val="black"/>
              </a:solidFill>
              <a:latin charset="0" pitchFamily="34" typeface="Century Gothic"/>
              <a:ea typeface="Merriweather"/>
              <a:cs charset="0" pitchFamily="34" typeface="Tahoma"/>
              <a:sym typeface="Merriweather"/>
            </a:endParaRPr>
          </a:p>
          <a:p>
            <a:pPr indent="-285750" marL="285750">
              <a:buFont charset="2" pitchFamily="2" typeface="Wingdings"/>
              <a:buChar char="q"/>
            </a:pPr>
            <a:r>
              <a:rPr b="1" dirty="0" kern="0" lang="uk-UA" smtClean="0" sz="1600">
                <a:solidFill>
                  <a:prstClr val="black"/>
                </a:solidFill>
                <a:latin charset="0" pitchFamily="34" typeface="Century Gothic"/>
                <a:ea typeface="Merriweather"/>
                <a:cs charset="0" pitchFamily="34" typeface="Tahoma"/>
                <a:sym typeface="Merriweather"/>
              </a:rPr>
              <a:t>Розвиток виробництва сільськогосподарської продукції з доданою вартістю</a:t>
            </a:r>
          </a:p>
          <a:p>
            <a:endParaRPr b="1" dirty="0" kern="0" lang="uk-UA" smtClean="0" sz="1000">
              <a:solidFill>
                <a:prstClr val="black"/>
              </a:solidFill>
              <a:latin charset="0" pitchFamily="34" typeface="Century Gothic"/>
              <a:ea typeface="Merriweather"/>
              <a:cs charset="0" pitchFamily="34" typeface="Tahoma"/>
              <a:sym typeface="Merriweather"/>
            </a:endParaRPr>
          </a:p>
          <a:p>
            <a:pPr indent="-285750" marL="285750">
              <a:buFont charset="2" pitchFamily="2" typeface="Wingdings"/>
              <a:buChar char="q"/>
            </a:pPr>
            <a:r>
              <a:rPr b="1" dirty="0" kern="0" lang="uk-UA" smtClean="0" sz="1600">
                <a:solidFill>
                  <a:prstClr val="black"/>
                </a:solidFill>
                <a:latin charset="0" pitchFamily="34" typeface="Century Gothic"/>
                <a:ea typeface="Merriweather"/>
                <a:cs charset="0" pitchFamily="34" typeface="Tahoma"/>
                <a:sym typeface="Merriweather"/>
              </a:rPr>
              <a:t>Розвиток сільськогосподарського </a:t>
            </a:r>
            <a:r>
              <a:rPr b="1" dirty="0" err="1" kern="0" lang="uk-UA" smtClean="0" sz="1600">
                <a:solidFill>
                  <a:prstClr val="black"/>
                </a:solidFill>
                <a:latin charset="0" pitchFamily="34" typeface="Century Gothic"/>
                <a:ea typeface="Merriweather"/>
                <a:cs charset="0" pitchFamily="34" typeface="Tahoma"/>
                <a:sym typeface="Merriweather"/>
              </a:rPr>
              <a:t>агротуризм</a:t>
            </a:r>
            <a:r>
              <a:rPr b="1" dirty="0" err="1" kern="0" lang="uk-UA" sz="1600">
                <a:solidFill>
                  <a:prstClr val="black"/>
                </a:solidFill>
                <a:latin charset="0" pitchFamily="34" typeface="Century Gothic"/>
                <a:ea typeface="Merriweather"/>
                <a:cs charset="0" pitchFamily="34" typeface="Tahoma"/>
                <a:sym typeface="Merriweather"/>
              </a:rPr>
              <a:t>у</a:t>
            </a:r>
            <a:endParaRPr b="1" dirty="0" kern="0" lang="uk-UA" smtClean="0" sz="1600">
              <a:solidFill>
                <a:prstClr val="black"/>
              </a:solidFill>
              <a:latin charset="0" pitchFamily="34" typeface="Century Gothic"/>
              <a:ea typeface="Merriweather"/>
              <a:cs charset="0" pitchFamily="34" typeface="Tahoma"/>
              <a:sym typeface="Merriweather"/>
            </a:endParaRPr>
          </a:p>
          <a:p>
            <a:endParaRPr b="1" dirty="0" kern="0" lang="uk-UA" smtClean="0" sz="1000">
              <a:solidFill>
                <a:prstClr val="black"/>
              </a:solidFill>
              <a:latin charset="0" pitchFamily="34" typeface="Century Gothic"/>
              <a:ea typeface="Merriweather"/>
              <a:cs charset="0" pitchFamily="34" typeface="Tahoma"/>
              <a:sym typeface="Merriweather"/>
            </a:endParaRPr>
          </a:p>
          <a:p>
            <a:pPr indent="-285750" marL="285750">
              <a:buFont charset="2" pitchFamily="2" typeface="Wingdings"/>
              <a:buChar char="q"/>
            </a:pPr>
            <a:r>
              <a:rPr b="1" dirty="0" kern="0" lang="uk-UA" sz="1600">
                <a:solidFill>
                  <a:prstClr val="black"/>
                </a:solidFill>
                <a:latin charset="0" pitchFamily="34" typeface="Century Gothic"/>
                <a:ea typeface="Merriweather"/>
                <a:cs charset="0" pitchFamily="34" typeface="Tahoma"/>
                <a:sym typeface="Merriweather"/>
              </a:rPr>
              <a:t>Розвиток </a:t>
            </a:r>
            <a:r>
              <a:rPr b="1" dirty="0" kern="0" lang="uk-UA" smtClean="0" sz="1600">
                <a:solidFill>
                  <a:prstClr val="black"/>
                </a:solidFill>
                <a:latin charset="0" pitchFamily="34" typeface="Century Gothic"/>
                <a:ea typeface="Merriweather"/>
                <a:cs charset="0" pitchFamily="34" typeface="Tahoma"/>
                <a:sym typeface="Merriweather"/>
              </a:rPr>
              <a:t>тваринництва, овочівництва, </a:t>
            </a:r>
            <a:r>
              <a:rPr b="1" dirty="0" err="1" kern="0" lang="uk-UA" smtClean="0" sz="1600">
                <a:solidFill>
                  <a:prstClr val="black"/>
                </a:solidFill>
                <a:latin charset="0" pitchFamily="34" typeface="Century Gothic"/>
                <a:ea typeface="Merriweather"/>
                <a:cs charset="0" pitchFamily="34" typeface="Tahoma"/>
                <a:sym typeface="Merriweather"/>
              </a:rPr>
              <a:t>ягідівництва</a:t>
            </a:r>
            <a:r>
              <a:rPr b="1" dirty="0" kern="0" lang="uk-UA" smtClean="0" sz="1600">
                <a:solidFill>
                  <a:prstClr val="black"/>
                </a:solidFill>
                <a:latin charset="0" pitchFamily="34" typeface="Century Gothic"/>
                <a:ea typeface="Merriweather"/>
                <a:cs charset="0" pitchFamily="34" typeface="Tahoma"/>
                <a:sym typeface="Merriweather"/>
              </a:rPr>
              <a:t>, рибництва</a:t>
            </a:r>
          </a:p>
          <a:p>
            <a:endParaRPr b="1" dirty="0" kern="0" lang="uk-UA" smtClean="0" sz="1000">
              <a:solidFill>
                <a:prstClr val="black"/>
              </a:solidFill>
              <a:latin charset="0" pitchFamily="34" typeface="Century Gothic"/>
              <a:ea typeface="Merriweather"/>
              <a:cs charset="0" pitchFamily="34" typeface="Tahoma"/>
              <a:sym typeface="Merriweather"/>
            </a:endParaRPr>
          </a:p>
          <a:p>
            <a:pPr indent="-285750" marL="285750">
              <a:buFont charset="2" pitchFamily="2" typeface="Wingdings"/>
              <a:buChar char="q"/>
            </a:pPr>
            <a:r>
              <a:rPr b="1" dirty="0" kern="0" lang="uk-UA" smtClean="0" sz="1600">
                <a:solidFill>
                  <a:prstClr val="black"/>
                </a:solidFill>
                <a:latin charset="0" pitchFamily="34" typeface="Century Gothic"/>
                <a:ea typeface="Merriweather"/>
                <a:cs charset="0" pitchFamily="34" typeface="Tahoma"/>
                <a:sym typeface="Merriweather"/>
              </a:rPr>
              <a:t>Відкриття фермерського магазину</a:t>
            </a:r>
          </a:p>
          <a:p>
            <a:endParaRPr b="1" dirty="0" kern="0" lang="uk-UA" smtClean="0" sz="1000">
              <a:solidFill>
                <a:prstClr val="black"/>
              </a:solidFill>
              <a:latin charset="0" pitchFamily="34" typeface="Century Gothic"/>
              <a:ea typeface="Merriweather"/>
              <a:cs charset="0" pitchFamily="34" typeface="Tahoma"/>
              <a:sym typeface="Merriweather"/>
            </a:endParaRPr>
          </a:p>
          <a:p>
            <a:pPr indent="-285750" marL="285750">
              <a:buFont charset="2" pitchFamily="2" typeface="Wingdings"/>
              <a:buChar char="q"/>
            </a:pPr>
            <a:r>
              <a:rPr b="1" dirty="0" kern="0" lang="uk-UA" smtClean="0" sz="1600">
                <a:solidFill>
                  <a:prstClr val="black"/>
                </a:solidFill>
                <a:latin charset="0" pitchFamily="34" typeface="Century Gothic"/>
                <a:ea typeface="Merriweather"/>
                <a:cs charset="0" pitchFamily="34" typeface="Tahoma"/>
                <a:sym typeface="Merriweather"/>
              </a:rPr>
              <a:t>Розвиток супутніх послуг</a:t>
            </a:r>
          </a:p>
          <a:p>
            <a:pPr indent="-285750" marL="285750">
              <a:buFont charset="2" pitchFamily="2" typeface="Wingdings"/>
              <a:buChar char="q"/>
            </a:pPr>
            <a:endParaRPr b="1" dirty="0" kern="0" lang="uk-UA" sz="1600">
              <a:solidFill>
                <a:prstClr val="black"/>
              </a:solidFill>
              <a:latin charset="0" pitchFamily="34" typeface="Century Gothic"/>
              <a:ea typeface="Merriweather"/>
              <a:cs charset="0" pitchFamily="34" typeface="Tahoma"/>
              <a:sym typeface="Merriweather"/>
            </a:endParaRPr>
          </a:p>
          <a:p>
            <a:pPr indent="-285750" marL="285750">
              <a:buFont charset="2" pitchFamily="2" typeface="Wingdings"/>
              <a:buChar char="q"/>
            </a:pPr>
            <a:r>
              <a:rPr b="1" dirty="0" kern="0" lang="uk-UA" smtClean="0" sz="1600">
                <a:solidFill>
                  <a:prstClr val="black"/>
                </a:solidFill>
                <a:latin charset="0" pitchFamily="34" typeface="Century Gothic"/>
                <a:ea typeface="Merriweather"/>
                <a:cs charset="0" pitchFamily="34" typeface="Tahoma"/>
                <a:sym typeface="Merriweather"/>
              </a:rPr>
              <a:t>Створення 70 робочих місць</a:t>
            </a:r>
            <a:endParaRPr b="1" dirty="0" kern="0" lang="uk-UA" sz="1600">
              <a:solidFill>
                <a:prstClr val="black"/>
              </a:solidFill>
              <a:latin charset="0" pitchFamily="34" typeface="Century Gothic"/>
              <a:ea typeface="Merriweather"/>
              <a:cs charset="0" pitchFamily="34" typeface="Tahoma"/>
              <a:sym typeface="Merriweather"/>
            </a:endParaRPr>
          </a:p>
        </p:txBody>
      </p:sp>
      <p:pic>
        <p:nvPicPr>
          <p:cNvPr descr="IMG_3823.jpeg" id="9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"/>
          <a:stretch>
            <a:fillRect/>
          </a:stretch>
        </p:blipFill>
        <p:spPr bwMode="auto">
          <a:xfrm>
            <a:off x="142779" y="2924944"/>
            <a:ext cx="2399094" cy="1800483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кутник 10"/>
          <p:cNvSpPr/>
          <p:nvPr/>
        </p:nvSpPr>
        <p:spPr>
          <a:xfrm>
            <a:off x="4316603" y="6089568"/>
            <a:ext cx="3999813" cy="707886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pPr algn="r"/>
            <a:r>
              <a:rPr b="1" dirty="0" lang="ru-RU" sz="2400">
                <a:solidFill>
                  <a:prstClr val="black"/>
                </a:solidFill>
                <a:latin charset="0" pitchFamily="34" typeface="Century Gothic"/>
                <a:sym typeface="Arial"/>
              </a:rPr>
              <a:t>27,6 млн </a:t>
            </a:r>
            <a:r>
              <a:rPr b="1" dirty="0" err="1" lang="ru-RU" smtClean="0" sz="2400">
                <a:solidFill>
                  <a:prstClr val="black"/>
                </a:solidFill>
                <a:latin charset="0" pitchFamily="34" typeface="Century Gothic"/>
                <a:sym typeface="Arial"/>
              </a:rPr>
              <a:t>грн</a:t>
            </a:r>
            <a:endParaRPr b="1" dirty="0" lang="ru-RU" smtClean="0" sz="2400">
              <a:solidFill>
                <a:prstClr val="black"/>
              </a:solidFill>
              <a:latin charset="0" pitchFamily="34" typeface="Century Gothic"/>
              <a:sym typeface="Arial"/>
            </a:endParaRPr>
          </a:p>
          <a:p>
            <a:pPr algn="r"/>
            <a:r>
              <a:rPr b="1" dirty="0" lang="ru-RU" smtClean="0" sz="1600">
                <a:solidFill>
                  <a:prstClr val="black"/>
                </a:solidFill>
                <a:latin charset="0" pitchFamily="34" typeface="Century Gothic"/>
                <a:sym typeface="Arial"/>
              </a:rPr>
              <a:t>в </a:t>
            </a:r>
            <a:r>
              <a:rPr b="1" dirty="0" err="1" lang="ru-RU" smtClean="0" sz="1600">
                <a:solidFill>
                  <a:prstClr val="black"/>
                </a:solidFill>
                <a:latin charset="0" pitchFamily="34" typeface="Century Gothic"/>
                <a:sym typeface="Arial"/>
              </a:rPr>
              <a:t>т.ч</a:t>
            </a:r>
            <a:r>
              <a:rPr b="1" dirty="0" lang="ru-RU" smtClean="0" sz="1600">
                <a:solidFill>
                  <a:prstClr val="black"/>
                </a:solidFill>
                <a:latin charset="0" pitchFamily="34" typeface="Century Gothic"/>
                <a:sym typeface="Arial"/>
              </a:rPr>
              <a:t>. </a:t>
            </a:r>
            <a:r>
              <a:rPr b="1" dirty="0" err="1" lang="ru-RU" smtClean="0" sz="1600">
                <a:solidFill>
                  <a:prstClr val="black"/>
                </a:solidFill>
                <a:latin charset="0" pitchFamily="34" typeface="Century Gothic"/>
                <a:sym typeface="Arial"/>
              </a:rPr>
              <a:t>співфінансування</a:t>
            </a:r>
            <a:r>
              <a:rPr b="1" dirty="0" lang="ru-RU" smtClean="0" sz="1600">
                <a:solidFill>
                  <a:prstClr val="black"/>
                </a:solidFill>
                <a:latin charset="0" pitchFamily="34" typeface="Century Gothic"/>
                <a:sym typeface="Arial"/>
              </a:rPr>
              <a:t> 2,7 млн. </a:t>
            </a:r>
            <a:r>
              <a:rPr b="1" dirty="0" err="1" lang="ru-RU" smtClean="0" sz="1600">
                <a:solidFill>
                  <a:prstClr val="black"/>
                </a:solidFill>
                <a:latin charset="0" pitchFamily="34" typeface="Century Gothic"/>
                <a:sym typeface="Arial"/>
              </a:rPr>
              <a:t>грн</a:t>
            </a:r>
            <a:r>
              <a:rPr b="1" dirty="0" lang="ru-RU" smtClean="0" sz="1600">
                <a:solidFill>
                  <a:prstClr val="black"/>
                </a:solidFill>
                <a:latin charset="0" pitchFamily="34" typeface="Century Gothic"/>
                <a:sym typeface="Arial"/>
              </a:rPr>
              <a:t> </a:t>
            </a:r>
            <a:endParaRPr b="1" dirty="0" lang="ru-RU" sz="1600">
              <a:solidFill>
                <a:prstClr val="black"/>
              </a:solidFill>
              <a:latin charset="0" pitchFamily="34" typeface="Century Gothic"/>
              <a:sym typeface="Arial"/>
            </a:endParaRPr>
          </a:p>
        </p:txBody>
      </p:sp>
      <p:pic>
        <p:nvPicPr>
          <p:cNvPr descr="ÐÐ¾Ð²âÑÐ·Ð°Ð½Ðµ Ð·Ð¾Ð±ÑÐ°Ð¶ÐµÐ½Ð½Ñ" id="12" name="Picture 13"/>
          <p:cNvPicPr>
            <a:picLocks noChangeArrowheads="1"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6131387"/>
            <a:ext cx="681989" cy="681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0" y="188640"/>
            <a:ext cx="9144000" cy="914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r>
              <a:rPr b="1" dirty="0" lang="uk-UA" sz="36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ЗАГАЛЬНІ</a:t>
            </a:r>
            <a:r>
              <a:rPr dirty="0" lang="uk-UA" smtClean="0" sz="2800"/>
              <a:t> </a:t>
            </a:r>
            <a:r>
              <a:rPr b="1" dirty="0" lang="uk-UA" sz="36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ВІДОМОСТІ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605612" y="1196752"/>
            <a:ext cx="6430884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b="1" dirty="0" lang="uk-UA" smtClean="0"/>
              <a:t>АГРОТУРИСТИЧНИЙ КЛАСТЕР «ГОРБОГОРИ»</a:t>
            </a:r>
          </a:p>
          <a:p>
            <a:pPr algn="ctr"/>
            <a:r>
              <a:rPr dirty="0" lang="uk-UA" smtClean="0"/>
              <a:t>створений </a:t>
            </a:r>
            <a:r>
              <a:rPr dirty="0" lang="uk-UA"/>
              <a:t>за </a:t>
            </a:r>
            <a:r>
              <a:rPr b="1" dirty="0" lang="uk-UA" smtClean="0"/>
              <a:t>ініціативи місцевих фермерів, в тому числі учасників АТО </a:t>
            </a:r>
            <a:r>
              <a:rPr dirty="0" lang="uk-UA" smtClean="0"/>
              <a:t>і об’єднує </a:t>
            </a:r>
            <a:r>
              <a:rPr dirty="0" lang="uk-UA"/>
              <a:t>території 3-х селищних </a:t>
            </a:r>
            <a:r>
              <a:rPr dirty="0" lang="uk-UA" smtClean="0"/>
              <a:t>рад</a:t>
            </a:r>
            <a:endParaRPr dirty="0" lang="uk-UA"/>
          </a:p>
        </p:txBody>
      </p:sp>
    </p:spTree>
    <p:extLst>
      <p:ext uri="{BB962C8B-B14F-4D97-AF65-F5344CB8AC3E}">
        <p14:creationId xmlns:p14="http://schemas.microsoft.com/office/powerpoint/2010/main" val="2776288526"/>
      </p:ext>
    </p:extLst>
  </p:cSld>
  <p:clrMapOvr>
    <a:masterClrMapping/>
  </p:clrMapOvr>
  <p:transition advClick="0" advTm="8000"/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188640"/>
            <a:ext cx="9144000" cy="914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r>
              <a:rPr b="1" dirty="0" lang="ru-RU" smtClean="0" sz="24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ЦІЛЬ 1</a:t>
            </a:r>
            <a:r>
              <a:rPr b="1" dirty="0" lang="ru-RU" sz="24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. </a:t>
            </a:r>
            <a:r>
              <a:rPr b="1" dirty="0" err="1" lang="ru-RU" sz="24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Зростання</a:t>
            </a:r>
            <a:r>
              <a:rPr b="1" dirty="0" lang="ru-RU" sz="24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</a:t>
            </a:r>
            <a:r>
              <a:rPr b="1" dirty="0" err="1" lang="ru-RU" sz="24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обсягів</a:t>
            </a:r>
            <a:r>
              <a:rPr b="1" dirty="0" lang="ru-RU" sz="24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</a:t>
            </a:r>
            <a:r>
              <a:rPr b="1" dirty="0" err="1" lang="ru-RU" sz="24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збуту</a:t>
            </a:r>
            <a:r>
              <a:rPr b="1" dirty="0" lang="ru-RU" sz="24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</a:t>
            </a:r>
            <a:r>
              <a:rPr b="1" dirty="0" err="1" lang="ru-RU" sz="24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сільськогосподарської</a:t>
            </a:r>
            <a:r>
              <a:rPr b="1" dirty="0" lang="ru-RU" sz="24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</a:t>
            </a:r>
            <a:r>
              <a:rPr b="1" dirty="0" err="1" lang="ru-RU" sz="24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продукції</a:t>
            </a:r>
            <a:r>
              <a:rPr b="1" dirty="0" lang="ru-RU" sz="24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, </a:t>
            </a:r>
            <a:r>
              <a:rPr b="1" dirty="0" err="1" lang="ru-RU" sz="24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виробленої</a:t>
            </a:r>
            <a:r>
              <a:rPr b="1" dirty="0" lang="ru-RU" sz="24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</a:t>
            </a:r>
            <a:r>
              <a:rPr b="1" dirty="0" err="1" lang="ru-RU" sz="24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учасниками</a:t>
            </a:r>
            <a:r>
              <a:rPr b="1" dirty="0" lang="ru-RU" sz="24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кластера</a:t>
            </a:r>
            <a:endParaRPr b="1" dirty="0" lang="uk-UA" sz="2400">
              <a:solidFill>
                <a:schemeClr val="bg1"/>
              </a:solidFill>
              <a:latin charset="0" pitchFamily="34" typeface="Century Gothic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268760"/>
            <a:ext cx="4572000" cy="4093428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-285750" marL="285750">
              <a:buFont charset="0" pitchFamily="34" typeface="Arial"/>
              <a:buChar char="•"/>
            </a:pPr>
            <a:r>
              <a:rPr dirty="0" lang="uk-UA" smtClean="0" sz="2000">
                <a:solidFill>
                  <a:schemeClr val="dk1"/>
                </a:solidFill>
              </a:rPr>
              <a:t>створення системи </a:t>
            </a:r>
            <a:r>
              <a:rPr dirty="0" lang="uk-UA" sz="2000">
                <a:solidFill>
                  <a:schemeClr val="dk1"/>
                </a:solidFill>
              </a:rPr>
              <a:t>логістики сільськогосподарської та ремісницької продукції, виробленої учасниками </a:t>
            </a:r>
            <a:r>
              <a:rPr dirty="0" lang="uk-UA" smtClean="0" sz="2000">
                <a:solidFill>
                  <a:schemeClr val="dk1"/>
                </a:solidFill>
              </a:rPr>
              <a:t>кластера</a:t>
            </a:r>
          </a:p>
          <a:p>
            <a:pPr indent="-285750" marL="285750">
              <a:buFont charset="0" pitchFamily="34" typeface="Arial"/>
              <a:buChar char="•"/>
            </a:pPr>
            <a:endParaRPr dirty="0" lang="uk-UA" sz="2000">
              <a:solidFill>
                <a:schemeClr val="dk1"/>
              </a:solidFill>
            </a:endParaRPr>
          </a:p>
          <a:p>
            <a:pPr indent="-285750" marL="285750">
              <a:buFont charset="0" pitchFamily="34" typeface="Arial"/>
              <a:buChar char="•"/>
            </a:pPr>
            <a:r>
              <a:rPr dirty="0" lang="uk-UA" smtClean="0" sz="2000">
                <a:solidFill>
                  <a:schemeClr val="dk1"/>
                </a:solidFill>
              </a:rPr>
              <a:t>фермерська кав’ярня</a:t>
            </a:r>
            <a:r>
              <a:rPr dirty="0" lang="uk-UA" sz="2000">
                <a:solidFill>
                  <a:schemeClr val="dk1"/>
                </a:solidFill>
              </a:rPr>
              <a:t>, крамниця продукції місцевих фермерів та туристично-інформаційний центр </a:t>
            </a:r>
            <a:r>
              <a:rPr dirty="0" lang="uk-UA" smtClean="0" sz="2000">
                <a:solidFill>
                  <a:schemeClr val="dk1"/>
                </a:solidFill>
              </a:rPr>
              <a:t>кластера</a:t>
            </a:r>
          </a:p>
          <a:p>
            <a:pPr indent="-285750" marL="285750">
              <a:buFont charset="0" pitchFamily="34" typeface="Arial"/>
              <a:buChar char="•"/>
            </a:pPr>
            <a:endParaRPr dirty="0" lang="uk-UA" sz="2000">
              <a:solidFill>
                <a:schemeClr val="dk1"/>
              </a:solidFill>
            </a:endParaRPr>
          </a:p>
          <a:p>
            <a:pPr indent="-285750" marL="285750">
              <a:buFont charset="0" pitchFamily="34" typeface="Arial"/>
              <a:buChar char="•"/>
            </a:pPr>
            <a:r>
              <a:rPr dirty="0" err="1" lang="uk-UA" smtClean="0" sz="2000">
                <a:solidFill>
                  <a:schemeClr val="dk1"/>
                </a:solidFill>
              </a:rPr>
              <a:t>інтернет-магазин</a:t>
            </a:r>
            <a:r>
              <a:rPr dirty="0" lang="uk-UA" smtClean="0" sz="2000">
                <a:solidFill>
                  <a:schemeClr val="dk1"/>
                </a:solidFill>
              </a:rPr>
              <a:t> </a:t>
            </a:r>
            <a:r>
              <a:rPr dirty="0" lang="uk-UA" sz="2000">
                <a:solidFill>
                  <a:schemeClr val="dk1"/>
                </a:solidFill>
              </a:rPr>
              <a:t>фермерської продукції при </a:t>
            </a:r>
            <a:r>
              <a:rPr dirty="0" err="1" lang="uk-UA" sz="2000">
                <a:solidFill>
                  <a:schemeClr val="dk1"/>
                </a:solidFill>
              </a:rPr>
              <a:t>інтернет-порталі</a:t>
            </a:r>
            <a:r>
              <a:rPr dirty="0" lang="uk-UA" sz="2000">
                <a:solidFill>
                  <a:schemeClr val="dk1"/>
                </a:solidFill>
              </a:rPr>
              <a:t> кластера «</a:t>
            </a:r>
            <a:r>
              <a:rPr dirty="0" err="1" lang="uk-UA" sz="2000">
                <a:solidFill>
                  <a:schemeClr val="dk1"/>
                </a:solidFill>
              </a:rPr>
              <a:t>ГорбоГори</a:t>
            </a:r>
            <a:r>
              <a:rPr dirty="0" lang="uk-UA" smtClean="0" sz="2000">
                <a:solidFill>
                  <a:schemeClr val="dk1"/>
                </a:solidFill>
              </a:rPr>
              <a:t>»</a:t>
            </a:r>
            <a:endParaRPr dirty="0" lang="uk-UA" sz="2000">
              <a:solidFill>
                <a:schemeClr val="dk1"/>
              </a:solidFill>
            </a:endParaRPr>
          </a:p>
        </p:txBody>
      </p:sp>
      <p:pic>
        <p:nvPicPr>
          <p:cNvPr id="1026" name="Picture 2"/>
          <p:cNvPicPr>
            <a:picLocks noChangeArrowheads="1" noChangeAspect="1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583" y="1268760"/>
            <a:ext cx="3906587" cy="2609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rrowheads="1"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902583" y="4005064"/>
            <a:ext cx="3906587" cy="251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1158908"/>
      </p:ext>
    </p:extLst>
  </p:cSld>
  <p:clrMapOvr>
    <a:masterClrMapping/>
  </p:clrMapOvr>
  <p:transition advClick="0" advTm="8000"/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188640"/>
            <a:ext cx="9144000" cy="914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r>
              <a:rPr b="1" dirty="0" lang="ru-RU" smtClean="0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ЦІЛЬ 2. </a:t>
            </a:r>
            <a:r>
              <a:rPr b="1" dirty="0" err="1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Зростання</a:t>
            </a:r>
            <a:r>
              <a:rPr b="1" dirty="0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</a:t>
            </a:r>
            <a:r>
              <a:rPr b="1" dirty="0" err="1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площ</a:t>
            </a:r>
            <a:r>
              <a:rPr b="1" dirty="0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</a:t>
            </a:r>
            <a:r>
              <a:rPr b="1" dirty="0" err="1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земельсільськогосподарського</a:t>
            </a:r>
            <a:r>
              <a:rPr b="1" dirty="0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та </a:t>
            </a:r>
            <a:r>
              <a:rPr b="1" dirty="0" err="1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рекреаційного</a:t>
            </a:r>
            <a:r>
              <a:rPr b="1" dirty="0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</a:t>
            </a:r>
            <a:r>
              <a:rPr b="1" dirty="0" err="1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призначення</a:t>
            </a:r>
            <a:r>
              <a:rPr b="1" dirty="0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, </a:t>
            </a:r>
            <a:r>
              <a:rPr b="1" dirty="0" err="1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залучених</a:t>
            </a:r>
            <a:r>
              <a:rPr b="1" dirty="0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до </a:t>
            </a:r>
            <a:r>
              <a:rPr b="1" dirty="0" err="1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екологічного</a:t>
            </a:r>
            <a:r>
              <a:rPr b="1" dirty="0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й </a:t>
            </a:r>
            <a:r>
              <a:rPr b="1" dirty="0" err="1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органічного</a:t>
            </a:r>
            <a:r>
              <a:rPr b="1" dirty="0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</a:t>
            </a:r>
            <a:r>
              <a:rPr b="1" dirty="0" err="1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сільськогосподарського</a:t>
            </a:r>
            <a:r>
              <a:rPr b="1" dirty="0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</a:t>
            </a:r>
            <a:r>
              <a:rPr b="1" dirty="0" err="1" lang="ru-RU" smtClean="0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виробництв</a:t>
            </a:r>
            <a:endParaRPr b="1" dirty="0" lang="uk-UA" sz="2000">
              <a:solidFill>
                <a:schemeClr val="bg1"/>
              </a:solidFill>
              <a:latin charset="0" pitchFamily="34" typeface="Century Gothic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412776"/>
            <a:ext cx="4572000" cy="2862322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-285750" marL="285750">
              <a:buFont charset="0" pitchFamily="34" typeface="Arial"/>
              <a:buChar char="•"/>
            </a:pPr>
            <a:r>
              <a:rPr dirty="0" lang="uk-UA" sz="2000"/>
              <a:t>розчищення земельних ділянок, що не використовувалися внаслідок заліснення </a:t>
            </a:r>
            <a:r>
              <a:rPr dirty="0" lang="uk-UA" smtClean="0" sz="2000"/>
              <a:t>(близько 14</a:t>
            </a:r>
            <a:r>
              <a:rPr dirty="0" lang="uk-UA" sz="2000"/>
              <a:t>% земельних </a:t>
            </a:r>
            <a:r>
              <a:rPr dirty="0" lang="uk-UA" smtClean="0" sz="2000"/>
              <a:t>паїв)</a:t>
            </a:r>
          </a:p>
          <a:p>
            <a:pPr indent="-285750" marL="285750">
              <a:buFont charset="0" pitchFamily="34" typeface="Arial"/>
              <a:buChar char="•"/>
            </a:pPr>
            <a:endParaRPr dirty="0" lang="uk-UA" sz="2000"/>
          </a:p>
          <a:p>
            <a:pPr indent="-285750" marL="285750">
              <a:buFont charset="0" pitchFamily="34" typeface="Arial"/>
              <a:buChar char="•"/>
            </a:pPr>
            <a:r>
              <a:rPr dirty="0" lang="uk-UA" sz="2000"/>
              <a:t>підготовлення ділянок під прокладання лижної </a:t>
            </a:r>
            <a:r>
              <a:rPr dirty="0" lang="uk-UA" smtClean="0" sz="2000"/>
              <a:t>траси</a:t>
            </a:r>
          </a:p>
          <a:p>
            <a:pPr indent="-285750" marL="285750">
              <a:buFont charset="0" pitchFamily="34" typeface="Arial"/>
              <a:buChar char="•"/>
            </a:pPr>
            <a:endParaRPr dirty="0" lang="uk-UA" sz="2000"/>
          </a:p>
          <a:p>
            <a:pPr indent="-285750" marL="285750">
              <a:buFont charset="0" pitchFamily="34" typeface="Arial"/>
              <a:buChar char="•"/>
            </a:pPr>
            <a:r>
              <a:rPr dirty="0" lang="uk-UA" sz="2000"/>
              <a:t>упорядкування ґрунтових доріг</a:t>
            </a:r>
          </a:p>
        </p:txBody>
      </p:sp>
      <p:pic>
        <p:nvPicPr>
          <p:cNvPr id="2050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236640"/>
            <a:ext cx="3465387" cy="259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rrowheads="1"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"/>
          <a:stretch/>
        </p:blipFill>
        <p:spPr bwMode="auto">
          <a:xfrm>
            <a:off x="5292080" y="3933056"/>
            <a:ext cx="3465387" cy="2595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6660539"/>
      </p:ext>
    </p:extLst>
  </p:cSld>
  <p:clrMapOvr>
    <a:masterClrMapping/>
  </p:clrMapOvr>
  <p:transition advClick="0"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188640"/>
            <a:ext cx="9144000" cy="914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entury Gothic" pitchFamily="34" charset="0"/>
                <a:ea typeface="+mj-ea"/>
                <a:cs typeface="+mj-cs"/>
              </a:rPr>
              <a:t>ЦІЛЬ 3. </a:t>
            </a:r>
            <a:r>
              <a:rPr lang="ru-RU" sz="2000" b="1" dirty="0" err="1">
                <a:solidFill>
                  <a:schemeClr val="bg1"/>
                </a:solidFill>
                <a:latin typeface="Century Gothic" pitchFamily="34" charset="0"/>
                <a:ea typeface="+mj-ea"/>
                <a:cs typeface="+mj-cs"/>
              </a:rPr>
              <a:t>Збільшення</a:t>
            </a:r>
            <a:r>
              <a:rPr lang="ru-RU" sz="2000" b="1" dirty="0">
                <a:solidFill>
                  <a:schemeClr val="bg1"/>
                </a:solidFill>
                <a:latin typeface="Century Gothic" pitchFamily="34" charset="0"/>
                <a:ea typeface="+mj-ea"/>
                <a:cs typeface="+mj-cs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Century Gothic" pitchFamily="34" charset="0"/>
                <a:ea typeface="+mj-ea"/>
                <a:cs typeface="+mj-cs"/>
              </a:rPr>
              <a:t>попиту</a:t>
            </a:r>
            <a:r>
              <a:rPr lang="ru-RU" sz="2000" b="1" dirty="0">
                <a:solidFill>
                  <a:schemeClr val="bg1"/>
                </a:solidFill>
                <a:latin typeface="Century Gothic" pitchFamily="34" charset="0"/>
                <a:ea typeface="+mj-ea"/>
                <a:cs typeface="+mj-cs"/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  <a:latin typeface="Century Gothic" pitchFamily="34" charset="0"/>
                <a:ea typeface="+mj-ea"/>
                <a:cs typeface="+mj-cs"/>
              </a:rPr>
              <a:t>продукти</a:t>
            </a:r>
            <a:r>
              <a:rPr lang="ru-RU" sz="2000" b="1" dirty="0">
                <a:solidFill>
                  <a:schemeClr val="bg1"/>
                </a:solidFill>
                <a:latin typeface="Century Gothic" pitchFamily="34" charset="0"/>
                <a:ea typeface="+mj-ea"/>
                <a:cs typeface="+mj-cs"/>
              </a:rPr>
              <a:t> та </a:t>
            </a:r>
            <a:r>
              <a:rPr lang="ru-RU" sz="2000" b="1" dirty="0" err="1">
                <a:solidFill>
                  <a:schemeClr val="bg1"/>
                </a:solidFill>
                <a:latin typeface="Century Gothic" pitchFamily="34" charset="0"/>
                <a:ea typeface="+mj-ea"/>
                <a:cs typeface="+mj-cs"/>
              </a:rPr>
              <a:t>послуги</a:t>
            </a:r>
            <a:r>
              <a:rPr lang="ru-RU" sz="2000" b="1" dirty="0">
                <a:solidFill>
                  <a:schemeClr val="bg1"/>
                </a:solidFill>
                <a:latin typeface="Century Gothic" pitchFamily="34" charset="0"/>
                <a:ea typeface="+mj-ea"/>
                <a:cs typeface="+mj-cs"/>
              </a:rPr>
              <a:t>, </a:t>
            </a:r>
            <a:r>
              <a:rPr lang="ru-RU" sz="2000" b="1" dirty="0" err="1">
                <a:solidFill>
                  <a:schemeClr val="bg1"/>
                </a:solidFill>
                <a:latin typeface="Century Gothic" pitchFamily="34" charset="0"/>
                <a:ea typeface="+mj-ea"/>
                <a:cs typeface="+mj-cs"/>
              </a:rPr>
              <a:t>вироблені</a:t>
            </a:r>
            <a:r>
              <a:rPr lang="ru-RU" sz="2000" b="1" dirty="0">
                <a:solidFill>
                  <a:schemeClr val="bg1"/>
                </a:solidFill>
                <a:latin typeface="Century Gothic" pitchFamily="34" charset="0"/>
                <a:ea typeface="+mj-ea"/>
                <a:cs typeface="+mj-cs"/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  <a:latin typeface="Century Gothic" pitchFamily="34" charset="0"/>
                <a:ea typeface="+mj-ea"/>
                <a:cs typeface="+mj-cs"/>
              </a:rPr>
              <a:t>території</a:t>
            </a:r>
            <a:r>
              <a:rPr lang="ru-RU" sz="2000" b="1" dirty="0">
                <a:solidFill>
                  <a:schemeClr val="bg1"/>
                </a:solidFill>
                <a:latin typeface="Century Gothic" pitchFamily="34" charset="0"/>
                <a:ea typeface="+mj-ea"/>
                <a:cs typeface="+mj-cs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Century Gothic" pitchFamily="34" charset="0"/>
                <a:ea typeface="+mj-ea"/>
                <a:cs typeface="+mj-cs"/>
              </a:rPr>
              <a:t>агротуристичного</a:t>
            </a:r>
            <a:r>
              <a:rPr lang="ru-RU" sz="2000" b="1" dirty="0">
                <a:solidFill>
                  <a:schemeClr val="bg1"/>
                </a:solidFill>
                <a:latin typeface="Century Gothic" pitchFamily="34" charset="0"/>
                <a:ea typeface="+mj-ea"/>
                <a:cs typeface="+mj-cs"/>
              </a:rPr>
              <a:t> кластера</a:t>
            </a:r>
            <a:endParaRPr lang="uk-UA" sz="2000" b="1" dirty="0">
              <a:solidFill>
                <a:schemeClr val="bg1"/>
              </a:solidFill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496" y="1268760"/>
            <a:ext cx="4536504" cy="4401205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/>
              <a:t>2 </a:t>
            </a:r>
            <a:r>
              <a:rPr lang="ru-RU" sz="2000" dirty="0" err="1"/>
              <a:t>велосипедні</a:t>
            </a:r>
            <a:r>
              <a:rPr lang="ru-RU" sz="2000" dirty="0"/>
              <a:t>, 1 </a:t>
            </a:r>
            <a:r>
              <a:rPr lang="ru-RU" sz="2000" dirty="0" err="1"/>
              <a:t>кінний</a:t>
            </a:r>
            <a:r>
              <a:rPr lang="ru-RU" sz="2000" dirty="0"/>
              <a:t>, 2 </a:t>
            </a:r>
            <a:r>
              <a:rPr lang="ru-RU" sz="2000" dirty="0" err="1"/>
              <a:t>пішохідні</a:t>
            </a:r>
            <a:r>
              <a:rPr lang="ru-RU" sz="2000" dirty="0"/>
              <a:t> </a:t>
            </a:r>
            <a:r>
              <a:rPr lang="ru-RU" sz="2000" dirty="0" err="1"/>
              <a:t>маршрути</a:t>
            </a:r>
            <a:r>
              <a:rPr lang="ru-RU" sz="2000" dirty="0"/>
              <a:t> активного туризму та </a:t>
            </a:r>
            <a:r>
              <a:rPr lang="ru-RU" sz="2000" dirty="0" err="1"/>
              <a:t>лижна</a:t>
            </a:r>
            <a:r>
              <a:rPr lang="ru-RU" sz="2000" dirty="0"/>
              <a:t> </a:t>
            </a:r>
            <a:r>
              <a:rPr lang="ru-RU" sz="2000" dirty="0" smtClean="0"/>
              <a:t>траса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err="1" smtClean="0"/>
              <a:t>функціонуючий</a:t>
            </a:r>
            <a:r>
              <a:rPr lang="ru-RU" sz="2000" dirty="0" smtClean="0"/>
              <a:t> </a:t>
            </a:r>
            <a:r>
              <a:rPr lang="ru-RU" sz="2000" dirty="0" err="1"/>
              <a:t>туристичний</a:t>
            </a:r>
            <a:r>
              <a:rPr lang="ru-RU" sz="2000" dirty="0"/>
              <a:t> </a:t>
            </a:r>
            <a:r>
              <a:rPr lang="ru-RU" sz="2000" dirty="0" err="1"/>
              <a:t>інформаційний</a:t>
            </a:r>
            <a:r>
              <a:rPr lang="ru-RU" sz="2000" dirty="0"/>
              <a:t> центр (ТІЦ) кластера «</a:t>
            </a:r>
            <a:r>
              <a:rPr lang="ru-RU" sz="2000" dirty="0" err="1"/>
              <a:t>ГорбоГори</a:t>
            </a:r>
            <a:r>
              <a:rPr lang="ru-RU" sz="2000" dirty="0" smtClean="0"/>
              <a:t>»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err="1" smtClean="0"/>
              <a:t>відкриття</a:t>
            </a:r>
            <a:r>
              <a:rPr lang="ru-RU" sz="2000" dirty="0" smtClean="0"/>
              <a:t> </a:t>
            </a:r>
            <a:r>
              <a:rPr lang="ru-RU" sz="2000" dirty="0" err="1"/>
              <a:t>Майстер-школи</a:t>
            </a:r>
            <a:r>
              <a:rPr lang="ru-RU" sz="2000" dirty="0"/>
              <a:t> «</a:t>
            </a:r>
            <a:r>
              <a:rPr lang="ru-RU" sz="2000" dirty="0" err="1"/>
              <a:t>Місто</a:t>
            </a:r>
            <a:r>
              <a:rPr lang="ru-RU" sz="2000" dirty="0"/>
              <a:t> </a:t>
            </a:r>
            <a:r>
              <a:rPr lang="ru-RU" sz="2000" dirty="0" err="1"/>
              <a:t>майстрів</a:t>
            </a:r>
            <a:r>
              <a:rPr lang="ru-RU" sz="2000" dirty="0"/>
              <a:t>» у </a:t>
            </a:r>
            <a:r>
              <a:rPr lang="ru-RU" sz="2000" dirty="0" err="1"/>
              <a:t>спеціально</a:t>
            </a:r>
            <a:r>
              <a:rPr lang="ru-RU" sz="2000" dirty="0"/>
              <a:t> </a:t>
            </a:r>
            <a:r>
              <a:rPr lang="ru-RU" sz="2000" dirty="0" err="1"/>
              <a:t>побудованому</a:t>
            </a:r>
            <a:r>
              <a:rPr lang="ru-RU" sz="2000" dirty="0"/>
              <a:t> </a:t>
            </a:r>
            <a:r>
              <a:rPr lang="ru-RU" sz="2000" dirty="0" err="1" smtClean="0"/>
              <a:t>приміщенні</a:t>
            </a:r>
            <a:r>
              <a:rPr lang="ru-RU" sz="2000" dirty="0" smtClean="0"/>
              <a:t> 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err="1" smtClean="0"/>
              <a:t>розвиток</a:t>
            </a:r>
            <a:r>
              <a:rPr lang="ru-RU" sz="2000" dirty="0" smtClean="0"/>
              <a:t> та </a:t>
            </a:r>
            <a:r>
              <a:rPr lang="ru-RU" sz="2000" dirty="0" err="1" smtClean="0"/>
              <a:t>промоція</a:t>
            </a:r>
            <a:r>
              <a:rPr lang="ru-RU" sz="2000" dirty="0" smtClean="0"/>
              <a:t> бренду «</a:t>
            </a:r>
            <a:r>
              <a:rPr lang="ru-RU" sz="2000" dirty="0" err="1" smtClean="0"/>
              <a:t>ГорбоГори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207305"/>
            <a:ext cx="3773873" cy="251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Home10\Desktop\Картинки\20882668_1950450741834833_2640119306051863011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23220"/>
            <a:ext cx="3744416" cy="3090156"/>
          </a:xfrm>
          <a:prstGeom prst="rect">
            <a:avLst/>
          </a:prstGeom>
          <a:noFill/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640413"/>
      </p:ext>
    </p:extLst>
  </p:cSld>
  <p:clrMapOvr>
    <a:masterClrMapping/>
  </p:clrMapOvr>
  <p:transition advClick="0" advTm="8000"/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188640"/>
            <a:ext cx="9144000" cy="914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r>
              <a:rPr b="1" dirty="0" lang="ru-RU" smtClean="0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ЦІЛЬ 4-5</a:t>
            </a:r>
            <a:r>
              <a:rPr b="1" dirty="0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. </a:t>
            </a:r>
            <a:r>
              <a:rPr b="1" dirty="0" err="1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Підвищення</a:t>
            </a:r>
            <a:r>
              <a:rPr b="1" dirty="0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</a:t>
            </a:r>
            <a:r>
              <a:rPr b="1" dirty="0" err="1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потенціалу</a:t>
            </a:r>
            <a:r>
              <a:rPr b="1" dirty="0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</a:t>
            </a:r>
            <a:r>
              <a:rPr b="1" dirty="0" err="1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людських</a:t>
            </a:r>
            <a:r>
              <a:rPr b="1" dirty="0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</a:t>
            </a:r>
            <a:r>
              <a:rPr b="1" dirty="0" err="1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ресурсів</a:t>
            </a:r>
            <a:r>
              <a:rPr b="1" dirty="0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</a:t>
            </a:r>
            <a:r>
              <a:rPr b="1" dirty="0" lang="ru-RU" smtClean="0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кластеру та </a:t>
            </a:r>
            <a:r>
              <a:rPr b="1" dirty="0" err="1" lang="ru-RU" smtClean="0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розвиток</a:t>
            </a:r>
            <a:r>
              <a:rPr b="1" dirty="0" lang="ru-RU" smtClean="0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</a:t>
            </a:r>
            <a:r>
              <a:rPr b="1" dirty="0" err="1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кластерних</a:t>
            </a:r>
            <a:r>
              <a:rPr b="1" dirty="0" lang="ru-RU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 </a:t>
            </a:r>
            <a:r>
              <a:rPr b="1" dirty="0" err="1" lang="ru-RU" smtClean="0" sz="2000">
                <a:solidFill>
                  <a:schemeClr val="bg1"/>
                </a:solidFill>
                <a:latin charset="0" pitchFamily="34" typeface="Century Gothic"/>
                <a:ea typeface="+mj-ea"/>
                <a:cs typeface="+mj-cs"/>
              </a:rPr>
              <a:t>інституцій</a:t>
            </a:r>
            <a:endParaRPr b="1" dirty="0" lang="ru-RU" sz="2000">
              <a:solidFill>
                <a:schemeClr val="bg1"/>
              </a:solidFill>
              <a:latin charset="0" pitchFamily="34" typeface="Century Gothic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496" y="1268760"/>
            <a:ext cx="4896544" cy="4708981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-285750" marL="285750">
              <a:buFont charset="0" pitchFamily="34" typeface="Arial"/>
              <a:buChar char="•"/>
            </a:pPr>
            <a:r>
              <a:rPr dirty="0" err="1" lang="ru-RU" smtClean="0" sz="2000"/>
              <a:t>активізація</a:t>
            </a:r>
            <a:r>
              <a:rPr dirty="0" lang="ru-RU" smtClean="0" sz="2000"/>
              <a:t> </a:t>
            </a:r>
            <a:r>
              <a:rPr dirty="0" err="1" lang="ru-RU" sz="2000"/>
              <a:t>підприємницьких</a:t>
            </a:r>
            <a:r>
              <a:rPr dirty="0" lang="ru-RU" sz="2000"/>
              <a:t> </a:t>
            </a:r>
            <a:r>
              <a:rPr dirty="0" err="1" lang="ru-RU" sz="2000"/>
              <a:t>ініціатив</a:t>
            </a:r>
            <a:r>
              <a:rPr dirty="0" lang="ru-RU" sz="2000"/>
              <a:t> у </a:t>
            </a:r>
            <a:r>
              <a:rPr dirty="0" err="1" lang="ru-RU" sz="2000"/>
              <a:t>альтернативних</a:t>
            </a:r>
            <a:r>
              <a:rPr dirty="0" lang="ru-RU" sz="2000"/>
              <a:t> сферах </a:t>
            </a:r>
            <a:r>
              <a:rPr dirty="0" err="1" lang="ru-RU" sz="2000"/>
              <a:t>економічної</a:t>
            </a:r>
            <a:r>
              <a:rPr dirty="0" lang="ru-RU" sz="2000"/>
              <a:t> </a:t>
            </a:r>
            <a:r>
              <a:rPr dirty="0" err="1" lang="ru-RU" sz="2000"/>
              <a:t>діяльності</a:t>
            </a:r>
            <a:r>
              <a:rPr dirty="0" lang="ru-RU" sz="2000"/>
              <a:t> (</a:t>
            </a:r>
            <a:r>
              <a:rPr dirty="0" err="1" lang="ru-RU" sz="2000"/>
              <a:t>вирощування</a:t>
            </a:r>
            <a:r>
              <a:rPr dirty="0" lang="ru-RU" sz="2000"/>
              <a:t> </a:t>
            </a:r>
            <a:r>
              <a:rPr dirty="0" err="1" lang="ru-RU" sz="2000"/>
              <a:t>органічної</a:t>
            </a:r>
            <a:r>
              <a:rPr dirty="0" lang="ru-RU" sz="2000"/>
              <a:t> </a:t>
            </a:r>
            <a:r>
              <a:rPr dirty="0" err="1" lang="ru-RU" sz="2000"/>
              <a:t>продукції</a:t>
            </a:r>
            <a:r>
              <a:rPr dirty="0" lang="ru-RU" smtClean="0" sz="2000"/>
              <a:t>, </a:t>
            </a:r>
            <a:r>
              <a:rPr dirty="0" err="1" lang="ru-RU" sz="2000"/>
              <a:t>надання</a:t>
            </a:r>
            <a:r>
              <a:rPr dirty="0" lang="ru-RU" sz="2000"/>
              <a:t> </a:t>
            </a:r>
            <a:r>
              <a:rPr dirty="0" err="1" lang="ru-RU" sz="2000"/>
              <a:t>послуг</a:t>
            </a:r>
            <a:r>
              <a:rPr dirty="0" lang="ru-RU" sz="2000"/>
              <a:t> </a:t>
            </a:r>
            <a:r>
              <a:rPr dirty="0" err="1" lang="ru-RU" sz="2000"/>
              <a:t>розміщення</a:t>
            </a:r>
            <a:r>
              <a:rPr dirty="0" lang="ru-RU" sz="2000"/>
              <a:t> і </a:t>
            </a:r>
            <a:r>
              <a:rPr dirty="0" err="1" lang="ru-RU" sz="2000"/>
              <a:t>харчування</a:t>
            </a:r>
            <a:r>
              <a:rPr dirty="0" lang="ru-RU" sz="2000"/>
              <a:t>, </a:t>
            </a:r>
            <a:r>
              <a:rPr dirty="0" err="1" lang="ru-RU" sz="2000"/>
              <a:t>виготовлення</a:t>
            </a:r>
            <a:r>
              <a:rPr dirty="0" lang="ru-RU" sz="2000"/>
              <a:t> </a:t>
            </a:r>
            <a:r>
              <a:rPr dirty="0" err="1" lang="ru-RU" sz="2000"/>
              <a:t>ремісницької</a:t>
            </a:r>
            <a:r>
              <a:rPr dirty="0" lang="ru-RU" sz="2000"/>
              <a:t> </a:t>
            </a:r>
            <a:r>
              <a:rPr dirty="0" err="1" lang="ru-RU" sz="2000"/>
              <a:t>продукції</a:t>
            </a:r>
            <a:r>
              <a:rPr dirty="0" lang="ru-RU" sz="2000"/>
              <a:t>, </a:t>
            </a:r>
            <a:r>
              <a:rPr dirty="0" err="1" lang="ru-RU" sz="2000"/>
              <a:t>надання</a:t>
            </a:r>
            <a:r>
              <a:rPr dirty="0" lang="ru-RU" sz="2000"/>
              <a:t> </a:t>
            </a:r>
            <a:r>
              <a:rPr dirty="0" err="1" lang="ru-RU" sz="2000"/>
              <a:t>послуг</a:t>
            </a:r>
            <a:r>
              <a:rPr dirty="0" lang="ru-RU" sz="2000"/>
              <a:t> прокату </a:t>
            </a:r>
            <a:r>
              <a:rPr dirty="0" err="1" lang="ru-RU" sz="2000"/>
              <a:t>велосипедів</a:t>
            </a:r>
            <a:r>
              <a:rPr dirty="0" lang="ru-RU" sz="2000"/>
              <a:t>, </a:t>
            </a:r>
            <a:r>
              <a:rPr dirty="0" err="1" lang="ru-RU" sz="2000"/>
              <a:t>лижного</a:t>
            </a:r>
            <a:r>
              <a:rPr dirty="0" lang="ru-RU" sz="2000"/>
              <a:t> </a:t>
            </a:r>
            <a:r>
              <a:rPr dirty="0" err="1" lang="ru-RU" sz="2000"/>
              <a:t>спорядження</a:t>
            </a:r>
            <a:r>
              <a:rPr dirty="0" lang="ru-RU" sz="2000"/>
              <a:t>, </a:t>
            </a:r>
            <a:r>
              <a:rPr dirty="0" lang="ru-RU" smtClean="0" sz="2000"/>
              <a:t>коней) </a:t>
            </a:r>
          </a:p>
          <a:p>
            <a:pPr indent="-285750" marL="285750">
              <a:buFont charset="0" pitchFamily="34" typeface="Arial"/>
              <a:buChar char="•"/>
            </a:pPr>
            <a:endParaRPr dirty="0" lang="ru-RU" smtClean="0" sz="2000"/>
          </a:p>
          <a:p>
            <a:pPr indent="-285750" marL="285750">
              <a:buFont charset="0" pitchFamily="34" typeface="Arial"/>
              <a:buChar char="•"/>
            </a:pPr>
            <a:r>
              <a:rPr dirty="0" err="1" lang="ru-RU" smtClean="0" sz="2000"/>
              <a:t>Підвищення</a:t>
            </a:r>
            <a:r>
              <a:rPr dirty="0" lang="ru-RU" smtClean="0" sz="2000"/>
              <a:t> </a:t>
            </a:r>
            <a:r>
              <a:rPr dirty="0" err="1" lang="ru-RU" smtClean="0" sz="2000"/>
              <a:t>освітнього</a:t>
            </a:r>
            <a:r>
              <a:rPr dirty="0" lang="ru-RU" smtClean="0" sz="2000"/>
              <a:t> </a:t>
            </a:r>
            <a:r>
              <a:rPr dirty="0" err="1" lang="ru-RU" sz="2000"/>
              <a:t>рівня</a:t>
            </a:r>
            <a:r>
              <a:rPr dirty="0" lang="ru-RU" sz="2000"/>
              <a:t> </a:t>
            </a:r>
            <a:r>
              <a:rPr dirty="0" err="1" lang="ru-RU" sz="2000"/>
              <a:t>людських</a:t>
            </a:r>
            <a:r>
              <a:rPr dirty="0" lang="ru-RU" sz="2000"/>
              <a:t> </a:t>
            </a:r>
            <a:r>
              <a:rPr dirty="0" err="1" lang="ru-RU" smtClean="0" sz="2000"/>
              <a:t>ресурсів</a:t>
            </a:r>
            <a:endParaRPr dirty="0" lang="ru-RU" smtClean="0" sz="2000"/>
          </a:p>
          <a:p>
            <a:pPr indent="-285750" marL="285750">
              <a:buFont charset="0" pitchFamily="34" typeface="Arial"/>
              <a:buChar char="•"/>
            </a:pPr>
            <a:endParaRPr dirty="0" lang="ru-RU" sz="2000"/>
          </a:p>
          <a:p>
            <a:pPr indent="-285750" marL="285750">
              <a:buFont charset="0" pitchFamily="34" typeface="Arial"/>
              <a:buChar char="•"/>
            </a:pPr>
            <a:r>
              <a:rPr dirty="0" err="1" lang="ru-RU" smtClean="0" sz="2000"/>
              <a:t>Стратегія</a:t>
            </a:r>
            <a:r>
              <a:rPr dirty="0" lang="ru-RU" smtClean="0" sz="2000"/>
              <a:t> та </a:t>
            </a:r>
            <a:r>
              <a:rPr dirty="0" err="1" lang="ru-RU" sz="2000"/>
              <a:t>програма</a:t>
            </a:r>
            <a:r>
              <a:rPr dirty="0" lang="ru-RU" sz="2000"/>
              <a:t> </a:t>
            </a:r>
            <a:r>
              <a:rPr dirty="0" err="1" lang="ru-RU" sz="2000"/>
              <a:t>розвитку</a:t>
            </a:r>
            <a:r>
              <a:rPr dirty="0" lang="ru-RU" sz="2000"/>
              <a:t> кластеру до 2022 року</a:t>
            </a:r>
          </a:p>
          <a:p>
            <a:pPr indent="-285750" marL="285750">
              <a:buFont charset="0" pitchFamily="34" typeface="Arial"/>
              <a:buChar char="•"/>
            </a:pPr>
            <a:endParaRPr dirty="0" lang="ru-RU" sz="2000"/>
          </a:p>
        </p:txBody>
      </p:sp>
      <p:pic>
        <p:nvPicPr>
          <p:cNvPr descr="IMG_3823.jpeg" id="9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" t="15861"/>
          <a:stretch/>
        </p:blipFill>
        <p:spPr bwMode="auto">
          <a:xfrm>
            <a:off x="5076056" y="4077072"/>
            <a:ext cx="3849216" cy="2431246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rrowheads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272" y="1556792"/>
            <a:ext cx="38100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9561133"/>
      </p:ext>
    </p:extLst>
  </p:cSld>
  <p:clrMapOvr>
    <a:masterClrMapping/>
  </p:clrMapOvr>
  <p:transition advClick="0" advTm="800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1202</TotalTime>
  <Words>269</Words>
  <Application>Microsoft Office PowerPoint</Application>
  <PresentationFormat>Экран (4:3)</PresentationFormat>
  <Paragraphs>45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Century Gothic</vt:lpstr>
      <vt:lpstr>Merriweather</vt:lpstr>
      <vt:lpstr>Tahoma</vt:lpstr>
      <vt:lpstr>Wingdings</vt:lpstr>
      <vt:lpstr>Тема Office</vt:lpstr>
      <vt:lpstr>ПРОЕКТ СЕКТОРАЛЬНОЇ ПІДТРИМКИ:   РОЗВИТОК СІЛЬСЬКОГО ПІДПРИЄМНИЦТВА ТА ІНФРАСТРУКТУРИ АГРОТУРИСТИЧНОГО КЛАСТЕРА “ГОРБОГОРИ”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DAFF</dc:creator>
  <cp:lastModifiedBy>Виталий</cp:lastModifiedBy>
  <cp:revision>63</cp:revision>
  <dcterms:created xsi:type="dcterms:W3CDTF">2018-02-11T12:20:31Z</dcterms:created>
  <dcterms:modified xsi:type="dcterms:W3CDTF">2018-10-18T09:29:07Z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330225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D6.1.2</vt:lpwstr>
  </property>
</Properties>
</file>