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320" r:id="rId4"/>
    <p:sldId id="321" r:id="rId5"/>
    <p:sldId id="322" r:id="rId6"/>
    <p:sldId id="326" r:id="rId7"/>
    <p:sldId id="323" r:id="rId8"/>
    <p:sldId id="324" r:id="rId9"/>
    <p:sldId id="327" r:id="rId10"/>
    <p:sldId id="328" r:id="rId11"/>
    <p:sldId id="329" r:id="rId12"/>
    <p:sldId id="325" r:id="rId13"/>
    <p:sldId id="330" r:id="rId14"/>
    <p:sldId id="331" r:id="rId15"/>
    <p:sldId id="31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4E24"/>
    <a:srgbClr val="0000FF"/>
    <a:srgbClr val="F59B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E73336-A97E-43F9-80F4-7511653FA7C0}" type="datetimeFigureOut">
              <a:rPr lang="uk-UA"/>
              <a:pPr>
                <a:defRPr/>
              </a:pPr>
              <a:t>12.12.2017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uk-U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CFE9FD-C1B7-4286-A0A9-BC385ABD9FB9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 cstate="print"/>
          <a:srcRect t="20515"/>
          <a:stretch>
            <a:fillRect/>
          </a:stretch>
        </p:blipFill>
        <p:spPr bwMode="auto">
          <a:xfrm>
            <a:off x="0" y="-4763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1838"/>
            <a:ext cx="10715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8" y="2001838"/>
            <a:ext cx="10715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6663" y="2001838"/>
            <a:ext cx="10715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9200" y="2001838"/>
            <a:ext cx="10715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3325" y="2001838"/>
            <a:ext cx="10715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319088" y="3475038"/>
            <a:ext cx="8505825" cy="11064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dirty="0">
                <a:latin typeface="PF Square Sans Pro" panose="02000506040000020004" pitchFamily="2" charset="0"/>
                <a:cs typeface="Arial" panose="020B0604020202020204" pitchFamily="34" charset="0"/>
              </a:rPr>
              <a:t>U-LEAD </a:t>
            </a:r>
            <a:r>
              <a:rPr lang="uk-UA" sz="2400" b="1" dirty="0">
                <a:latin typeface="PF Square Sans Pro" panose="02000506040000020004" pitchFamily="2" charset="0"/>
                <a:cs typeface="Arial" panose="020B0604020202020204" pitchFamily="34" charset="0"/>
              </a:rPr>
              <a:t>з Європою: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sz="2000" b="1" dirty="0">
                <a:latin typeface="PF Square Sans Pro" panose="02000506040000020004" pitchFamily="2" charset="0"/>
                <a:cs typeface="Arial" panose="020B0604020202020204" pitchFamily="34" charset="0"/>
              </a:rPr>
              <a:t>Програма для України з розширення прав і можливостей на місцевому рівні, підзвітності та розвитку</a:t>
            </a:r>
            <a:endParaRPr lang="ru-RU" sz="2000" b="1" dirty="0">
              <a:latin typeface="PF Square Sans Pro" panose="02000506040000020004" pitchFamily="2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000" b="1" dirty="0">
              <a:latin typeface="PF Square Sans Pro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2063750"/>
            <a:ext cx="27352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C6B00F9-29FA-4820-99B2-FF20A272949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415"/>
          <a:stretch>
            <a:fillRect/>
          </a:stretch>
        </p:blipFill>
        <p:spPr bwMode="auto">
          <a:xfrm>
            <a:off x="0" y="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PF Square Sans Pro" panose="02000506040000020004" pitchFamily="2" charset="0"/>
              </a:defRPr>
            </a:lvl1pPr>
            <a:lvl2pPr>
              <a:defRPr>
                <a:latin typeface="PF Square Sans Pro" panose="02000506040000020004" pitchFamily="2" charset="0"/>
              </a:defRPr>
            </a:lvl2pPr>
            <a:lvl3pPr>
              <a:defRPr>
                <a:latin typeface="PF Square Sans Pro" panose="02000506040000020004" pitchFamily="2" charset="0"/>
              </a:defRPr>
            </a:lvl3pPr>
            <a:lvl4pPr>
              <a:defRPr>
                <a:latin typeface="PF Square Sans Pro" panose="02000506040000020004" pitchFamily="2" charset="0"/>
              </a:defRPr>
            </a:lvl4pPr>
            <a:lvl5pPr>
              <a:defRPr>
                <a:latin typeface="PF Square Sans Pro" panose="0200050604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75015"/>
            <a:ext cx="6696744" cy="533803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1">
                    <a:lumMod val="50000"/>
                  </a:schemeClr>
                </a:solidFill>
                <a:latin typeface="PF Square Sans Pro" panose="0200050604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1057" t="13013" r="409" b="1382"/>
          <a:stretch>
            <a:fillRect/>
          </a:stretch>
        </p:blipFill>
        <p:spPr bwMode="auto">
          <a:xfrm>
            <a:off x="0" y="884238"/>
            <a:ext cx="91440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415"/>
          <a:stretch>
            <a:fillRect/>
          </a:stretch>
        </p:blipFill>
        <p:spPr bwMode="auto">
          <a:xfrm>
            <a:off x="0" y="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PF Square Sans Pro" panose="02000506040000020004" pitchFamily="2" charset="0"/>
              </a:defRPr>
            </a:lvl1pPr>
            <a:lvl2pPr marL="457200" indent="0" algn="ctr">
              <a:buNone/>
              <a:defRPr>
                <a:latin typeface="PF Square Sans Pro" panose="02000506040000020004" pitchFamily="2" charset="0"/>
              </a:defRPr>
            </a:lvl2pPr>
            <a:lvl3pPr marL="914400" indent="0" algn="ctr">
              <a:buNone/>
              <a:defRPr>
                <a:latin typeface="PF Square Sans Pro" panose="02000506040000020004" pitchFamily="2" charset="0"/>
              </a:defRPr>
            </a:lvl3pPr>
            <a:lvl4pPr marL="1371600" indent="0" algn="ctr">
              <a:buNone/>
              <a:defRPr>
                <a:latin typeface="PF Square Sans Pro" panose="02000506040000020004" pitchFamily="2" charset="0"/>
              </a:defRPr>
            </a:lvl4pPr>
            <a:lvl5pPr marL="1828800" indent="0" algn="ctr">
              <a:buNone/>
              <a:defRPr>
                <a:latin typeface="PF Square Sans Pro" panose="02000506040000020004" pitchFamily="2" charset="0"/>
              </a:defRPr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 userDrawn="1"/>
        </p:nvSpPr>
        <p:spPr bwMode="auto">
          <a:xfrm>
            <a:off x="8243888" y="6524625"/>
            <a:ext cx="927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en-US" sz="100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23A105E8-1E1E-4951-A89A-6A6FA431DD2C}" type="slidenum">
              <a:rPr lang="de-DE" altLang="en-US" sz="100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altLang="en-US" sz="100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179388" y="6524625"/>
            <a:ext cx="936625" cy="2476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lang="de-DE" sz="1100" b="1" kern="1200" spc="70" baseline="0" smtClean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17A057-C766-48FB-B1EC-CC1898F04EF1}" type="datetime1">
              <a:rPr lang="ru-R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12.12.2017</a:t>
            </a:fld>
            <a:endParaRPr lang="ru-RU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/>
          <a:srcRect b="13374"/>
          <a:stretch>
            <a:fillRect/>
          </a:stretch>
        </p:blipFill>
        <p:spPr bwMode="auto">
          <a:xfrm>
            <a:off x="923925" y="5918200"/>
            <a:ext cx="7296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2AEAB8-0C3C-4D10-9FCC-E0D975BA43C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A7F7DBB-4BE1-4348-A62E-0388D97C027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 userDrawn="1"/>
        </p:nvSpPr>
        <p:spPr bwMode="auto">
          <a:xfrm>
            <a:off x="8243888" y="6524625"/>
            <a:ext cx="92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en-US" sz="100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C24FF47B-1C6D-42E9-B5DB-DD1F74D741CF}" type="slidenum">
              <a:rPr lang="de-DE" altLang="en-US" sz="100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altLang="en-US" sz="100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179388" y="6524625"/>
            <a:ext cx="936625" cy="2476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lang="de-DE" sz="1100" b="1" kern="1200" spc="70" baseline="0" smtClean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17A057-C766-48FB-B1EC-CC1898F04EF1}" type="datetime1">
              <a:rPr lang="ru-R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12.12.2017</a:t>
            </a:fld>
            <a:endParaRPr lang="ru-RU" dirty="0"/>
          </a:p>
        </p:txBody>
      </p:sp>
      <p:pic>
        <p:nvPicPr>
          <p:cNvPr id="1028" name="Grafik 8"/>
          <p:cNvPicPr>
            <a:picLocks noChangeAspect="1"/>
          </p:cNvPicPr>
          <p:nvPr userDrawn="1"/>
        </p:nvPicPr>
        <p:blipFill>
          <a:blip r:embed="rId13" cstate="print"/>
          <a:srcRect b="13374"/>
          <a:stretch>
            <a:fillRect/>
          </a:stretch>
        </p:blipFill>
        <p:spPr bwMode="auto">
          <a:xfrm>
            <a:off x="923925" y="5918200"/>
            <a:ext cx="7296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08" r:id="rId4"/>
    <p:sldLayoutId id="2147483909" r:id="rId5"/>
    <p:sldLayoutId id="2147483910" r:id="rId6"/>
    <p:sldLayoutId id="2147483911" r:id="rId7"/>
    <p:sldLayoutId id="2147483918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.rdproject@gopa.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323850" y="4652963"/>
            <a:ext cx="85058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uk-UA" altLang="en-US" sz="2000" b="1" dirty="0" smtClean="0">
                <a:solidFill>
                  <a:srgbClr val="898989"/>
                </a:solidFill>
                <a:latin typeface="Calibri" panose="020F0502020204030204" pitchFamily="34" charset="0"/>
              </a:rPr>
              <a:t>ГРУПА РАДНИКІВ З ВПРОВАДЖЕННЯ ДЕРЖАВНОЇ РЕГІОНАЛЬНОЇ ПОЛІТИКИ В УКРАЇНІ ПРОГРАМИ «U-LEAD З ЄВРОПОЮ»</a:t>
            </a:r>
            <a:r>
              <a:rPr lang="uk-UA" altLang="en-US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  <a:t/>
            </a:r>
            <a:br>
              <a:rPr lang="uk-UA" altLang="en-US" sz="2000" dirty="0" smtClean="0">
                <a:solidFill>
                  <a:srgbClr val="898989"/>
                </a:solidFill>
                <a:latin typeface="Calibri" panose="020F0502020204030204" pitchFamily="34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ПОЛЬСЬКІ МОДЕЛІ ТА ДОСВІД ПРОСТОРОВОГО ПЛАНУВАННЯ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en-US" sz="2000" b="1" i="1" dirty="0" smtClean="0">
              <a:latin typeface="PF Square Sans Pro" panose="02000506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8366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200" dirty="0" smtClean="0"/>
              <a:t>Якщо локальний план не затверджується кожний інвестор може подати свою заявку</a:t>
            </a:r>
            <a:r>
              <a:rPr lang="pl-PL" sz="2200" dirty="0" smtClean="0"/>
              <a:t> (</a:t>
            </a:r>
            <a:r>
              <a:rPr lang="uk-UA" sz="2200" dirty="0" smtClean="0"/>
              <a:t>і у більшості випадків отримує дозвіл</a:t>
            </a:r>
            <a:r>
              <a:rPr lang="pl-PL" sz="2200" dirty="0" smtClean="0"/>
              <a:t>) </a:t>
            </a:r>
            <a:r>
              <a:rPr lang="uk-UA" sz="2200" dirty="0" smtClean="0"/>
              <a:t>рішення про умови забудови на основі </a:t>
            </a:r>
            <a:r>
              <a:rPr lang="pl-PL" sz="2200" dirty="0" smtClean="0"/>
              <a:t>„</a:t>
            </a:r>
            <a:r>
              <a:rPr lang="uk-UA" sz="2200" dirty="0" smtClean="0"/>
              <a:t>правила добросусідства</a:t>
            </a:r>
            <a:r>
              <a:rPr lang="pl-PL" sz="2200" dirty="0" smtClean="0"/>
              <a:t>”; </a:t>
            </a:r>
            <a:r>
              <a:rPr lang="uk-UA" sz="2200" dirty="0" smtClean="0"/>
              <a:t>його період дії - не обмежений</a:t>
            </a:r>
            <a:r>
              <a:rPr lang="pl-PL" sz="22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Фінансові здобутки від просторового планування для громади є дуже маловірогідними</a:t>
            </a:r>
            <a:r>
              <a:rPr lang="pl-PL" sz="2200" dirty="0" smtClean="0"/>
              <a:t> (</a:t>
            </a:r>
            <a:r>
              <a:rPr lang="uk-UA" sz="2200" dirty="0" smtClean="0"/>
              <a:t>механізм отримання держмита від планування  легко обійти</a:t>
            </a:r>
            <a:r>
              <a:rPr lang="pl-PL" sz="2200" dirty="0" smtClean="0"/>
              <a:t>)</a:t>
            </a:r>
            <a:r>
              <a:rPr lang="uk-UA" sz="2200" dirty="0" smtClean="0"/>
              <a:t>, в той час кошти від збору такого мита можуть сягати великих розмірів</a:t>
            </a:r>
            <a:r>
              <a:rPr lang="pl-PL" sz="22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З </a:t>
            </a:r>
            <a:r>
              <a:rPr lang="pl-PL" sz="2200" dirty="0" smtClean="0"/>
              <a:t>2015 </a:t>
            </a:r>
            <a:r>
              <a:rPr lang="uk-UA" sz="2200" dirty="0" smtClean="0"/>
              <a:t> року правила щодо розміщення рекламних </a:t>
            </a:r>
            <a:r>
              <a:rPr lang="uk-UA" sz="2200" dirty="0" err="1" smtClean="0"/>
              <a:t>бордів</a:t>
            </a:r>
            <a:r>
              <a:rPr lang="uk-UA" sz="2200" dirty="0" smtClean="0"/>
              <a:t> та </a:t>
            </a:r>
            <a:r>
              <a:rPr lang="pl-PL" sz="2200" dirty="0" smtClean="0"/>
              <a:t> </a:t>
            </a:r>
            <a:r>
              <a:rPr lang="uk-UA" sz="2200" dirty="0" smtClean="0"/>
              <a:t>рекламного обладнання</a:t>
            </a:r>
            <a:r>
              <a:rPr lang="pl-PL" sz="2200" dirty="0" smtClean="0"/>
              <a:t>, </a:t>
            </a:r>
            <a:r>
              <a:rPr lang="uk-UA" sz="2200" dirty="0" smtClean="0"/>
              <a:t>так названої </a:t>
            </a:r>
            <a:r>
              <a:rPr lang="pl-PL" sz="2200" dirty="0" smtClean="0"/>
              <a:t>„</a:t>
            </a:r>
            <a:r>
              <a:rPr lang="uk-UA" sz="2200" dirty="0" smtClean="0"/>
              <a:t>малої архітектури</a:t>
            </a:r>
            <a:r>
              <a:rPr lang="pl-PL" sz="2200" dirty="0" smtClean="0"/>
              <a:t>” </a:t>
            </a:r>
            <a:r>
              <a:rPr lang="uk-UA" sz="2200" dirty="0" smtClean="0"/>
              <a:t>та огорожі повинні бути включеними до окремого рішення щодо всієї території громади</a:t>
            </a:r>
            <a:endParaRPr lang="pl-PL" sz="2200" dirty="0" smtClean="0"/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Відсутність координованого просторового планування функціональних урбаністичних зон та відсутність реальної координації з економічною стратегією розвитку</a:t>
            </a:r>
            <a:r>
              <a:rPr lang="pl-PL" sz="2200" dirty="0" smtClean="0"/>
              <a:t>. </a:t>
            </a:r>
          </a:p>
          <a:p>
            <a:endParaRPr lang="en-GB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77771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Просторове планування на рівні громади</a:t>
            </a:r>
            <a:r>
              <a:rPr lang="pl-PL" sz="2800" dirty="0" smtClean="0">
                <a:solidFill>
                  <a:schemeClr val="tx1"/>
                </a:solidFill>
              </a:rPr>
              <a:t> (2)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8366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200" dirty="0" smtClean="0"/>
              <a:t>Фахівці з питань просторового планування та планування міських зон у Польщі – є адміністративними чиновниками</a:t>
            </a:r>
            <a:r>
              <a:rPr lang="pl-PL" sz="2200" dirty="0" smtClean="0"/>
              <a:t>, </a:t>
            </a:r>
            <a:r>
              <a:rPr lang="uk-UA" sz="2200" dirty="0" smtClean="0"/>
              <a:t>працівниками архітектурних</a:t>
            </a:r>
            <a:r>
              <a:rPr lang="pl-PL" sz="2200" dirty="0" smtClean="0"/>
              <a:t>/</a:t>
            </a:r>
            <a:r>
              <a:rPr lang="uk-UA" sz="2200" dirty="0" smtClean="0"/>
              <a:t>консалтингових компаній чи </a:t>
            </a:r>
            <a:r>
              <a:rPr lang="uk-UA" sz="2200" dirty="0" err="1" smtClean="0"/>
              <a:t>ФОПи</a:t>
            </a:r>
            <a:r>
              <a:rPr lang="pl-PL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 smtClean="0"/>
              <a:t>2001 – 2014 </a:t>
            </a:r>
            <a:r>
              <a:rPr lang="uk-UA" sz="2200" dirty="0" smtClean="0"/>
              <a:t>Національна Професійна Палата Фахівців з питань просторового планування </a:t>
            </a:r>
            <a:r>
              <a:rPr lang="pl-PL" sz="2200" dirty="0" smtClean="0"/>
              <a:t>. </a:t>
            </a:r>
            <a:r>
              <a:rPr lang="uk-UA" sz="2200" dirty="0" smtClean="0"/>
              <a:t>Самоврядування цій професії виявляє громадську довіру</a:t>
            </a:r>
            <a:r>
              <a:rPr lang="pl-PL" sz="2200" dirty="0" smtClean="0"/>
              <a:t>. </a:t>
            </a:r>
            <a:r>
              <a:rPr lang="uk-UA" sz="2200" dirty="0" smtClean="0"/>
              <a:t>Членство залежить від освіти та/чи досвіду</a:t>
            </a:r>
            <a:r>
              <a:rPr lang="pl-PL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Було припущення що ця Палата повинна забезпечити високу якість планувальної діяльності</a:t>
            </a:r>
            <a:r>
              <a:rPr lang="pl-PL" sz="2200" dirty="0" smtClean="0"/>
              <a:t>. </a:t>
            </a:r>
            <a:r>
              <a:rPr lang="uk-UA" sz="2200" dirty="0" smtClean="0"/>
              <a:t>Не сталося, оскільки існує вільний ринок та тиск збоку наших клієнтів (громад)</a:t>
            </a:r>
            <a:r>
              <a:rPr lang="pl-PL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В </a:t>
            </a:r>
            <a:r>
              <a:rPr lang="pl-PL" sz="2200" dirty="0" smtClean="0"/>
              <a:t> 2014 </a:t>
            </a:r>
            <a:r>
              <a:rPr lang="uk-UA" sz="2200" dirty="0" smtClean="0"/>
              <a:t>Палата була розпущена</a:t>
            </a:r>
            <a:r>
              <a:rPr lang="pl-PL" sz="2200" dirty="0" smtClean="0"/>
              <a:t>. </a:t>
            </a:r>
            <a:r>
              <a:rPr lang="uk-UA" sz="2200" dirty="0" smtClean="0"/>
              <a:t>Доступ до державного замовлення залежить від індивідуальних умов визначених роботодавцями</a:t>
            </a:r>
            <a:r>
              <a:rPr lang="pl-PL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Новий закон відновлює обмежений доступ до професії в законотворчому процесі</a:t>
            </a:r>
            <a:r>
              <a:rPr lang="pl-PL" sz="2200" dirty="0" smtClean="0"/>
              <a:t> (</a:t>
            </a:r>
            <a:r>
              <a:rPr lang="uk-UA" sz="2200" dirty="0" smtClean="0"/>
              <a:t>міністерські іспити</a:t>
            </a:r>
            <a:r>
              <a:rPr lang="pl-PL" sz="2200" dirty="0" smtClean="0"/>
              <a:t>, </a:t>
            </a:r>
            <a:r>
              <a:rPr lang="uk-UA" sz="2200" dirty="0" smtClean="0"/>
              <a:t>необхідне постійне підвищення кваліфікації</a:t>
            </a:r>
            <a:r>
              <a:rPr lang="pl-PL" sz="2200" dirty="0" smtClean="0"/>
              <a:t>).</a:t>
            </a:r>
          </a:p>
          <a:p>
            <a:endParaRPr lang="en-GB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7921625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Статус польських</a:t>
            </a:r>
            <a:r>
              <a:rPr lang="pl-PL" sz="2800" smtClean="0">
                <a:solidFill>
                  <a:schemeClr val="tx1"/>
                </a:solidFill>
              </a:rPr>
              <a:t> </a:t>
            </a:r>
            <a:r>
              <a:rPr lang="uk-UA" sz="2800" smtClean="0">
                <a:solidFill>
                  <a:schemeClr val="tx1"/>
                </a:solidFill>
              </a:rPr>
              <a:t>дизайнерів територій</a:t>
            </a:r>
            <a:r>
              <a:rPr lang="pl-PL" sz="2800" smtClean="0">
                <a:solidFill>
                  <a:schemeClr val="tx1"/>
                </a:solidFill>
              </a:rPr>
              <a:t>/</a:t>
            </a:r>
            <a:r>
              <a:rPr lang="uk-UA" sz="2800" smtClean="0">
                <a:solidFill>
                  <a:schemeClr val="tx1"/>
                </a:solidFill>
              </a:rPr>
              <a:t>міських зон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200" dirty="0" smtClean="0"/>
              <a:t>Рішення адміністративних суддів привело до викривлення рішень щодо умов забудов</a:t>
            </a:r>
            <a:r>
              <a:rPr lang="pl-PL" sz="22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 smtClean="0"/>
              <a:t> „</a:t>
            </a:r>
            <a:r>
              <a:rPr lang="uk-UA" sz="2200" dirty="0" smtClean="0"/>
              <a:t>Правило добросусідства</a:t>
            </a:r>
            <a:r>
              <a:rPr lang="pl-PL" sz="2200" dirty="0" smtClean="0"/>
              <a:t>” </a:t>
            </a:r>
            <a:r>
              <a:rPr lang="uk-UA" sz="2200" dirty="0" smtClean="0"/>
              <a:t>значно вільно трактується</a:t>
            </a:r>
            <a:r>
              <a:rPr lang="pl-PL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Було заявлено, що рішення не відповідає дослідженню</a:t>
            </a:r>
            <a:r>
              <a:rPr lang="pl-PL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З іншого боку суди вирішили застосувати своє рішення у статусі вимог локального плану</a:t>
            </a:r>
            <a:r>
              <a:rPr lang="pl-PL" sz="2200" dirty="0" smtClean="0"/>
              <a:t> (</a:t>
            </a:r>
            <a:r>
              <a:rPr lang="uk-UA" sz="2200" dirty="0" smtClean="0"/>
              <a:t>тобто, в рамках фінансових наслідків</a:t>
            </a:r>
            <a:r>
              <a:rPr lang="pl-PL" sz="22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Замість того, щоб стати інструментом для виняткових чи явних судових справ, рішення суду стали основним інструментом просторового планування у багатьох громадах</a:t>
            </a:r>
            <a:r>
              <a:rPr lang="pl-PL" sz="22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В результаті більшість правлінь громад мають тенденцію уникати від виконання своїх обов'язків щодо політики просторового планування</a:t>
            </a:r>
            <a:r>
              <a:rPr lang="pl-PL" sz="2200" dirty="0" smtClean="0"/>
              <a:t> </a:t>
            </a:r>
            <a:r>
              <a:rPr lang="uk-UA" sz="2200" dirty="0" smtClean="0"/>
              <a:t> та збереження територіальних наказів</a:t>
            </a:r>
            <a:r>
              <a:rPr lang="pl-PL" sz="2200" dirty="0" smtClean="0"/>
              <a:t>.</a:t>
            </a:r>
          </a:p>
          <a:p>
            <a:endParaRPr lang="en-GB" dirty="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66976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Що пішло не так</a:t>
            </a:r>
            <a:r>
              <a:rPr lang="pl-PL" sz="2800" smtClean="0">
                <a:solidFill>
                  <a:schemeClr val="tx1"/>
                </a:solidFill>
              </a:rPr>
              <a:t>?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9810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200" smtClean="0"/>
              <a:t>Змагання між громадами за нових громадян</a:t>
            </a:r>
            <a:r>
              <a:rPr lang="pl-PL" sz="2200" smtClean="0"/>
              <a:t> – </a:t>
            </a:r>
            <a:r>
              <a:rPr lang="uk-UA" sz="2200" smtClean="0"/>
              <a:t>ірраціональне збільшення зон для житлового будівництва</a:t>
            </a:r>
            <a:r>
              <a:rPr lang="pl-PL" sz="2200" smtClean="0"/>
              <a:t> (</a:t>
            </a:r>
            <a:r>
              <a:rPr lang="uk-UA" sz="2200" smtClean="0"/>
              <a:t>в дослідженнях вказується кількість мешканців навіть у 4 рази більше, ніж їх є насправді</a:t>
            </a:r>
            <a:r>
              <a:rPr lang="pl-PL" sz="220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Розростання міст</a:t>
            </a:r>
            <a:r>
              <a:rPr lang="pl-PL" sz="220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Хаотична територіальна забудова з негативним впливом на якість</a:t>
            </a:r>
            <a:r>
              <a:rPr lang="pl-PL" sz="2200" smtClean="0"/>
              <a:t> </a:t>
            </a:r>
            <a:r>
              <a:rPr lang="uk-UA" sz="2200" smtClean="0"/>
              <a:t>життя</a:t>
            </a:r>
            <a:r>
              <a:rPr lang="pl-PL" sz="2200" smtClean="0"/>
              <a:t>, </a:t>
            </a:r>
            <a:r>
              <a:rPr lang="uk-UA" sz="2200" smtClean="0"/>
              <a:t>довкілля</a:t>
            </a:r>
            <a:r>
              <a:rPr lang="pl-PL" sz="2200" smtClean="0"/>
              <a:t>, </a:t>
            </a:r>
            <a:r>
              <a:rPr lang="uk-UA" sz="2200" smtClean="0"/>
              <a:t>культурну та історичну спадщину</a:t>
            </a:r>
            <a:r>
              <a:rPr lang="pl-PL" sz="2200" smtClean="0"/>
              <a:t>, </a:t>
            </a:r>
            <a:r>
              <a:rPr lang="uk-UA" sz="2200" smtClean="0"/>
              <a:t>соціальні зв'язки та естетику польського ландшафту</a:t>
            </a:r>
            <a:r>
              <a:rPr lang="pl-PL" sz="2200" smtClean="0"/>
              <a:t>, </a:t>
            </a:r>
            <a:r>
              <a:rPr lang="uk-UA" sz="2200" smtClean="0"/>
              <a:t>тощо</a:t>
            </a:r>
            <a:r>
              <a:rPr lang="pl-PL" sz="220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Недоцільне збільшення державних витрат</a:t>
            </a:r>
            <a:r>
              <a:rPr lang="pl-PL" sz="2200" smtClean="0"/>
              <a:t> (</a:t>
            </a:r>
            <a:r>
              <a:rPr lang="uk-UA" sz="2200" smtClean="0"/>
              <a:t>у відношенні до неефективної інфраструктури, але також до ірраціональних компенсацій,</a:t>
            </a:r>
            <a:r>
              <a:rPr lang="pl-PL" sz="2200" smtClean="0"/>
              <a:t> </a:t>
            </a:r>
            <a:r>
              <a:rPr lang="uk-UA" sz="2200" smtClean="0"/>
              <a:t>наданих по рішенням судів за збитки,які фактично не мали місця</a:t>
            </a:r>
            <a:r>
              <a:rPr lang="pl-PL" sz="220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Втрата довіри серед громадян до законодавства та до питання ефективності управління громадами</a:t>
            </a:r>
            <a:r>
              <a:rPr lang="pl-PL" sz="2200" smtClean="0"/>
              <a:t>.</a:t>
            </a:r>
          </a:p>
          <a:p>
            <a:endParaRPr lang="en-GB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66976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Результати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90805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pl-PL" sz="2100" dirty="0" smtClean="0"/>
              <a:t>2015 </a:t>
            </a:r>
            <a:r>
              <a:rPr lang="uk-UA" sz="2100" dirty="0" smtClean="0"/>
              <a:t>– перша пропозиція реформи системи просторового планування була підготовлена та подана до парламенту</a:t>
            </a:r>
            <a:r>
              <a:rPr lang="pl-PL" sz="2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 </a:t>
            </a:r>
            <a:r>
              <a:rPr lang="uk-UA" sz="2100" dirty="0" smtClean="0"/>
              <a:t>Парламент спромігся затвердити тільки частину запропонованих рішень</a:t>
            </a:r>
            <a:r>
              <a:rPr lang="pl-PL" sz="2100" dirty="0" smtClean="0"/>
              <a:t> (</a:t>
            </a:r>
            <a:r>
              <a:rPr lang="uk-UA" sz="2100" dirty="0" smtClean="0"/>
              <a:t>тобто міське планування</a:t>
            </a:r>
            <a:r>
              <a:rPr lang="pl-PL" sz="2100" dirty="0" smtClean="0"/>
              <a:t>, </a:t>
            </a:r>
            <a:r>
              <a:rPr lang="uk-UA" sz="2100" dirty="0" smtClean="0"/>
              <a:t>загальні правила планування</a:t>
            </a:r>
            <a:r>
              <a:rPr lang="pl-PL" sz="2100" dirty="0" smtClean="0"/>
              <a:t>, </a:t>
            </a:r>
            <a:r>
              <a:rPr lang="uk-UA" sz="2100" dirty="0" smtClean="0"/>
              <a:t>порядок розміщення реклами</a:t>
            </a:r>
            <a:r>
              <a:rPr lang="pl-PL" sz="2100" dirty="0" smtClean="0"/>
              <a:t>, </a:t>
            </a:r>
            <a:r>
              <a:rPr lang="uk-UA" sz="2100" dirty="0" smtClean="0"/>
              <a:t>спеціальні рішення щодо регенерації (відновлення) міст</a:t>
            </a:r>
            <a:r>
              <a:rPr lang="pl-PL" sz="21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uk-UA" sz="2100" dirty="0" smtClean="0"/>
              <a:t>Напрямок змін, окреслений в </a:t>
            </a:r>
            <a:r>
              <a:rPr lang="pl-PL" sz="2100" dirty="0" smtClean="0"/>
              <a:t>2015 </a:t>
            </a:r>
            <a:r>
              <a:rPr lang="uk-UA" sz="2100" dirty="0" smtClean="0"/>
              <a:t>році, був потім взятий до уваги новим урядом і завершився цілою низкою законотворчих ініціатив</a:t>
            </a:r>
            <a:r>
              <a:rPr lang="pl-PL" sz="2100" dirty="0" smtClean="0"/>
              <a:t>, </a:t>
            </a:r>
            <a:r>
              <a:rPr lang="uk-UA" sz="2100" dirty="0" smtClean="0"/>
              <a:t>включаючи</a:t>
            </a:r>
            <a:r>
              <a:rPr lang="pl-PL" sz="2100" dirty="0" smtClean="0"/>
              <a:t> </a:t>
            </a:r>
            <a:r>
              <a:rPr lang="uk-UA" sz="2100" dirty="0" smtClean="0"/>
              <a:t> Кодекс просторового планування та будівництва</a:t>
            </a:r>
            <a:r>
              <a:rPr lang="pl-PL" sz="2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100" dirty="0" smtClean="0"/>
              <a:t>Зв’язок просторового та соціально-економічного планування серед інших на разі - на повістці денній</a:t>
            </a:r>
            <a:r>
              <a:rPr lang="pl-PL" sz="2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100" dirty="0" smtClean="0"/>
              <a:t>До сьогоднішнього дня більшість з питань ще не затверджено</a:t>
            </a:r>
          </a:p>
          <a:p>
            <a:pPr>
              <a:buFont typeface="Wingdings" pitchFamily="2" charset="2"/>
              <a:buChar char="Ø"/>
            </a:pPr>
            <a:r>
              <a:rPr lang="uk-UA" sz="2100" dirty="0" smtClean="0"/>
              <a:t>Постійна увага приділяється освіті та просуванню кращих практик</a:t>
            </a:r>
            <a:r>
              <a:rPr lang="pl-PL" sz="2100" dirty="0" smtClean="0"/>
              <a:t> (</a:t>
            </a:r>
            <a:r>
              <a:rPr lang="uk-UA" sz="2100" dirty="0" smtClean="0"/>
              <a:t>заплановані програми тренінгів та публікації</a:t>
            </a:r>
            <a:r>
              <a:rPr lang="pl-PL" sz="2100" dirty="0" smtClean="0"/>
              <a:t>).</a:t>
            </a:r>
          </a:p>
          <a:p>
            <a:endParaRPr lang="en-GB" sz="2100" dirty="0" smtClean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66976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Спроби реформування системи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Inhaltsplatzhalter 1"/>
          <p:cNvSpPr>
            <a:spLocks noGrp="1"/>
          </p:cNvSpPr>
          <p:nvPr>
            <p:ph idx="1"/>
          </p:nvPr>
        </p:nvSpPr>
        <p:spPr bwMode="auto">
          <a:xfrm>
            <a:off x="107950" y="1484313"/>
            <a:ext cx="9036050" cy="32400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uk-UA" altLang="en-US" sz="4000" b="1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en-US" b="1" dirty="0" err="1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Дякую</a:t>
            </a:r>
            <a:r>
              <a:rPr lang="ru-RU" altLang="en-US" b="1" dirty="0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 за </a:t>
            </a:r>
            <a:r>
              <a:rPr lang="ru-RU" altLang="en-US" b="1" dirty="0" err="1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увагу</a:t>
            </a:r>
            <a:r>
              <a:rPr lang="ru-RU" altLang="en-US" b="1" dirty="0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!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en-US" b="1" dirty="0">
              <a:solidFill>
                <a:srgbClr val="7F7F7F"/>
              </a:solidFill>
              <a:latin typeface="PF Square Sans Pro" panose="02000506040000020004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en-US" b="1" dirty="0" err="1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Раймунд</a:t>
            </a:r>
            <a:r>
              <a:rPr lang="ru-RU" altLang="en-US" b="1" dirty="0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 </a:t>
            </a:r>
            <a:r>
              <a:rPr lang="ru-RU" altLang="en-US" b="1" dirty="0" err="1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Ришь</a:t>
            </a:r>
            <a:endParaRPr lang="uk-UA" altLang="en-US" b="1" dirty="0" smtClean="0">
              <a:solidFill>
                <a:srgbClr val="7F7F7F"/>
              </a:solidFill>
              <a:latin typeface="PF Square Sans Pro" panose="02000506040000020004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800" b="1" dirty="0" smtClean="0">
              <a:solidFill>
                <a:srgbClr val="7F7F7F"/>
              </a:solidFill>
              <a:latin typeface="PF Square Sans Pro" panose="02000506040000020004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en-US" sz="2400" dirty="0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м. </a:t>
            </a:r>
            <a:r>
              <a:rPr lang="ru-RU" altLang="en-US" sz="2400" dirty="0" err="1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Київ</a:t>
            </a:r>
            <a:r>
              <a:rPr lang="ru-RU" altLang="en-US" sz="2400" dirty="0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, </a:t>
            </a:r>
            <a:r>
              <a:rPr lang="ru-RU" altLang="en-US" sz="2400" dirty="0" err="1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вул</a:t>
            </a:r>
            <a:r>
              <a:rPr lang="ru-RU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. Велика </a:t>
            </a:r>
            <a:r>
              <a:rPr lang="ru-RU" altLang="en-US" sz="2400" dirty="0" err="1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Житомирська</a:t>
            </a:r>
            <a:r>
              <a:rPr lang="ru-RU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 20, </a:t>
            </a:r>
            <a:r>
              <a:rPr lang="ru-RU" altLang="en-US" sz="2400" dirty="0" smtClean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3-й </a:t>
            </a:r>
            <a:r>
              <a:rPr lang="ru-RU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поверх</a:t>
            </a:r>
            <a:r>
              <a:rPr lang="en-US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  <a:t>+38 (044) 581 38 41</a:t>
            </a:r>
            <a:br>
              <a:rPr lang="en-US" altLang="en-US" sz="2400" dirty="0">
                <a:solidFill>
                  <a:srgbClr val="7F7F7F"/>
                </a:solidFill>
                <a:latin typeface="PF Square Sans Pro" panose="02000506040000020004"/>
                <a:cs typeface="Arial" panose="020B0604020202020204" pitchFamily="34" charset="0"/>
              </a:rPr>
            </a:br>
            <a:r>
              <a:rPr lang="uk-UA" sz="2400" dirty="0">
                <a:hlinkClick r:id="rId2"/>
              </a:rPr>
              <a:t>info.rdproject@gopa.de</a:t>
            </a:r>
            <a:endParaRPr lang="en-US" altLang="en-US" sz="2400" b="1" dirty="0">
              <a:solidFill>
                <a:srgbClr val="7F7F7F"/>
              </a:solidFill>
              <a:latin typeface="PF Square Sans Pro" panose="02000506040000020004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b="1" dirty="0" smtClean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1507" name="Прямокутник 1"/>
          <p:cNvSpPr>
            <a:spLocks noChangeArrowheads="1"/>
          </p:cNvSpPr>
          <p:nvPr/>
        </p:nvSpPr>
        <p:spPr bwMode="auto">
          <a:xfrm>
            <a:off x="1258888" y="-26988"/>
            <a:ext cx="7705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7F7F7F"/>
                </a:solidFill>
                <a:latin typeface="PF Square Sans Pro" pitchFamily="2" charset="0"/>
              </a:rPr>
              <a:t>U-LEAD </a:t>
            </a:r>
            <a:r>
              <a:rPr lang="uk-UA" altLang="en-US" b="1">
                <a:solidFill>
                  <a:srgbClr val="7F7F7F"/>
                </a:solidFill>
                <a:latin typeface="PF Square Sans Pro" pitchFamily="2" charset="0"/>
              </a:rPr>
              <a:t>з Європою</a:t>
            </a:r>
            <a:r>
              <a:rPr lang="en-US" altLang="en-US" b="1">
                <a:solidFill>
                  <a:srgbClr val="7F7F7F"/>
                </a:solidFill>
                <a:latin typeface="PF Square Sans Pro" pitchFamily="2" charset="0"/>
              </a:rPr>
              <a:t>: </a:t>
            </a:r>
            <a:endParaRPr lang="uk-UA" altLang="en-US" b="1">
              <a:solidFill>
                <a:srgbClr val="7F7F7F"/>
              </a:solidFill>
              <a:latin typeface="PF Square Sans Pro" pitchFamily="2" charset="0"/>
            </a:endParaRPr>
          </a:p>
          <a:p>
            <a:pPr eaLnBrk="1" hangingPunct="1"/>
            <a:r>
              <a:rPr lang="uk-UA" altLang="en-US" b="1">
                <a:solidFill>
                  <a:srgbClr val="7F7F7F"/>
                </a:solidFill>
                <a:latin typeface="PF Square Sans Pro" pitchFamily="2" charset="0"/>
              </a:rPr>
              <a:t>Програма </a:t>
            </a:r>
            <a:r>
              <a:rPr lang="ru-RU" altLang="en-US" b="1">
                <a:solidFill>
                  <a:srgbClr val="7F7F7F"/>
                </a:solidFill>
                <a:latin typeface="PF Square Sans Pro" pitchFamily="2" charset="0"/>
              </a:rPr>
              <a:t>для України з розширення прав і можливостей </a:t>
            </a:r>
            <a:r>
              <a:rPr lang="en-US" altLang="en-US" b="1">
                <a:solidFill>
                  <a:srgbClr val="7F7F7F"/>
                </a:solidFill>
                <a:latin typeface="PF Square Sans Pro" pitchFamily="2" charset="0"/>
              </a:rPr>
              <a:t/>
            </a:r>
            <a:br>
              <a:rPr lang="en-US" altLang="en-US" b="1">
                <a:solidFill>
                  <a:srgbClr val="7F7F7F"/>
                </a:solidFill>
                <a:latin typeface="PF Square Sans Pro" pitchFamily="2" charset="0"/>
              </a:rPr>
            </a:br>
            <a:r>
              <a:rPr lang="ru-RU" altLang="en-US" b="1">
                <a:solidFill>
                  <a:srgbClr val="7F7F7F"/>
                </a:solidFill>
                <a:latin typeface="PF Square Sans Pro" pitchFamily="2" charset="0"/>
              </a:rPr>
              <a:t>на місцевому рівні, підзвітності та розвитку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-25400"/>
            <a:ext cx="6840537" cy="1019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800" dirty="0" smtClean="0">
                <a:solidFill>
                  <a:schemeClr val="tx1"/>
                </a:solidFill>
              </a:rPr>
              <a:t>Чи працює польська система  просторового планування</a:t>
            </a:r>
            <a:r>
              <a:rPr lang="pl-PL" sz="2800" dirty="0" smtClean="0">
                <a:solidFill>
                  <a:schemeClr val="tx1"/>
                </a:solidFill>
              </a:rPr>
              <a:t>?</a:t>
            </a:r>
            <a:endParaRPr lang="uk-UA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6038" y="890588"/>
            <a:ext cx="9097962" cy="5967412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жаль відповідь -</a:t>
            </a:r>
            <a:r>
              <a:rPr lang="pl-P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„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</a:t>
            </a:r>
            <a:r>
              <a:rPr lang="pl-P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r>
              <a:rPr lang="uk-UA" sz="4000" dirty="0">
                <a:solidFill>
                  <a:srgbClr val="FFC000"/>
                </a:solidFill>
              </a:rPr>
              <a:t> </a:t>
            </a:r>
            <a:endParaRPr lang="uk-UA" sz="4000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sz="4000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польський приклад може стати гарним уроком для України</a:t>
            </a:r>
            <a:r>
              <a:rPr lang="pl-PL" dirty="0">
                <a:solidFill>
                  <a:srgbClr val="FFC000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31908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401763"/>
            <a:ext cx="3670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313" y="3535363"/>
            <a:ext cx="43481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050"/>
            <a:ext cx="7786688" cy="3889375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>
                <a:solidFill>
                  <a:srgbClr val="FFC000"/>
                </a:solidFill>
                <a:latin typeface="Calibri"/>
              </a:rPr>
              <a:t>РЕСПУБЛІКА ПОЛЬЩА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 – 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унітарна держава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rgbClr val="FFC000"/>
                </a:solidFill>
                <a:latin typeface="Calibri"/>
              </a:rPr>
              <a:t>(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налічує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 37 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мільйонів мешканців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, 312 700 </a:t>
            </a:r>
            <a:r>
              <a:rPr lang="uk-UA" sz="2800" dirty="0" err="1">
                <a:solidFill>
                  <a:srgbClr val="FFC000"/>
                </a:solidFill>
                <a:latin typeface="Calibri"/>
              </a:rPr>
              <a:t>кв.км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).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>
                <a:solidFill>
                  <a:srgbClr val="FF0000"/>
                </a:solidFill>
                <a:latin typeface="Calibri"/>
              </a:rPr>
              <a:t>Центральний уряд з представниками в регіонах</a:t>
            </a:r>
            <a:endParaRPr lang="pl-PL" sz="2800" dirty="0">
              <a:solidFill>
                <a:srgbClr val="FF0000"/>
              </a:solidFill>
              <a:latin typeface="Calibri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>
                <a:solidFill>
                  <a:srgbClr val="FFC000"/>
                </a:solidFill>
                <a:latin typeface="Calibri"/>
              </a:rPr>
              <a:t>Само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-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врядування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>
                <a:solidFill>
                  <a:srgbClr val="FF0000"/>
                </a:solidFill>
                <a:latin typeface="Calibri"/>
              </a:rPr>
              <a:t>	16 </a:t>
            </a:r>
            <a:r>
              <a:rPr lang="uk-UA" sz="2800" dirty="0">
                <a:solidFill>
                  <a:srgbClr val="FF0000"/>
                </a:solidFill>
                <a:latin typeface="Calibri"/>
              </a:rPr>
              <a:t>регіонів</a:t>
            </a:r>
            <a:r>
              <a:rPr lang="pl-PL" sz="2800" dirty="0">
                <a:solidFill>
                  <a:srgbClr val="FF0000"/>
                </a:solidFill>
                <a:latin typeface="Calibri"/>
              </a:rPr>
              <a:t> (</a:t>
            </a:r>
            <a:r>
              <a:rPr lang="uk-UA" sz="2800" dirty="0">
                <a:solidFill>
                  <a:srgbClr val="FF0000"/>
                </a:solidFill>
                <a:latin typeface="Calibri"/>
              </a:rPr>
              <a:t>воєводств</a:t>
            </a:r>
            <a:r>
              <a:rPr lang="pl-PL" sz="2800" dirty="0">
                <a:solidFill>
                  <a:srgbClr val="FF0000"/>
                </a:solidFill>
                <a:latin typeface="Calibri"/>
              </a:rPr>
              <a:t>, „województwo”)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>
                <a:solidFill>
                  <a:srgbClr val="FFC000"/>
                </a:solidFill>
                <a:latin typeface="Calibri"/>
              </a:rPr>
              <a:t>	380 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районів-повітів 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(„powiat”), 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включаючи </a:t>
            </a:r>
            <a:r>
              <a:rPr lang="pl-PL" sz="2800" dirty="0">
                <a:solidFill>
                  <a:srgbClr val="FFC000"/>
                </a:solidFill>
                <a:latin typeface="Calibri"/>
              </a:rPr>
              <a:t>66 </a:t>
            </a:r>
            <a:r>
              <a:rPr lang="uk-UA" sz="2800" dirty="0">
                <a:solidFill>
                  <a:srgbClr val="FFC000"/>
                </a:solidFill>
                <a:latin typeface="Calibri"/>
              </a:rPr>
              <a:t>міст районного значення</a:t>
            </a:r>
            <a:endParaRPr lang="pl-PL" sz="2800" dirty="0">
              <a:solidFill>
                <a:srgbClr val="FFC000"/>
              </a:solidFill>
              <a:latin typeface="Calibri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>
                <a:solidFill>
                  <a:srgbClr val="FF0000"/>
                </a:solidFill>
                <a:latin typeface="Calibri"/>
              </a:rPr>
              <a:t>	2478 </a:t>
            </a:r>
            <a:r>
              <a:rPr lang="uk-UA" sz="2800" dirty="0">
                <a:solidFill>
                  <a:srgbClr val="FF0000"/>
                </a:solidFill>
                <a:latin typeface="Calibri"/>
              </a:rPr>
              <a:t>громад</a:t>
            </a:r>
            <a:r>
              <a:rPr lang="pl-PL" sz="2800" u="sng" dirty="0">
                <a:solidFill>
                  <a:srgbClr val="FF0000"/>
                </a:solidFill>
                <a:latin typeface="Calibri"/>
              </a:rPr>
              <a:t> („gmina”) </a:t>
            </a:r>
            <a:r>
              <a:rPr lang="uk-UA" sz="2800" u="sng" dirty="0">
                <a:solidFill>
                  <a:srgbClr val="FF0000"/>
                </a:solidFill>
                <a:latin typeface="Calibri"/>
              </a:rPr>
              <a:t>включаючи</a:t>
            </a:r>
            <a:r>
              <a:rPr lang="pl-PL" sz="2800" u="sng" dirty="0">
                <a:solidFill>
                  <a:srgbClr val="FF0000"/>
                </a:solidFill>
                <a:latin typeface="Calibri"/>
              </a:rPr>
              <a:t> 913 </a:t>
            </a:r>
            <a:r>
              <a:rPr lang="uk-UA" sz="2800" u="sng" dirty="0" smtClean="0">
                <a:solidFill>
                  <a:srgbClr val="FF0000"/>
                </a:solidFill>
                <a:latin typeface="Calibri"/>
              </a:rPr>
              <a:t>міст</a:t>
            </a:r>
            <a:endParaRPr lang="pl-PL" sz="2800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988" y="174625"/>
            <a:ext cx="6697662" cy="533400"/>
          </a:xfrm>
        </p:spPr>
        <p:txBody>
          <a:bodyPr/>
          <a:lstStyle/>
          <a:p>
            <a:pPr>
              <a:defRPr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державної влади у Польщі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9388" y="5008563"/>
            <a:ext cx="7886700" cy="43497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Влада з повноваженнями просторового планування відмічена червоним кольором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3075" y="5435600"/>
            <a:ext cx="7886700" cy="434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FFC000"/>
                </a:solidFill>
              </a:rPr>
              <a:t>Органи самоврядування по Конституції  - підкреслені.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 bwMode="auto">
          <a:xfrm>
            <a:off x="1116013" y="0"/>
            <a:ext cx="6048375" cy="592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територіальне планування на кожному адміністративному рівні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49250" y="874713"/>
            <a:ext cx="7886700" cy="4349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Центральний уряд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0244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-1620688" y="2060848"/>
            <a:ext cx="7886700" cy="1484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uk-UA" sz="2600" smtClean="0">
                <a:solidFill>
                  <a:srgbClr val="FF0000"/>
                </a:solidFill>
              </a:rPr>
              <a:t>Регіон</a:t>
            </a:r>
            <a:endParaRPr lang="pl-PL" sz="260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uk-UA" sz="2400" smtClean="0">
                <a:solidFill>
                  <a:srgbClr val="FFC000"/>
                </a:solidFill>
              </a:rPr>
              <a:t>Маршал воєводства</a:t>
            </a:r>
            <a:r>
              <a:rPr lang="pl-PL" sz="2400" smtClean="0">
                <a:solidFill>
                  <a:srgbClr val="FFC000"/>
                </a:solidFill>
              </a:rPr>
              <a:t>  </a:t>
            </a:r>
          </a:p>
          <a:p>
            <a:pPr marL="0" indent="0">
              <a:buFont typeface="Arial" charset="0"/>
              <a:buNone/>
            </a:pPr>
            <a:r>
              <a:rPr lang="uk-UA" sz="2400" smtClean="0">
                <a:solidFill>
                  <a:srgbClr val="0070C0"/>
                </a:solidFill>
              </a:rPr>
              <a:t>Готує План забудови території воєводства</a:t>
            </a:r>
            <a:endParaRPr lang="pl-PL" sz="240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pl-PL" smtClean="0">
              <a:solidFill>
                <a:srgbClr val="FFC00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25450" y="1293813"/>
            <a:ext cx="3944938" cy="19526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600" dirty="0" smtClean="0">
                <a:solidFill>
                  <a:srgbClr val="FFC000"/>
                </a:solidFill>
              </a:rPr>
              <a:t>Міністр Розвитку</a:t>
            </a:r>
            <a:endParaRPr lang="pl-PL" sz="2600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600" dirty="0" smtClean="0">
                <a:solidFill>
                  <a:srgbClr val="0070C0"/>
                </a:solidFill>
              </a:rPr>
              <a:t>Відповідає за просторове та стратегічне планування на національному рівні</a:t>
            </a:r>
            <a:r>
              <a:rPr lang="pl-PL" sz="2600" dirty="0" smtClean="0">
                <a:solidFill>
                  <a:srgbClr val="0070C0"/>
                </a:solidFill>
              </a:rPr>
              <a:t>, </a:t>
            </a:r>
            <a:r>
              <a:rPr lang="uk-UA" sz="2600" dirty="0" smtClean="0">
                <a:solidFill>
                  <a:srgbClr val="0070C0"/>
                </a:solidFill>
              </a:rPr>
              <a:t>готує концепцію забудови території країни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292600" y="1277938"/>
            <a:ext cx="4845050" cy="17970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</a:rPr>
              <a:t>Міністр інфраструктури та будівництва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</a:rPr>
              <a:t>Відповідає за законодавство щодо  просторового планування на регіональному та місцевому рівнях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endParaRPr lang="pl-PL" sz="2400" u="sng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8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3238" y="4256088"/>
            <a:ext cx="8137525" cy="17970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3300" dirty="0" smtClean="0">
                <a:solidFill>
                  <a:srgbClr val="FF0000"/>
                </a:solidFill>
              </a:rPr>
              <a:t>Громада</a:t>
            </a:r>
            <a:endParaRPr lang="pl-PL" sz="33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FFC000"/>
                </a:solidFill>
              </a:rPr>
              <a:t>Мер</a:t>
            </a:r>
            <a:endParaRPr lang="pl-PL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Готує дослідження умов та напрямків забудови території громади</a:t>
            </a:r>
            <a:r>
              <a:rPr lang="pl-PL" dirty="0" smtClean="0">
                <a:solidFill>
                  <a:srgbClr val="0070C0"/>
                </a:solidFill>
              </a:rPr>
              <a:t> („</a:t>
            </a:r>
            <a:r>
              <a:rPr lang="uk-UA" dirty="0" smtClean="0">
                <a:solidFill>
                  <a:srgbClr val="0070C0"/>
                </a:solidFill>
              </a:rPr>
              <a:t>дослідження</a:t>
            </a:r>
            <a:r>
              <a:rPr lang="pl-PL" dirty="0" smtClean="0">
                <a:solidFill>
                  <a:srgbClr val="0070C0"/>
                </a:solidFill>
              </a:rPr>
              <a:t>”),  </a:t>
            </a:r>
            <a:r>
              <a:rPr lang="uk-UA" dirty="0" smtClean="0">
                <a:solidFill>
                  <a:srgbClr val="0070C0"/>
                </a:solidFill>
              </a:rPr>
              <a:t>План місцевої забудови території</a:t>
            </a:r>
            <a:r>
              <a:rPr lang="pl-PL" dirty="0" smtClean="0">
                <a:solidFill>
                  <a:srgbClr val="0070C0"/>
                </a:solidFill>
              </a:rPr>
              <a:t> („</a:t>
            </a:r>
            <a:r>
              <a:rPr lang="uk-UA" dirty="0" smtClean="0">
                <a:solidFill>
                  <a:srgbClr val="0070C0"/>
                </a:solidFill>
              </a:rPr>
              <a:t>локальний план</a:t>
            </a:r>
            <a:r>
              <a:rPr lang="pl-PL" dirty="0" smtClean="0">
                <a:solidFill>
                  <a:srgbClr val="0070C0"/>
                </a:solidFill>
              </a:rPr>
              <a:t>”) </a:t>
            </a:r>
            <a:r>
              <a:rPr lang="uk-UA" dirty="0" smtClean="0">
                <a:solidFill>
                  <a:srgbClr val="0070C0"/>
                </a:solidFill>
              </a:rPr>
              <a:t>і так назване </a:t>
            </a:r>
            <a:r>
              <a:rPr lang="pl-PL" dirty="0" smtClean="0">
                <a:solidFill>
                  <a:srgbClr val="0070C0"/>
                </a:solidFill>
              </a:rPr>
              <a:t> „</a:t>
            </a:r>
            <a:r>
              <a:rPr lang="uk-UA" dirty="0" smtClean="0">
                <a:solidFill>
                  <a:srgbClr val="0070C0"/>
                </a:solidFill>
              </a:rPr>
              <a:t>рішення по рекламі</a:t>
            </a:r>
            <a:r>
              <a:rPr lang="pl-PL" dirty="0" smtClean="0">
                <a:solidFill>
                  <a:srgbClr val="0070C0"/>
                </a:solidFill>
              </a:rPr>
              <a:t>” (</a:t>
            </a:r>
            <a:r>
              <a:rPr lang="uk-UA" dirty="0" smtClean="0">
                <a:solidFill>
                  <a:srgbClr val="0070C0"/>
                </a:solidFill>
              </a:rPr>
              <a:t>останні дві позиції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– </a:t>
            </a:r>
            <a:r>
              <a:rPr lang="uk-UA" dirty="0" smtClean="0">
                <a:solidFill>
                  <a:srgbClr val="0070C0"/>
                </a:solidFill>
              </a:rPr>
              <a:t>обов'язкові згідно чинного законодавства</a:t>
            </a:r>
            <a:r>
              <a:rPr lang="pl-PL" dirty="0" smtClean="0">
                <a:solidFill>
                  <a:srgbClr val="0070C0"/>
                </a:solidFill>
              </a:rPr>
              <a:t>).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66976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Історія питання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0" y="3889375"/>
            <a:ext cx="903288" cy="434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dirty="0"/>
              <a:t>1989</a:t>
            </a:r>
          </a:p>
        </p:txBody>
      </p:sp>
      <p:sp>
        <p:nvSpPr>
          <p:cNvPr id="5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080375" y="3889375"/>
            <a:ext cx="903288" cy="434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dirty="0"/>
              <a:t>2017</a:t>
            </a:r>
          </a:p>
        </p:txBody>
      </p:sp>
      <p:sp>
        <p:nvSpPr>
          <p:cNvPr id="6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1370013"/>
            <a:ext cx="1389063" cy="1477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1800" b="1" dirty="0"/>
              <a:t>1990</a:t>
            </a:r>
            <a:r>
              <a:rPr lang="pl-PL" sz="1800" dirty="0"/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 smtClean="0"/>
              <a:t>Перший етап  самоврядування</a:t>
            </a:r>
            <a:r>
              <a:rPr lang="pl-PL" sz="1800" dirty="0" smtClean="0"/>
              <a:t> (</a:t>
            </a:r>
            <a:r>
              <a:rPr lang="uk-UA" sz="1800" dirty="0" smtClean="0"/>
              <a:t>громада</a:t>
            </a:r>
            <a:r>
              <a:rPr lang="pl-PL" sz="1800" dirty="0" smtClean="0"/>
              <a:t>)</a:t>
            </a:r>
            <a:endParaRPr lang="pl-PL" sz="1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244725" y="1384300"/>
            <a:ext cx="1389063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1800" b="1" dirty="0"/>
              <a:t>1998</a:t>
            </a:r>
            <a:r>
              <a:rPr lang="pl-PL" sz="1800" dirty="0"/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 smtClean="0"/>
              <a:t>Другий етап самоврядування воєводство повіт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uk-UA" sz="1800" dirty="0" smtClean="0"/>
              <a:t>(область, район)</a:t>
            </a:r>
            <a:endParaRPr lang="pl-PL" sz="1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1271" name="Symbol zastępczy zawartości 2"/>
          <p:cNvSpPr txBox="1">
            <a:spLocks/>
          </p:cNvSpPr>
          <p:nvPr/>
        </p:nvSpPr>
        <p:spPr bwMode="auto">
          <a:xfrm>
            <a:off x="1743075" y="4106863"/>
            <a:ext cx="1484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>
                <a:latin typeface="Calibri" pitchFamily="34" charset="0"/>
              </a:rPr>
              <a:t>1997</a:t>
            </a:r>
            <a:r>
              <a:rPr lang="pl-PL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>
                <a:latin typeface="Calibri" pitchFamily="34" charset="0"/>
              </a:rPr>
              <a:t>Конституція</a:t>
            </a:r>
            <a:endParaRPr lang="pl-PL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1272" name="Symbol zastępczy zawartości 2"/>
          <p:cNvSpPr txBox="1">
            <a:spLocks/>
          </p:cNvSpPr>
          <p:nvPr/>
        </p:nvSpPr>
        <p:spPr bwMode="auto">
          <a:xfrm>
            <a:off x="4068763" y="1384300"/>
            <a:ext cx="15906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>
                <a:latin typeface="Calibri" pitchFamily="34" charset="0"/>
              </a:rPr>
              <a:t>2003</a:t>
            </a:r>
            <a:r>
              <a:rPr lang="pl-PL" dirty="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dirty="0">
                <a:latin typeface="Calibri" pitchFamily="34" charset="0"/>
              </a:rPr>
              <a:t>Закон про </a:t>
            </a:r>
            <a:r>
              <a:rPr lang="uk-UA" dirty="0" smtClean="0">
                <a:latin typeface="Calibri" pitchFamily="34" charset="0"/>
              </a:rPr>
              <a:t>просторове планування  </a:t>
            </a:r>
            <a:r>
              <a:rPr lang="uk-UA" dirty="0">
                <a:latin typeface="Calibri" pitchFamily="34" charset="0"/>
              </a:rPr>
              <a:t>та забудову</a:t>
            </a:r>
            <a:r>
              <a:rPr lang="pl-PL" dirty="0">
                <a:latin typeface="Calibri" pitchFamily="34" charset="0"/>
              </a:rPr>
              <a:t> </a:t>
            </a:r>
          </a:p>
        </p:txBody>
      </p:sp>
      <p:sp>
        <p:nvSpPr>
          <p:cNvPr id="11273" name="Symbol zastępczy zawartości 2"/>
          <p:cNvSpPr txBox="1">
            <a:spLocks/>
          </p:cNvSpPr>
          <p:nvPr/>
        </p:nvSpPr>
        <p:spPr bwMode="auto">
          <a:xfrm>
            <a:off x="5538788" y="4122738"/>
            <a:ext cx="17557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>
                <a:latin typeface="Calibri" pitchFamily="34" charset="0"/>
              </a:rPr>
              <a:t>2011</a:t>
            </a:r>
            <a:r>
              <a:rPr lang="pl-PL" dirty="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dirty="0">
                <a:latin typeface="Calibri" pitchFamily="34" charset="0"/>
              </a:rPr>
              <a:t>Концепція </a:t>
            </a:r>
            <a:r>
              <a:rPr lang="uk-UA" dirty="0" smtClean="0">
                <a:latin typeface="Calibri" pitchFamily="34" charset="0"/>
              </a:rPr>
              <a:t>просторової </a:t>
            </a:r>
            <a:endParaRPr lang="uk-UA" dirty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dirty="0">
                <a:latin typeface="Calibri" pitchFamily="34" charset="0"/>
              </a:rPr>
              <a:t>забудови країни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11274" name="Symbol zastępczy zawartości 2"/>
          <p:cNvSpPr txBox="1">
            <a:spLocks/>
          </p:cNvSpPr>
          <p:nvPr/>
        </p:nvSpPr>
        <p:spPr bwMode="auto">
          <a:xfrm>
            <a:off x="7164388" y="1358900"/>
            <a:ext cx="15890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>
                <a:latin typeface="Calibri" pitchFamily="34" charset="0"/>
              </a:rPr>
              <a:t>2015</a:t>
            </a:r>
            <a:r>
              <a:rPr lang="pl-PL" dirty="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dirty="0">
                <a:latin typeface="Calibri" pitchFamily="34" charset="0"/>
              </a:rPr>
              <a:t>Перші важливі зміни в реформуванні системи </a:t>
            </a:r>
            <a:r>
              <a:rPr lang="uk-UA" dirty="0" smtClean="0">
                <a:latin typeface="Calibri" pitchFamily="34" charset="0"/>
              </a:rPr>
              <a:t>просторового </a:t>
            </a:r>
            <a:r>
              <a:rPr lang="uk-UA" dirty="0">
                <a:latin typeface="Calibri" pitchFamily="34" charset="0"/>
              </a:rPr>
              <a:t>планування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11275" name="Symbol zastępczy zawartości 2"/>
          <p:cNvSpPr txBox="1">
            <a:spLocks/>
          </p:cNvSpPr>
          <p:nvPr/>
        </p:nvSpPr>
        <p:spPr bwMode="auto">
          <a:xfrm>
            <a:off x="3036888" y="4075113"/>
            <a:ext cx="18716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>
                <a:latin typeface="Calibri" pitchFamily="34" charset="0"/>
              </a:rPr>
              <a:t>2000</a:t>
            </a:r>
            <a:r>
              <a:rPr lang="pl-PL" dirty="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dirty="0">
                <a:latin typeface="Calibri" pitchFamily="34" charset="0"/>
              </a:rPr>
              <a:t>Закон про професійну палату </a:t>
            </a:r>
            <a:r>
              <a:rPr lang="uk-UA" dirty="0" smtClean="0">
                <a:latin typeface="Calibri" pitchFamily="34" charset="0"/>
              </a:rPr>
              <a:t>фахівців з просторового планування</a:t>
            </a:r>
            <a:r>
              <a:rPr lang="pl-PL" dirty="0" smtClean="0">
                <a:latin typeface="Calibri" pitchFamily="34" charset="0"/>
              </a:rPr>
              <a:t>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11276" name="Symbol zastępczy zawartości 2"/>
          <p:cNvSpPr txBox="1">
            <a:spLocks/>
          </p:cNvSpPr>
          <p:nvPr/>
        </p:nvSpPr>
        <p:spPr bwMode="auto">
          <a:xfrm>
            <a:off x="6186488" y="5151438"/>
            <a:ext cx="31083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dirty="0">
                <a:latin typeface="Calibri" pitchFamily="34" charset="0"/>
              </a:rPr>
              <a:t>2014</a:t>
            </a:r>
            <a:r>
              <a:rPr lang="pl-PL" dirty="0"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dirty="0" smtClean="0">
                <a:latin typeface="Calibri" pitchFamily="34" charset="0"/>
              </a:rPr>
              <a:t>фахівець з просторового планування</a:t>
            </a:r>
            <a:r>
              <a:rPr lang="pl-PL" dirty="0" smtClean="0">
                <a:latin typeface="Calibri" pitchFamily="34" charset="0"/>
              </a:rPr>
              <a:t>– </a:t>
            </a:r>
            <a:r>
              <a:rPr lang="uk-UA" dirty="0">
                <a:latin typeface="Calibri" pitchFamily="34" charset="0"/>
              </a:rPr>
              <a:t>більше не є професією з довірою від громади</a:t>
            </a:r>
            <a:r>
              <a:rPr lang="pl-PL" dirty="0">
                <a:latin typeface="Calibri" pitchFamily="34" charset="0"/>
              </a:rPr>
              <a:t> </a:t>
            </a:r>
          </a:p>
        </p:txBody>
      </p:sp>
      <p:cxnSp>
        <p:nvCxnSpPr>
          <p:cNvPr id="14" name="Łącznik prosty ze strzałką 20">
            <a:extLst>
              <a:ext uri="{FF2B5EF4-FFF2-40B4-BE49-F238E27FC236}"/>
            </a:extLst>
          </p:cNvPr>
          <p:cNvCxnSpPr/>
          <p:nvPr/>
        </p:nvCxnSpPr>
        <p:spPr>
          <a:xfrm>
            <a:off x="4864100" y="2624138"/>
            <a:ext cx="0" cy="927100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070850" y="3344863"/>
            <a:ext cx="0" cy="269875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898775" y="3087688"/>
            <a:ext cx="0" cy="490537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745413" y="3751263"/>
            <a:ext cx="0" cy="1789112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416675" y="3756025"/>
            <a:ext cx="0" cy="282575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814763" y="3824288"/>
            <a:ext cx="0" cy="282575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3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484438" y="3822700"/>
            <a:ext cx="0" cy="282575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7">
            <a:extLst>
              <a:ext uri="{FF2B5EF4-FFF2-40B4-BE49-F238E27FC236}"/>
            </a:extLst>
          </p:cNvPr>
          <p:cNvCxnSpPr/>
          <p:nvPr/>
        </p:nvCxnSpPr>
        <p:spPr>
          <a:xfrm>
            <a:off x="134938" y="3736975"/>
            <a:ext cx="8848725" cy="0"/>
          </a:xfrm>
          <a:prstGeom prst="straightConnector1">
            <a:avLst/>
          </a:prstGeom>
          <a:ln w="254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93738" y="2847975"/>
            <a:ext cx="0" cy="766763"/>
          </a:xfrm>
          <a:prstGeom prst="straightConnector1">
            <a:avLst/>
          </a:prstGeom>
          <a:ln w="1270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 bwMode="auto">
          <a:xfrm>
            <a:off x="395288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200" smtClean="0"/>
              <a:t>Підготовлена Міністром Розвитку у співпраці з Міністром Інфраструктури та будівництва (урядовий підзаконний акт),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Поточна Концепція  затверджена в  2011 з перспективою до 2030 (</a:t>
            </a:r>
            <a:r>
              <a:rPr lang="en-GB" sz="2200" smtClean="0"/>
              <a:t>KPZK 2030) – </a:t>
            </a:r>
            <a:r>
              <a:rPr lang="uk-UA" sz="2200" smtClean="0"/>
              <a:t>включає декларацію щодо потреби реформи системи,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Повинна враховувати правила сталого розвитку та бути у відповідності до  цілей довгострокової національної стратегії,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/>
              <a:t>Визначає основні елементи створення мережі, правил та питань захисту історичних пам'яток (пам'ятників) та довкілля, організацію інфраструктури та ресурсів, так як і функціональних зон (тобто, урбаністичних функціональних зон) національного значення.</a:t>
            </a:r>
          </a:p>
          <a:p>
            <a:endParaRPr lang="en-GB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66976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Національна концепція забудови території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66976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tx1"/>
                </a:solidFill>
              </a:rPr>
              <a:t>Інфраструктура національного значення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8" y="1268413"/>
            <a:ext cx="8291512" cy="4857750"/>
          </a:xfr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600" dirty="0" smtClean="0"/>
              <a:t>Закон про просторове планування передбачає процедуру згідно якої міністри готують програми по державним проектам</a:t>
            </a:r>
            <a:r>
              <a:rPr lang="pl-PL" sz="2600" dirty="0" smtClean="0"/>
              <a:t> </a:t>
            </a:r>
            <a:r>
              <a:rPr lang="pl-PL" sz="2600" dirty="0"/>
              <a:t>– </a:t>
            </a:r>
            <a:r>
              <a:rPr lang="uk-UA" sz="2600" dirty="0" smtClean="0"/>
              <a:t>потім відображаються в планах просторового планування воєводств (областей)</a:t>
            </a:r>
            <a:r>
              <a:rPr lang="pl-PL" sz="2600" dirty="0" smtClean="0"/>
              <a:t>,</a:t>
            </a:r>
            <a:endParaRPr lang="pl-PL" sz="2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600" dirty="0" smtClean="0"/>
              <a:t>Ця процедура не працює,оскільки вона не гарантує формальну можливість реалізації проекту</a:t>
            </a:r>
            <a:r>
              <a:rPr lang="pl-PL" sz="2600" dirty="0" smtClean="0"/>
              <a:t>,</a:t>
            </a:r>
            <a:endParaRPr lang="pl-PL" sz="2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600" dirty="0" smtClean="0"/>
              <a:t>В результаті поступово впроваджуються спеціальні правила щодо приватних видів інвестицій </a:t>
            </a:r>
            <a:r>
              <a:rPr lang="pl-PL" sz="2600" dirty="0" smtClean="0"/>
              <a:t>(</a:t>
            </a:r>
            <a:r>
              <a:rPr lang="uk-UA" sz="2600" dirty="0" smtClean="0"/>
              <a:t> в основному лінійних</a:t>
            </a:r>
            <a:r>
              <a:rPr lang="pl-PL" sz="2600" dirty="0" smtClean="0"/>
              <a:t>: </a:t>
            </a:r>
            <a:r>
              <a:rPr lang="uk-UA" sz="2600" dirty="0" smtClean="0"/>
              <a:t>дороги</a:t>
            </a:r>
            <a:r>
              <a:rPr lang="pl-PL" sz="2600" dirty="0" smtClean="0"/>
              <a:t>, </a:t>
            </a:r>
            <a:r>
              <a:rPr lang="uk-UA" sz="2600" dirty="0" smtClean="0"/>
              <a:t>залізниця</a:t>
            </a:r>
            <a:r>
              <a:rPr lang="pl-PL" sz="2600" dirty="0" smtClean="0"/>
              <a:t>, </a:t>
            </a:r>
            <a:r>
              <a:rPr lang="uk-UA" sz="2600" dirty="0" smtClean="0"/>
              <a:t>трубопроводи</a:t>
            </a:r>
            <a:r>
              <a:rPr lang="pl-PL" sz="2600" dirty="0" smtClean="0"/>
              <a:t>)  </a:t>
            </a:r>
            <a:r>
              <a:rPr lang="pl-PL" sz="2600" dirty="0"/>
              <a:t>– </a:t>
            </a:r>
            <a:r>
              <a:rPr lang="uk-UA" sz="2600" dirty="0" smtClean="0"/>
              <a:t>які включають весь процес інвестицій по конкретному проекту</a:t>
            </a:r>
            <a:r>
              <a:rPr lang="pl-PL" sz="2600" dirty="0" smtClean="0"/>
              <a:t>,</a:t>
            </a:r>
            <a:endParaRPr lang="pl-PL" sz="2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600" dirty="0"/>
              <a:t> </a:t>
            </a:r>
            <a:r>
              <a:rPr lang="uk-UA" sz="2600" dirty="0" smtClean="0"/>
              <a:t>індивідуальні спеціальні порядки (правила) не пов'язані одне з одним, і як правило, не беруть до уваги документи по просторовому плануванню</a:t>
            </a:r>
            <a:r>
              <a:rPr lang="pl-PL" sz="2600" dirty="0" smtClean="0"/>
              <a:t>,</a:t>
            </a:r>
            <a:endParaRPr lang="pl-PL" sz="2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600" dirty="0" smtClean="0"/>
              <a:t>Фактично створена та існує паралельна </a:t>
            </a:r>
            <a:r>
              <a:rPr lang="pl-PL" sz="2600" dirty="0" smtClean="0"/>
              <a:t>„</a:t>
            </a:r>
            <a:r>
              <a:rPr lang="uk-UA" sz="2600" dirty="0" smtClean="0"/>
              <a:t>система</a:t>
            </a:r>
            <a:r>
              <a:rPr lang="pl-PL" sz="2600" dirty="0" smtClean="0"/>
              <a:t>” </a:t>
            </a:r>
            <a:r>
              <a:rPr lang="uk-UA" sz="2600" dirty="0" smtClean="0"/>
              <a:t>просторового планування щодо значної частини інвестицій</a:t>
            </a:r>
            <a:r>
              <a:rPr lang="pl-PL" sz="2600" dirty="0" smtClean="0"/>
              <a:t>.</a:t>
            </a:r>
            <a:endParaRPr lang="pl-PL" sz="2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200" dirty="0" smtClean="0"/>
              <a:t>Готується Маршалком воєводства (</a:t>
            </a:r>
            <a:r>
              <a:rPr lang="uk-UA" sz="2200" dirty="0" err="1" smtClean="0"/>
              <a:t>укр.аналог-</a:t>
            </a:r>
            <a:r>
              <a:rPr lang="uk-UA" sz="2200" dirty="0" smtClean="0"/>
              <a:t> Головою обласної адміністрації )</a:t>
            </a:r>
            <a:r>
              <a:rPr lang="pl-PL" sz="22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Повинен відповідати Національній концепції</a:t>
            </a:r>
            <a:r>
              <a:rPr lang="pl-PL" sz="2200" dirty="0" smtClean="0"/>
              <a:t> (</a:t>
            </a:r>
            <a:r>
              <a:rPr lang="uk-UA" sz="2200" dirty="0" smtClean="0"/>
              <a:t>перевіряється Міністерством Інфраструктури та Будівництва</a:t>
            </a:r>
            <a:r>
              <a:rPr lang="pl-PL" sz="2200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Визначає організацію поселень</a:t>
            </a:r>
            <a:r>
              <a:rPr lang="pl-PL" sz="2200" dirty="0" smtClean="0"/>
              <a:t>, </a:t>
            </a:r>
            <a:r>
              <a:rPr lang="uk-UA" sz="2200" dirty="0" smtClean="0"/>
              <a:t>захищених територій</a:t>
            </a:r>
            <a:r>
              <a:rPr lang="pl-PL" sz="2200" dirty="0" smtClean="0"/>
              <a:t>, </a:t>
            </a:r>
            <a:r>
              <a:rPr lang="uk-UA" sz="2200" dirty="0" smtClean="0"/>
              <a:t>інфраструктури</a:t>
            </a:r>
            <a:r>
              <a:rPr lang="pl-PL" sz="2200" dirty="0" smtClean="0"/>
              <a:t>, </a:t>
            </a:r>
            <a:r>
              <a:rPr lang="uk-UA" sz="2200" dirty="0" smtClean="0"/>
              <a:t>ресурсів та функціональних зон регіонального значення</a:t>
            </a:r>
            <a:r>
              <a:rPr lang="pl-PL" sz="22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Масштаб графічної частини не дозволяє визначити точне розміщення об'єктів</a:t>
            </a:r>
            <a:r>
              <a:rPr lang="pl-PL" sz="2200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Не обов'язкове до виконання чинне законодавство</a:t>
            </a:r>
            <a:r>
              <a:rPr lang="pl-PL" sz="2200" dirty="0" smtClean="0"/>
              <a:t>, </a:t>
            </a:r>
            <a:r>
              <a:rPr lang="uk-UA" sz="2200" dirty="0" smtClean="0"/>
              <a:t>згідно стандартного судового </a:t>
            </a:r>
            <a:r>
              <a:rPr lang="uk-UA" sz="2200" dirty="0" err="1" smtClean="0"/>
              <a:t>рішення-</a:t>
            </a:r>
            <a:r>
              <a:rPr lang="uk-UA" sz="2200" dirty="0" smtClean="0"/>
              <a:t> не обмежує прав громади щодо  повноважень маршалка воєводства</a:t>
            </a:r>
            <a:r>
              <a:rPr lang="pl-PL" sz="2200" dirty="0" smtClean="0"/>
              <a:t> (</a:t>
            </a:r>
            <a:r>
              <a:rPr lang="uk-UA" sz="2200" dirty="0" smtClean="0"/>
              <a:t>тобто відсутність реального впливу на планування на місцевому рівні</a:t>
            </a:r>
            <a:r>
              <a:rPr lang="pl-PL" sz="2200" dirty="0" smtClean="0"/>
              <a:t>).</a:t>
            </a:r>
          </a:p>
          <a:p>
            <a:endParaRPr lang="en-GB" sz="2200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74168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План просторового планування воєводств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9810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Дослідження охвачує всю територію громади та відображає її політику щодо просторового планування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Дослідження  не є обов'язковим законодавчим актом</a:t>
            </a:r>
            <a:r>
              <a:rPr lang="pl-PL" sz="2000" dirty="0" smtClean="0"/>
              <a:t>, </a:t>
            </a:r>
            <a:r>
              <a:rPr lang="uk-UA" sz="2000" dirty="0" smtClean="0"/>
              <a:t>є обов'язковим  в плані виконання для мера, який готує проект місцевого (локального) плану</a:t>
            </a:r>
            <a:r>
              <a:rPr lang="pl-PL" sz="2000" dirty="0" smtClean="0"/>
              <a:t> („</a:t>
            </a:r>
            <a:r>
              <a:rPr lang="uk-UA" sz="2000" dirty="0" smtClean="0"/>
              <a:t> Дослідження </a:t>
            </a:r>
            <a:r>
              <a:rPr lang="pl-PL" sz="2000" dirty="0" smtClean="0"/>
              <a:t>”) </a:t>
            </a:r>
            <a:r>
              <a:rPr lang="uk-UA" sz="2000" dirty="0" smtClean="0"/>
              <a:t>, який у свою чергу затверджує рада громади</a:t>
            </a:r>
            <a:r>
              <a:rPr lang="pl-PL" sz="2000" dirty="0" smtClean="0"/>
              <a:t>,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Локальні плани  мають правову зобов'язуючу силу </a:t>
            </a:r>
            <a:r>
              <a:rPr lang="pl-PL" sz="2000" dirty="0" smtClean="0"/>
              <a:t>(</a:t>
            </a:r>
            <a:r>
              <a:rPr lang="uk-UA" sz="2000" dirty="0" smtClean="0"/>
              <a:t>контроль  за дотриманням покладається на воєводство</a:t>
            </a:r>
            <a:r>
              <a:rPr lang="pl-PL" sz="2000" dirty="0" smtClean="0"/>
              <a:t> – </a:t>
            </a:r>
            <a:r>
              <a:rPr lang="uk-UA" sz="2000" dirty="0" smtClean="0"/>
              <a:t>представника уряду та адміністративних судів</a:t>
            </a:r>
            <a:r>
              <a:rPr lang="pl-PL" sz="2000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У більшості випадків підготовка локального плану не є обов'язковою</a:t>
            </a:r>
            <a:r>
              <a:rPr lang="pl-PL" sz="2000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Підготовка плану – це час і гроші, введення його у дію може завершитися позовами до суду про компенсацію</a:t>
            </a:r>
            <a:r>
              <a:rPr lang="pl-PL" sz="2000" dirty="0" smtClean="0"/>
              <a:t> (</a:t>
            </a:r>
            <a:r>
              <a:rPr lang="uk-UA" sz="2000" dirty="0" smtClean="0"/>
              <a:t>щодо планування інфраструктури на приватних ділянках та у питаннях зниження вартості земельних ділянок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Перерозподіл землі з метою забудови в основному не є обов'язковим після вступу плану в  юридичну силу</a:t>
            </a:r>
            <a:r>
              <a:rPr lang="pl-PL" sz="2000" dirty="0" smtClean="0"/>
              <a:t>,</a:t>
            </a:r>
          </a:p>
          <a:p>
            <a:endParaRPr lang="en-GB" sz="2000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xfrm>
            <a:off x="1042988" y="174625"/>
            <a:ext cx="7561262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Територіальне планування на рівні громади</a:t>
            </a:r>
            <a:r>
              <a:rPr lang="pl-PL" sz="2800" dirty="0" smtClean="0">
                <a:solidFill>
                  <a:schemeClr val="tx1"/>
                </a:solidFill>
              </a:rPr>
              <a:t> (1)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975</TotalTime>
  <Words>1254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Slide 1</vt:lpstr>
      <vt:lpstr>Чи працює польська система  просторового планування?</vt:lpstr>
      <vt:lpstr>Система державної влади у Польщі</vt:lpstr>
      <vt:lpstr>територіальне планування на кожному адміністративному рівні</vt:lpstr>
      <vt:lpstr>Історія питання</vt:lpstr>
      <vt:lpstr>Національна концепція забудови території</vt:lpstr>
      <vt:lpstr>Інфраструктура національного значення</vt:lpstr>
      <vt:lpstr>План просторового планування воєводств</vt:lpstr>
      <vt:lpstr>Територіальне планування на рівні громади (1)</vt:lpstr>
      <vt:lpstr>Просторове планування на рівні громади (2)</vt:lpstr>
      <vt:lpstr>Статус польських дизайнерів територій/міських зон</vt:lpstr>
      <vt:lpstr>Що пішло не так?</vt:lpstr>
      <vt:lpstr>Результати</vt:lpstr>
      <vt:lpstr>Спроби реформування системи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Mariana_Asus</cp:lastModifiedBy>
  <cp:revision>327</cp:revision>
  <dcterms:created xsi:type="dcterms:W3CDTF">2016-09-13T09:55:03Z</dcterms:created>
  <dcterms:modified xsi:type="dcterms:W3CDTF">2017-12-12T07:34:18Z</dcterms:modified>
</cp:coreProperties>
</file>